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0" r:id="rId4"/>
    <p:sldId id="259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9E01D-DB17-024E-B42C-F00933FA7425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CEE49-461A-D14D-A157-A8735484F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D0714-5E5B-0340-8AB5-1B9AB29EEE18}" type="datetimeFigureOut">
              <a:rPr lang="en-US" smtClean="0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558DE-C6F8-194E-B78A-8962F5F5D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SV search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Abyzov, Mark Gerstein</a:t>
            </a:r>
          </a:p>
          <a:p>
            <a:r>
              <a:rPr lang="en-US" dirty="0" smtClean="0"/>
              <a:t>Monthly </a:t>
            </a:r>
            <a:r>
              <a:rPr lang="en-US" dirty="0" err="1" smtClean="0"/>
              <a:t>iPSC</a:t>
            </a:r>
            <a:r>
              <a:rPr lang="en-US" dirty="0" smtClean="0"/>
              <a:t> meeting</a:t>
            </a:r>
          </a:p>
          <a:p>
            <a:r>
              <a:rPr lang="en-US" dirty="0" smtClean="0"/>
              <a:t>March 9,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of </a:t>
            </a:r>
            <a:r>
              <a:rPr lang="en-US" dirty="0" err="1" smtClean="0"/>
              <a:t>BreakDancer</a:t>
            </a:r>
            <a:endParaRPr lang="en-US" dirty="0" smtClean="0"/>
          </a:p>
          <a:p>
            <a:r>
              <a:rPr lang="en-US" dirty="0" smtClean="0"/>
              <a:t>Comparison with arrays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Arc 370"/>
          <p:cNvSpPr/>
          <p:nvPr/>
        </p:nvSpPr>
        <p:spPr>
          <a:xfrm flipV="1">
            <a:off x="4833288" y="3544048"/>
            <a:ext cx="1080768" cy="674654"/>
          </a:xfrm>
          <a:prstGeom prst="arc">
            <a:avLst>
              <a:gd name="adj1" fmla="val 10911789"/>
              <a:gd name="adj2" fmla="val 0"/>
            </a:avLst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6" name="Straight Connector 305"/>
          <p:cNvCxnSpPr/>
          <p:nvPr/>
        </p:nvCxnSpPr>
        <p:spPr>
          <a:xfrm rot="5400000" flipH="1" flipV="1">
            <a:off x="8703203" y="1059268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 rot="16200000" flipV="1">
            <a:off x="8513600" y="1059268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rot="16200000" flipV="1">
            <a:off x="8779124" y="1463191"/>
            <a:ext cx="182562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 flipH="1" flipV="1">
            <a:off x="3827483" y="1059268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rot="16200000" flipV="1">
            <a:off x="3637880" y="1059268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H="1">
            <a:off x="2636219" y="965510"/>
            <a:ext cx="571500" cy="42703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111476" y="1587549"/>
            <a:ext cx="604737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727325" y="1587550"/>
            <a:ext cx="60411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489663" y="4817561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154985" y="5066933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989501" y="4940328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897426" y="5064375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296420" y="5065654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603339" y="4635968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093601" y="4638526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695414" y="4820119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296420" y="4759375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854086" y="4792206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63141" y="4825236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976676" y="6401410"/>
            <a:ext cx="176781" cy="0"/>
          </a:xfrm>
          <a:prstGeom prst="line">
            <a:avLst/>
          </a:prstGeom>
          <a:ln w="762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884517" y="6595879"/>
            <a:ext cx="461962" cy="1588"/>
          </a:xfrm>
          <a:prstGeom prst="line">
            <a:avLst/>
          </a:prstGeom>
          <a:ln w="762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976676" y="3838031"/>
            <a:ext cx="671513" cy="74613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19576" y="3817394"/>
            <a:ext cx="669925" cy="2746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382091" y="2765333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799001" y="3838031"/>
            <a:ext cx="671513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24364" y="3787231"/>
            <a:ext cx="609600" cy="282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26" name="TextBox 73"/>
          <p:cNvSpPr txBox="1">
            <a:spLocks noChangeArrowheads="1"/>
          </p:cNvSpPr>
          <p:nvPr/>
        </p:nvSpPr>
        <p:spPr bwMode="auto">
          <a:xfrm>
            <a:off x="0" y="2079706"/>
            <a:ext cx="16234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>
                <a:latin typeface="Calibri" charset="0"/>
              </a:rPr>
              <a:t>Split-read</a:t>
            </a:r>
            <a:endParaRPr lang="en-US" sz="2800" b="1" dirty="0">
              <a:latin typeface="Calibri" charset="0"/>
            </a:endParaRPr>
          </a:p>
        </p:txBody>
      </p:sp>
      <p:sp>
        <p:nvSpPr>
          <p:cNvPr id="71727" name="TextBox 74"/>
          <p:cNvSpPr txBox="1">
            <a:spLocks noChangeArrowheads="1"/>
          </p:cNvSpPr>
          <p:nvPr/>
        </p:nvSpPr>
        <p:spPr bwMode="auto">
          <a:xfrm>
            <a:off x="4874" y="4139183"/>
            <a:ext cx="19240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>
                <a:latin typeface="Calibri" charset="0"/>
              </a:rPr>
              <a:t>Read-depth</a:t>
            </a:r>
            <a:endParaRPr lang="en-US" sz="2800" b="1" dirty="0">
              <a:latin typeface="Calibri" charset="0"/>
            </a:endParaRPr>
          </a:p>
        </p:txBody>
      </p:sp>
      <p:sp>
        <p:nvSpPr>
          <p:cNvPr id="71742" name="TextBox 75"/>
          <p:cNvSpPr txBox="1">
            <a:spLocks noChangeArrowheads="1"/>
          </p:cNvSpPr>
          <p:nvPr/>
        </p:nvSpPr>
        <p:spPr bwMode="auto">
          <a:xfrm>
            <a:off x="4874" y="-134787"/>
            <a:ext cx="19505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>
                <a:latin typeface="Calibri" charset="0"/>
              </a:rPr>
              <a:t>Paired-ends</a:t>
            </a:r>
            <a:endParaRPr lang="en-US" sz="2800" b="1" dirty="0">
              <a:latin typeface="Calibri" charset="0"/>
            </a:endParaRPr>
          </a:p>
        </p:txBody>
      </p:sp>
      <p:sp>
        <p:nvSpPr>
          <p:cNvPr id="71744" name="TextBox 78"/>
          <p:cNvSpPr txBox="1">
            <a:spLocks noChangeArrowheads="1"/>
          </p:cNvSpPr>
          <p:nvPr/>
        </p:nvSpPr>
        <p:spPr bwMode="auto">
          <a:xfrm>
            <a:off x="-93825" y="653213"/>
            <a:ext cx="1715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Studied genome</a:t>
            </a:r>
            <a:endParaRPr lang="en-US" dirty="0">
              <a:latin typeface="Calibri" charset="0"/>
            </a:endParaRPr>
          </a:p>
        </p:txBody>
      </p:sp>
      <p:sp>
        <p:nvSpPr>
          <p:cNvPr id="71745" name="TextBox 79"/>
          <p:cNvSpPr txBox="1">
            <a:spLocks noChangeArrowheads="1"/>
          </p:cNvSpPr>
          <p:nvPr/>
        </p:nvSpPr>
        <p:spPr bwMode="auto">
          <a:xfrm>
            <a:off x="-104150" y="1218218"/>
            <a:ext cx="1940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Reference genome</a:t>
            </a:r>
            <a:endParaRPr lang="en-US" dirty="0">
              <a:latin typeface="Calibri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1836912" y="1464779"/>
            <a:ext cx="7315200" cy="1587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2224263" y="979004"/>
            <a:ext cx="571500" cy="40322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2305225" y="1464779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6200000" flipV="1">
            <a:off x="2215531" y="1463985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6200000" flipV="1">
            <a:off x="3045794" y="1463985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830562" y="891691"/>
            <a:ext cx="7315200" cy="1588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2319272" y="367577"/>
            <a:ext cx="519113" cy="27940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H="1">
            <a:off x="2580416" y="385833"/>
            <a:ext cx="519113" cy="2428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961417" y="766834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2245454" y="755721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758" name="TextBox 99"/>
          <p:cNvSpPr txBox="1">
            <a:spLocks noChangeArrowheads="1"/>
          </p:cNvSpPr>
          <p:nvPr/>
        </p:nvSpPr>
        <p:spPr bwMode="auto">
          <a:xfrm>
            <a:off x="342181" y="1522913"/>
            <a:ext cx="12273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mapping</a:t>
            </a:r>
            <a:endParaRPr lang="en-US" sz="1400" dirty="0">
              <a:latin typeface="Calibri" charset="0"/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 flipV="1">
            <a:off x="1924150" y="1582017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3331435" y="1576484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768" name="TextBox 117"/>
          <p:cNvSpPr txBox="1">
            <a:spLocks noChangeArrowheads="1"/>
          </p:cNvSpPr>
          <p:nvPr/>
        </p:nvSpPr>
        <p:spPr bwMode="auto">
          <a:xfrm>
            <a:off x="257597" y="428990"/>
            <a:ext cx="1417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sequencing</a:t>
            </a:r>
            <a:endParaRPr lang="en-US" sz="1400" dirty="0">
              <a:latin typeface="Calibri" charset="0"/>
            </a:endParaRPr>
          </a:p>
        </p:txBody>
      </p:sp>
      <p:sp>
        <p:nvSpPr>
          <p:cNvPr id="71769" name="TextBox 137"/>
          <p:cNvSpPr txBox="1">
            <a:spLocks noChangeArrowheads="1"/>
          </p:cNvSpPr>
          <p:nvPr/>
        </p:nvSpPr>
        <p:spPr bwMode="auto">
          <a:xfrm>
            <a:off x="1812071" y="1022545"/>
            <a:ext cx="6270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  <a:latin typeface="Calibri" charset="0"/>
              </a:rPr>
              <a:t>Deletion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605363" y="428990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605363" y="1522913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cxnSp>
        <p:nvCxnSpPr>
          <p:cNvPr id="86" name="Straight Connector 85"/>
          <p:cNvCxnSpPr/>
          <p:nvPr/>
        </p:nvCxnSpPr>
        <p:spPr>
          <a:xfrm rot="16200000" flipV="1">
            <a:off x="2618757" y="894073"/>
            <a:ext cx="182562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3813767" y="890104"/>
            <a:ext cx="365760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6200000" flipV="1">
            <a:off x="3724073" y="894073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6200000" flipV="1">
            <a:off x="4089833" y="888516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6200000" flipV="1">
            <a:off x="3903404" y="1463191"/>
            <a:ext cx="182562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 flipH="1" flipV="1">
            <a:off x="5417962" y="367579"/>
            <a:ext cx="519113" cy="27940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16200000" flipH="1">
            <a:off x="5679106" y="385835"/>
            <a:ext cx="519113" cy="2428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6060107" y="766836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5344144" y="755723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37"/>
          <p:cNvSpPr txBox="1">
            <a:spLocks noChangeArrowheads="1"/>
          </p:cNvSpPr>
          <p:nvPr/>
        </p:nvSpPr>
        <p:spPr bwMode="auto">
          <a:xfrm>
            <a:off x="3270249" y="1022545"/>
            <a:ext cx="6494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Insertion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4818680" y="1463192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16200000" flipV="1">
            <a:off x="4728986" y="146239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16200000" flipV="1">
            <a:off x="5559249" y="146239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4821855" y="888517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16200000" flipV="1">
            <a:off x="4732161" y="887723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16200000" flipV="1">
            <a:off x="5562424" y="887723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5914055" y="886930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6200000" flipV="1">
            <a:off x="5824361" y="886136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rot="16200000" flipV="1">
            <a:off x="6654624" y="886136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5400000" flipH="1" flipV="1">
            <a:off x="3600019" y="367578"/>
            <a:ext cx="519113" cy="27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16200000" flipH="1">
            <a:off x="3861163" y="385834"/>
            <a:ext cx="519113" cy="2428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4242164" y="766835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3526201" y="755722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3913373" y="1582016"/>
            <a:ext cx="9144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4004813" y="1555267"/>
            <a:ext cx="9144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3732397" y="1576484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4085864" y="1582016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5105383" y="1583603"/>
            <a:ext cx="128016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V="1">
            <a:off x="5234923" y="1556854"/>
            <a:ext cx="128016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344144" y="1576484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V="1">
            <a:off x="4932344" y="1576484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V="1">
            <a:off x="7203274" y="891692"/>
            <a:ext cx="830263" cy="1587"/>
          </a:xfrm>
          <a:prstGeom prst="line">
            <a:avLst/>
          </a:prstGeom>
          <a:ln w="76200"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0" scaled="1"/>
              <a:tileRect/>
            </a:gra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16200000" flipV="1">
            <a:off x="7113580" y="89089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16200000" flipV="1">
            <a:off x="7943843" y="89089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8" name="Arc 167"/>
          <p:cNvSpPr/>
          <p:nvPr/>
        </p:nvSpPr>
        <p:spPr>
          <a:xfrm rot="5400000">
            <a:off x="5520776" y="448348"/>
            <a:ext cx="616981" cy="1053930"/>
          </a:xfrm>
          <a:prstGeom prst="arc">
            <a:avLst>
              <a:gd name="adj1" fmla="val 16200000"/>
              <a:gd name="adj2" fmla="val 5389522"/>
            </a:avLst>
          </a:prstGeom>
          <a:ln w="25400">
            <a:solidFill>
              <a:schemeClr val="tx1"/>
            </a:solidFill>
            <a:prstDash val="sysDot"/>
            <a:headEnd type="stealth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TextBox 137"/>
          <p:cNvSpPr txBox="1">
            <a:spLocks noChangeArrowheads="1"/>
          </p:cNvSpPr>
          <p:nvPr/>
        </p:nvSpPr>
        <p:spPr bwMode="auto">
          <a:xfrm>
            <a:off x="4750418" y="978095"/>
            <a:ext cx="7666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Tandem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duplication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 flipV="1">
            <a:off x="7206449" y="1461605"/>
            <a:ext cx="830263" cy="1587"/>
          </a:xfrm>
          <a:prstGeom prst="line">
            <a:avLst/>
          </a:prstGeom>
          <a:ln w="76200">
            <a:gradFill flip="none"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  <a:tileRect/>
            </a:gra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rot="16200000" flipV="1">
            <a:off x="7116755" y="1460811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rot="16200000" flipV="1">
            <a:off x="7947018" y="1460811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 flipH="1" flipV="1">
            <a:off x="6999474" y="367580"/>
            <a:ext cx="519113" cy="27940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16200000" flipH="1">
            <a:off x="7260618" y="385836"/>
            <a:ext cx="519113" cy="2428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V="1">
            <a:off x="7641619" y="766837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flipV="1">
            <a:off x="6925656" y="755724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7116281" y="1614299"/>
            <a:ext cx="22860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V="1">
            <a:off x="7360630" y="1614299"/>
            <a:ext cx="22860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V="1">
            <a:off x="6932005" y="1587550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V="1">
            <a:off x="7424130" y="1587550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1" name="TextBox 137"/>
          <p:cNvSpPr txBox="1">
            <a:spLocks noChangeArrowheads="1"/>
          </p:cNvSpPr>
          <p:nvPr/>
        </p:nvSpPr>
        <p:spPr bwMode="auto">
          <a:xfrm>
            <a:off x="6776244" y="1022545"/>
            <a:ext cx="6598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Inversion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82" name="Curved Left Arrow 181"/>
          <p:cNvSpPr/>
          <p:nvPr/>
        </p:nvSpPr>
        <p:spPr>
          <a:xfrm flipV="1">
            <a:off x="7424130" y="984637"/>
            <a:ext cx="404814" cy="365760"/>
          </a:xfrm>
          <a:prstGeom prst="curvedLeftArrow">
            <a:avLst>
              <a:gd name="adj1" fmla="val 10928"/>
              <a:gd name="adj2" fmla="val 20294"/>
              <a:gd name="adj3" fmla="val 25000"/>
            </a:avLst>
          </a:prstGeom>
          <a:noFill/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3" name="Straight Connector 182"/>
          <p:cNvCxnSpPr/>
          <p:nvPr/>
        </p:nvCxnSpPr>
        <p:spPr>
          <a:xfrm rot="5400000" flipH="1" flipV="1">
            <a:off x="3828849" y="3232200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rot="16200000" flipV="1">
            <a:off x="3639246" y="3232200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16200000" flipH="1">
            <a:off x="2637585" y="3138442"/>
            <a:ext cx="571500" cy="42703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TextBox 78"/>
          <p:cNvSpPr txBox="1">
            <a:spLocks noChangeArrowheads="1"/>
          </p:cNvSpPr>
          <p:nvPr/>
        </p:nvSpPr>
        <p:spPr bwMode="auto">
          <a:xfrm>
            <a:off x="-95587" y="2826145"/>
            <a:ext cx="1715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Studied genome</a:t>
            </a:r>
            <a:endParaRPr lang="en-US" dirty="0">
              <a:latin typeface="Calibri" charset="0"/>
            </a:endParaRPr>
          </a:p>
        </p:txBody>
      </p:sp>
      <p:sp>
        <p:nvSpPr>
          <p:cNvPr id="189" name="TextBox 79"/>
          <p:cNvSpPr txBox="1">
            <a:spLocks noChangeArrowheads="1"/>
          </p:cNvSpPr>
          <p:nvPr/>
        </p:nvSpPr>
        <p:spPr bwMode="auto">
          <a:xfrm>
            <a:off x="-105912" y="3391150"/>
            <a:ext cx="1940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Reference genome</a:t>
            </a:r>
            <a:endParaRPr lang="en-US" dirty="0">
              <a:latin typeface="Calibri" charset="0"/>
            </a:endParaRPr>
          </a:p>
        </p:txBody>
      </p:sp>
      <p:cxnSp>
        <p:nvCxnSpPr>
          <p:cNvPr id="190" name="Straight Connector 189"/>
          <p:cNvCxnSpPr/>
          <p:nvPr/>
        </p:nvCxnSpPr>
        <p:spPr>
          <a:xfrm>
            <a:off x="1838278" y="3637711"/>
            <a:ext cx="7315200" cy="1587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5400000">
            <a:off x="2225629" y="3151936"/>
            <a:ext cx="571500" cy="40322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V="1">
            <a:off x="2306591" y="3637711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6200000" flipV="1">
            <a:off x="2216897" y="3636917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rot="16200000" flipV="1">
            <a:off x="3047160" y="3636917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1831928" y="3064623"/>
            <a:ext cx="7315200" cy="1588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TextBox 99"/>
          <p:cNvSpPr txBox="1">
            <a:spLocks noChangeArrowheads="1"/>
          </p:cNvSpPr>
          <p:nvPr/>
        </p:nvSpPr>
        <p:spPr bwMode="auto">
          <a:xfrm>
            <a:off x="331337" y="3684142"/>
            <a:ext cx="12273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mapping</a:t>
            </a:r>
            <a:endParaRPr lang="en-US" sz="1400" dirty="0">
              <a:latin typeface="Calibri" charset="0"/>
            </a:endParaRPr>
          </a:p>
        </p:txBody>
      </p:sp>
      <p:sp>
        <p:nvSpPr>
          <p:cNvPr id="203" name="TextBox 117"/>
          <p:cNvSpPr txBox="1">
            <a:spLocks noChangeArrowheads="1"/>
          </p:cNvSpPr>
          <p:nvPr/>
        </p:nvSpPr>
        <p:spPr bwMode="auto">
          <a:xfrm>
            <a:off x="256231" y="2573536"/>
            <a:ext cx="1417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sequencing</a:t>
            </a:r>
            <a:endParaRPr lang="en-US" sz="1400" dirty="0">
              <a:latin typeface="Calibri" charset="0"/>
            </a:endParaRPr>
          </a:p>
        </p:txBody>
      </p:sp>
      <p:sp>
        <p:nvSpPr>
          <p:cNvPr id="204" name="TextBox 137"/>
          <p:cNvSpPr txBox="1">
            <a:spLocks noChangeArrowheads="1"/>
          </p:cNvSpPr>
          <p:nvPr/>
        </p:nvSpPr>
        <p:spPr bwMode="auto">
          <a:xfrm>
            <a:off x="1813437" y="3195477"/>
            <a:ext cx="6270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  <a:latin typeface="Calibri" charset="0"/>
              </a:rPr>
              <a:t>Deletion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1603997" y="2573536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1594519" y="3684142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cxnSp>
        <p:nvCxnSpPr>
          <p:cNvPr id="207" name="Straight Connector 206"/>
          <p:cNvCxnSpPr/>
          <p:nvPr/>
        </p:nvCxnSpPr>
        <p:spPr>
          <a:xfrm rot="16200000" flipV="1">
            <a:off x="2620123" y="3067005"/>
            <a:ext cx="182562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flipV="1">
            <a:off x="3815133" y="3063036"/>
            <a:ext cx="365760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rot="16200000" flipV="1">
            <a:off x="3725439" y="3067005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16200000" flipV="1">
            <a:off x="4091199" y="306144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rot="16200000" flipV="1">
            <a:off x="3904770" y="3636123"/>
            <a:ext cx="182562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TextBox 137"/>
          <p:cNvSpPr txBox="1">
            <a:spLocks noChangeArrowheads="1"/>
          </p:cNvSpPr>
          <p:nvPr/>
        </p:nvSpPr>
        <p:spPr bwMode="auto">
          <a:xfrm>
            <a:off x="3271615" y="3195477"/>
            <a:ext cx="6494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Insertion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217" name="Straight Connector 216"/>
          <p:cNvCxnSpPr/>
          <p:nvPr/>
        </p:nvCxnSpPr>
        <p:spPr>
          <a:xfrm flipV="1">
            <a:off x="4820046" y="3636124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16200000" flipV="1">
            <a:off x="4730352" y="3635330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 rot="16200000" flipV="1">
            <a:off x="5560615" y="3635330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V="1">
            <a:off x="4823221" y="3061449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 rot="16200000" flipV="1">
            <a:off x="4733527" y="3060655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16200000" flipV="1">
            <a:off x="5563790" y="3060655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flipV="1">
            <a:off x="5915421" y="3059862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16200000" flipV="1">
            <a:off x="5825727" y="305906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16200000" flipV="1">
            <a:off x="6655990" y="305906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V="1">
            <a:off x="7204640" y="3064624"/>
            <a:ext cx="830263" cy="1587"/>
          </a:xfrm>
          <a:prstGeom prst="line">
            <a:avLst/>
          </a:prstGeom>
          <a:ln w="76200">
            <a:gradFill flip="none"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0" scaled="1"/>
              <a:tileRect/>
            </a:gra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rot="16200000" flipV="1">
            <a:off x="7114946" y="3063830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rot="16200000" flipV="1">
            <a:off x="7945209" y="3063830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1" name="Arc 240"/>
          <p:cNvSpPr/>
          <p:nvPr/>
        </p:nvSpPr>
        <p:spPr>
          <a:xfrm rot="5400000">
            <a:off x="5522142" y="2621280"/>
            <a:ext cx="616981" cy="1053930"/>
          </a:xfrm>
          <a:prstGeom prst="arc">
            <a:avLst>
              <a:gd name="adj1" fmla="val 16200000"/>
              <a:gd name="adj2" fmla="val 5389522"/>
            </a:avLst>
          </a:prstGeom>
          <a:ln w="25400">
            <a:solidFill>
              <a:schemeClr val="tx1"/>
            </a:solidFill>
            <a:prstDash val="sysDot"/>
            <a:headEnd type="stealth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137"/>
          <p:cNvSpPr txBox="1">
            <a:spLocks noChangeArrowheads="1"/>
          </p:cNvSpPr>
          <p:nvPr/>
        </p:nvSpPr>
        <p:spPr bwMode="auto">
          <a:xfrm>
            <a:off x="4751784" y="3151027"/>
            <a:ext cx="7666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Tandem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duplication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243" name="Straight Connector 242"/>
          <p:cNvCxnSpPr/>
          <p:nvPr/>
        </p:nvCxnSpPr>
        <p:spPr>
          <a:xfrm flipV="1">
            <a:off x="7207815" y="3634537"/>
            <a:ext cx="830263" cy="1587"/>
          </a:xfrm>
          <a:prstGeom prst="line">
            <a:avLst/>
          </a:prstGeom>
          <a:ln w="76200">
            <a:gradFill flip="none"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  <a:tileRect/>
            </a:gra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rot="16200000" flipV="1">
            <a:off x="7118121" y="3633743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rot="16200000" flipV="1">
            <a:off x="7948384" y="3633743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4" name="TextBox 137"/>
          <p:cNvSpPr txBox="1">
            <a:spLocks noChangeArrowheads="1"/>
          </p:cNvSpPr>
          <p:nvPr/>
        </p:nvSpPr>
        <p:spPr bwMode="auto">
          <a:xfrm>
            <a:off x="6777610" y="3195477"/>
            <a:ext cx="6598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Inversion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255" name="Curved Left Arrow 254"/>
          <p:cNvSpPr/>
          <p:nvPr/>
        </p:nvSpPr>
        <p:spPr>
          <a:xfrm flipV="1">
            <a:off x="7425496" y="3157569"/>
            <a:ext cx="404814" cy="365760"/>
          </a:xfrm>
          <a:prstGeom prst="curvedLeftArrow">
            <a:avLst>
              <a:gd name="adj1" fmla="val 10928"/>
              <a:gd name="adj2" fmla="val 20294"/>
              <a:gd name="adj3" fmla="val 25000"/>
            </a:avLst>
          </a:prstGeom>
          <a:noFill/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3678535" y="2765333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9" name="Rectangle 258"/>
          <p:cNvSpPr/>
          <p:nvPr/>
        </p:nvSpPr>
        <p:spPr>
          <a:xfrm>
            <a:off x="3535679" y="3838031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1" name="Rectangle 260"/>
          <p:cNvSpPr/>
          <p:nvPr/>
        </p:nvSpPr>
        <p:spPr>
          <a:xfrm>
            <a:off x="3375340" y="3729786"/>
            <a:ext cx="609600" cy="282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60" name="Picture 2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471" y="3769537"/>
            <a:ext cx="217805" cy="236474"/>
          </a:xfrm>
          <a:prstGeom prst="rect">
            <a:avLst/>
          </a:prstGeom>
        </p:spPr>
      </p:pic>
      <p:sp>
        <p:nvSpPr>
          <p:cNvPr id="262" name="Rectangle 261"/>
          <p:cNvSpPr/>
          <p:nvPr/>
        </p:nvSpPr>
        <p:spPr>
          <a:xfrm>
            <a:off x="5481462" y="2765333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3" name="Rectangle 262"/>
          <p:cNvSpPr/>
          <p:nvPr/>
        </p:nvSpPr>
        <p:spPr>
          <a:xfrm>
            <a:off x="5481462" y="3838031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4" name="Rectangle 263"/>
          <p:cNvSpPr/>
          <p:nvPr/>
        </p:nvSpPr>
        <p:spPr>
          <a:xfrm>
            <a:off x="5914055" y="3709344"/>
            <a:ext cx="609600" cy="282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5" name="Rectangle 264"/>
          <p:cNvSpPr/>
          <p:nvPr/>
        </p:nvSpPr>
        <p:spPr>
          <a:xfrm>
            <a:off x="4414662" y="3839619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4210446" y="3760482"/>
            <a:ext cx="609600" cy="282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7" name="Rectangle 266"/>
          <p:cNvSpPr/>
          <p:nvPr/>
        </p:nvSpPr>
        <p:spPr>
          <a:xfrm>
            <a:off x="6847868" y="2765333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8" name="Rectangle 267"/>
          <p:cNvSpPr/>
          <p:nvPr/>
        </p:nvSpPr>
        <p:spPr>
          <a:xfrm>
            <a:off x="6847868" y="3839619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9" name="Rectangle 268"/>
          <p:cNvSpPr/>
          <p:nvPr/>
        </p:nvSpPr>
        <p:spPr>
          <a:xfrm>
            <a:off x="7210990" y="3760482"/>
            <a:ext cx="609600" cy="282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4" name="Straight Connector 273"/>
          <p:cNvCxnSpPr/>
          <p:nvPr/>
        </p:nvCxnSpPr>
        <p:spPr>
          <a:xfrm rot="16200000" flipH="1">
            <a:off x="2452082" y="5298200"/>
            <a:ext cx="571500" cy="42703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5" name="TextBox 78"/>
          <p:cNvSpPr txBox="1">
            <a:spLocks noChangeArrowheads="1"/>
          </p:cNvSpPr>
          <p:nvPr/>
        </p:nvSpPr>
        <p:spPr bwMode="auto">
          <a:xfrm>
            <a:off x="-85262" y="4985903"/>
            <a:ext cx="1715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Studied genome</a:t>
            </a:r>
            <a:endParaRPr lang="en-US" dirty="0">
              <a:latin typeface="Calibri" charset="0"/>
            </a:endParaRPr>
          </a:p>
        </p:txBody>
      </p:sp>
      <p:sp>
        <p:nvSpPr>
          <p:cNvPr id="276" name="TextBox 79"/>
          <p:cNvSpPr txBox="1">
            <a:spLocks noChangeArrowheads="1"/>
          </p:cNvSpPr>
          <p:nvPr/>
        </p:nvSpPr>
        <p:spPr bwMode="auto">
          <a:xfrm>
            <a:off x="-95587" y="5550908"/>
            <a:ext cx="1940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Reference genome</a:t>
            </a:r>
            <a:endParaRPr lang="en-US" dirty="0">
              <a:latin typeface="Calibri" charset="0"/>
            </a:endParaRPr>
          </a:p>
        </p:txBody>
      </p:sp>
      <p:cxnSp>
        <p:nvCxnSpPr>
          <p:cNvPr id="277" name="Straight Connector 276"/>
          <p:cNvCxnSpPr/>
          <p:nvPr/>
        </p:nvCxnSpPr>
        <p:spPr>
          <a:xfrm>
            <a:off x="1848603" y="5797469"/>
            <a:ext cx="7315200" cy="1587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 rot="5400000">
            <a:off x="2040126" y="5311694"/>
            <a:ext cx="571500" cy="40322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 flipV="1">
            <a:off x="2121088" y="5797469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 rot="16200000" flipV="1">
            <a:off x="2031394" y="5796675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 rot="16200000" flipV="1">
            <a:off x="2861657" y="5796675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>
            <a:off x="1842253" y="5224381"/>
            <a:ext cx="7315200" cy="1588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3" name="TextBox 137"/>
          <p:cNvSpPr txBox="1">
            <a:spLocks noChangeArrowheads="1"/>
          </p:cNvSpPr>
          <p:nvPr/>
        </p:nvSpPr>
        <p:spPr bwMode="auto">
          <a:xfrm>
            <a:off x="1552110" y="5355235"/>
            <a:ext cx="6270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  <a:latin typeface="Calibri" charset="0"/>
              </a:rPr>
              <a:t>Deletion</a:t>
            </a:r>
          </a:p>
        </p:txBody>
      </p:sp>
      <p:cxnSp>
        <p:nvCxnSpPr>
          <p:cNvPr id="284" name="Straight Connector 283"/>
          <p:cNvCxnSpPr/>
          <p:nvPr/>
        </p:nvCxnSpPr>
        <p:spPr>
          <a:xfrm rot="16200000" flipV="1">
            <a:off x="2434620" y="5226763"/>
            <a:ext cx="182562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 flipV="1">
            <a:off x="3616001" y="5795882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 rot="16200000" flipV="1">
            <a:off x="3526307" y="579508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rot="16200000" flipV="1">
            <a:off x="4356570" y="579508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 flipV="1">
            <a:off x="3619176" y="5221207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rot="16200000" flipV="1">
            <a:off x="3529482" y="5220413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rot="16200000" flipV="1">
            <a:off x="4359745" y="5220413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 flipV="1">
            <a:off x="5095863" y="5220413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 rot="16200000" flipV="1">
            <a:off x="5006169" y="5219619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rot="16200000" flipV="1">
            <a:off x="5836432" y="5219619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2" name="TextBox 137"/>
          <p:cNvSpPr txBox="1">
            <a:spLocks noChangeArrowheads="1"/>
          </p:cNvSpPr>
          <p:nvPr/>
        </p:nvSpPr>
        <p:spPr bwMode="auto">
          <a:xfrm>
            <a:off x="3007546" y="5355236"/>
            <a:ext cx="77821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Duplication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308" name="TextBox 117"/>
          <p:cNvSpPr txBox="1">
            <a:spLocks noChangeArrowheads="1"/>
          </p:cNvSpPr>
          <p:nvPr/>
        </p:nvSpPr>
        <p:spPr bwMode="auto">
          <a:xfrm>
            <a:off x="246753" y="4669722"/>
            <a:ext cx="1417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sequencing</a:t>
            </a:r>
            <a:endParaRPr lang="en-US" sz="1400" dirty="0">
              <a:latin typeface="Calibri" charset="0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1594519" y="4669722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sp>
        <p:nvSpPr>
          <p:cNvPr id="310" name="Arc 309"/>
          <p:cNvSpPr/>
          <p:nvPr/>
        </p:nvSpPr>
        <p:spPr>
          <a:xfrm rot="5400000">
            <a:off x="4434578" y="4457571"/>
            <a:ext cx="615554" cy="1655410"/>
          </a:xfrm>
          <a:prstGeom prst="arc">
            <a:avLst>
              <a:gd name="adj1" fmla="val 16200000"/>
              <a:gd name="adj2" fmla="val 5389522"/>
            </a:avLst>
          </a:prstGeom>
          <a:ln w="25400">
            <a:solidFill>
              <a:schemeClr val="tx1"/>
            </a:solidFill>
            <a:prstDash val="sysDot"/>
            <a:headEnd type="stealth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1" name="Straight Connector 310"/>
          <p:cNvCxnSpPr/>
          <p:nvPr/>
        </p:nvCxnSpPr>
        <p:spPr>
          <a:xfrm>
            <a:off x="5814460" y="4852311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/>
          <p:nvPr/>
        </p:nvCxnSpPr>
        <p:spPr>
          <a:xfrm>
            <a:off x="5937228" y="4975078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/>
          <p:nvPr/>
        </p:nvCxnSpPr>
        <p:spPr>
          <a:xfrm>
            <a:off x="5630309" y="5096566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>
            <a:off x="5568925" y="4668159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/>
          <p:nvPr/>
        </p:nvCxnSpPr>
        <p:spPr>
          <a:xfrm>
            <a:off x="5082536" y="4946724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/>
          <p:nvPr/>
        </p:nvCxnSpPr>
        <p:spPr>
          <a:xfrm>
            <a:off x="5205304" y="5069491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/>
          <p:cNvCxnSpPr/>
          <p:nvPr/>
        </p:nvCxnSpPr>
        <p:spPr>
          <a:xfrm>
            <a:off x="4176487" y="4943525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4084412" y="5067572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4483406" y="5068851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4790325" y="4639165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4882400" y="4823316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4483406" y="4762572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4048894" y="4758096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>
            <a:off x="3777493" y="4985904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0" name="TextBox 99"/>
          <p:cNvSpPr txBox="1">
            <a:spLocks noChangeArrowheads="1"/>
          </p:cNvSpPr>
          <p:nvPr/>
        </p:nvSpPr>
        <p:spPr bwMode="auto">
          <a:xfrm>
            <a:off x="84909" y="6214027"/>
            <a:ext cx="16237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Mapped read count</a:t>
            </a:r>
            <a:endParaRPr lang="en-US" sz="1400" dirty="0">
              <a:latin typeface="Calibri" charset="0"/>
            </a:endParaRPr>
          </a:p>
        </p:txBody>
      </p:sp>
      <p:sp>
        <p:nvSpPr>
          <p:cNvPr id="341" name="TextBox 340"/>
          <p:cNvSpPr txBox="1"/>
          <p:nvPr/>
        </p:nvSpPr>
        <p:spPr>
          <a:xfrm>
            <a:off x="1594519" y="6214027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2949734" y="6367785"/>
            <a:ext cx="666267" cy="4762"/>
          </a:xfrm>
          <a:prstGeom prst="line">
            <a:avLst/>
          </a:prstGeom>
          <a:ln w="762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V="1">
            <a:off x="2720106" y="6580005"/>
            <a:ext cx="492125" cy="1588"/>
          </a:xfrm>
          <a:prstGeom prst="line">
            <a:avLst/>
          </a:prstGeom>
          <a:ln w="762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2086923" y="6814160"/>
            <a:ext cx="914400" cy="0"/>
          </a:xfrm>
          <a:prstGeom prst="line">
            <a:avLst/>
          </a:prstGeom>
          <a:ln w="635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/>
          <p:nvPr/>
        </p:nvCxnSpPr>
        <p:spPr>
          <a:xfrm rot="5400000">
            <a:off x="3435502" y="6226309"/>
            <a:ext cx="365760" cy="1588"/>
          </a:xfrm>
          <a:prstGeom prst="line">
            <a:avLst/>
          </a:prstGeom>
          <a:ln w="762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/>
          <p:cNvCxnSpPr/>
          <p:nvPr/>
        </p:nvCxnSpPr>
        <p:spPr>
          <a:xfrm>
            <a:off x="3593862" y="6073775"/>
            <a:ext cx="886727" cy="1588"/>
          </a:xfrm>
          <a:prstGeom prst="line">
            <a:avLst/>
          </a:prstGeom>
          <a:ln w="635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 rot="5400000">
            <a:off x="4275789" y="6226309"/>
            <a:ext cx="365760" cy="1588"/>
          </a:xfrm>
          <a:prstGeom prst="line">
            <a:avLst/>
          </a:prstGeom>
          <a:ln w="762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/>
          <p:nvPr/>
        </p:nvCxnSpPr>
        <p:spPr>
          <a:xfrm>
            <a:off x="4424537" y="6377262"/>
            <a:ext cx="1371600" cy="0"/>
          </a:xfrm>
          <a:prstGeom prst="line">
            <a:avLst/>
          </a:prstGeom>
          <a:ln w="76200">
            <a:solidFill>
              <a:srgbClr val="00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Lightning Bolt 225"/>
          <p:cNvSpPr/>
          <p:nvPr/>
        </p:nvSpPr>
        <p:spPr>
          <a:xfrm rot="2700000">
            <a:off x="3281470" y="2942334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Lightning Bolt 226"/>
          <p:cNvSpPr/>
          <p:nvPr/>
        </p:nvSpPr>
        <p:spPr>
          <a:xfrm rot="2700000">
            <a:off x="3291888" y="3491798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Lightning Bolt 227"/>
          <p:cNvSpPr/>
          <p:nvPr/>
        </p:nvSpPr>
        <p:spPr>
          <a:xfrm rot="2700000">
            <a:off x="3209115" y="755099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Lightning Bolt 228"/>
          <p:cNvSpPr/>
          <p:nvPr/>
        </p:nvSpPr>
        <p:spPr>
          <a:xfrm rot="2700000">
            <a:off x="3493293" y="1331631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Lightning Bolt 229"/>
          <p:cNvSpPr/>
          <p:nvPr/>
        </p:nvSpPr>
        <p:spPr>
          <a:xfrm rot="2700000">
            <a:off x="4506663" y="753284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Lightning Bolt 230"/>
          <p:cNvSpPr/>
          <p:nvPr/>
        </p:nvSpPr>
        <p:spPr>
          <a:xfrm rot="2700000">
            <a:off x="4486871" y="1326870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Lightning Bolt 231"/>
          <p:cNvSpPr/>
          <p:nvPr/>
        </p:nvSpPr>
        <p:spPr>
          <a:xfrm rot="2700000">
            <a:off x="6765888" y="762556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Lightning Bolt 232"/>
          <p:cNvSpPr/>
          <p:nvPr/>
        </p:nvSpPr>
        <p:spPr>
          <a:xfrm rot="2700000">
            <a:off x="6765890" y="1347000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Lightning Bolt 233"/>
          <p:cNvSpPr/>
          <p:nvPr/>
        </p:nvSpPr>
        <p:spPr>
          <a:xfrm rot="2700000">
            <a:off x="4505985" y="2923791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Lightning Bolt 234"/>
          <p:cNvSpPr/>
          <p:nvPr/>
        </p:nvSpPr>
        <p:spPr>
          <a:xfrm rot="2700000">
            <a:off x="4505985" y="3491796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Lightning Bolt 235"/>
          <p:cNvSpPr/>
          <p:nvPr/>
        </p:nvSpPr>
        <p:spPr>
          <a:xfrm rot="2700000">
            <a:off x="6759465" y="2925127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Lightning Bolt 236"/>
          <p:cNvSpPr/>
          <p:nvPr/>
        </p:nvSpPr>
        <p:spPr>
          <a:xfrm rot="2700000">
            <a:off x="6718269" y="3567949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/>
          <p:nvPr/>
        </p:nvCxnSpPr>
        <p:spPr>
          <a:xfrm flipV="1">
            <a:off x="8689487" y="891691"/>
            <a:ext cx="365760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>
          <a:xfrm rot="16200000" flipV="1">
            <a:off x="8599793" y="895660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rot="16200000" flipV="1">
            <a:off x="8965553" y="890103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0" name="Lightning Bolt 249"/>
          <p:cNvSpPr/>
          <p:nvPr/>
        </p:nvSpPr>
        <p:spPr>
          <a:xfrm rot="2700000">
            <a:off x="3138340" y="5153586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Lightning Bolt 250"/>
          <p:cNvSpPr/>
          <p:nvPr/>
        </p:nvSpPr>
        <p:spPr>
          <a:xfrm rot="2700000">
            <a:off x="3148758" y="5703050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Lightning Bolt 251"/>
          <p:cNvSpPr/>
          <p:nvPr/>
        </p:nvSpPr>
        <p:spPr>
          <a:xfrm rot="2700000">
            <a:off x="4659412" y="5153586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3" name="Straight Connector 252"/>
          <p:cNvCxnSpPr/>
          <p:nvPr/>
        </p:nvCxnSpPr>
        <p:spPr>
          <a:xfrm rot="16200000" flipH="1">
            <a:off x="8535552" y="1676913"/>
            <a:ext cx="343614" cy="196254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 flipV="1">
            <a:off x="8428256" y="1597701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 flipV="1">
            <a:off x="8805486" y="1946847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/>
          <p:nvPr/>
        </p:nvCxnSpPr>
        <p:spPr>
          <a:xfrm rot="5400000" flipH="1" flipV="1">
            <a:off x="8257951" y="427156"/>
            <a:ext cx="519113" cy="18288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 rot="16200000" flipH="1">
            <a:off x="8450101" y="427156"/>
            <a:ext cx="519113" cy="18288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/>
          <p:nvPr/>
        </p:nvCxnSpPr>
        <p:spPr>
          <a:xfrm flipV="1">
            <a:off x="8805486" y="778153"/>
            <a:ext cx="187325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 flipV="1">
            <a:off x="8237843" y="767040"/>
            <a:ext cx="1873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3" name="TextBox 137"/>
          <p:cNvSpPr txBox="1">
            <a:spLocks noChangeArrowheads="1"/>
          </p:cNvSpPr>
          <p:nvPr/>
        </p:nvSpPr>
        <p:spPr bwMode="auto">
          <a:xfrm>
            <a:off x="8417484" y="1037906"/>
            <a:ext cx="3892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smtClean="0">
                <a:solidFill>
                  <a:srgbClr val="FF0000"/>
                </a:solidFill>
                <a:latin typeface="Calibri" charset="0"/>
              </a:rPr>
              <a:t>MEI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345" name="TextBox 99"/>
          <p:cNvSpPr txBox="1">
            <a:spLocks noChangeArrowheads="1"/>
          </p:cNvSpPr>
          <p:nvPr/>
        </p:nvSpPr>
        <p:spPr bwMode="auto">
          <a:xfrm>
            <a:off x="7793936" y="1943797"/>
            <a:ext cx="68259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latin typeface="Calibri" charset="0"/>
              </a:rPr>
              <a:t>ME</a:t>
            </a:r>
          </a:p>
          <a:p>
            <a:r>
              <a:rPr lang="en-US" sz="1000" dirty="0" smtClean="0">
                <a:latin typeface="Calibri" charset="0"/>
              </a:rPr>
              <a:t>sequence</a:t>
            </a:r>
          </a:p>
          <a:p>
            <a:r>
              <a:rPr lang="en-US" sz="1000" dirty="0" smtClean="0">
                <a:latin typeface="Calibri" charset="0"/>
              </a:rPr>
              <a:t>library</a:t>
            </a:r>
            <a:endParaRPr lang="en-US" sz="1000" dirty="0">
              <a:latin typeface="Calibri" charset="0"/>
            </a:endParaRPr>
          </a:p>
        </p:txBody>
      </p:sp>
      <p:cxnSp>
        <p:nvCxnSpPr>
          <p:cNvPr id="347" name="Straight Connector 346"/>
          <p:cNvCxnSpPr/>
          <p:nvPr/>
        </p:nvCxnSpPr>
        <p:spPr>
          <a:xfrm>
            <a:off x="8608948" y="2135507"/>
            <a:ext cx="446299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/>
          <p:nvPr/>
        </p:nvCxnSpPr>
        <p:spPr>
          <a:xfrm>
            <a:off x="8506607" y="2237346"/>
            <a:ext cx="548640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/>
          <p:cNvCxnSpPr/>
          <p:nvPr/>
        </p:nvCxnSpPr>
        <p:spPr>
          <a:xfrm>
            <a:off x="8326902" y="2438719"/>
            <a:ext cx="731520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4" name="TextBox 99"/>
          <p:cNvSpPr txBox="1">
            <a:spLocks noChangeArrowheads="1"/>
          </p:cNvSpPr>
          <p:nvPr/>
        </p:nvSpPr>
        <p:spPr bwMode="auto">
          <a:xfrm>
            <a:off x="8723532" y="2190967"/>
            <a:ext cx="28178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latin typeface="Calibri" charset="0"/>
              </a:rPr>
              <a:t>…</a:t>
            </a:r>
            <a:endParaRPr lang="en-US" sz="1000" dirty="0">
              <a:latin typeface="Calibri" charset="0"/>
            </a:endParaRPr>
          </a:p>
        </p:txBody>
      </p:sp>
      <p:sp>
        <p:nvSpPr>
          <p:cNvPr id="355" name="Lightning Bolt 354"/>
          <p:cNvSpPr/>
          <p:nvPr/>
        </p:nvSpPr>
        <p:spPr>
          <a:xfrm rot="2700000">
            <a:off x="8053136" y="753078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Lightning Bolt 355"/>
          <p:cNvSpPr/>
          <p:nvPr/>
        </p:nvSpPr>
        <p:spPr>
          <a:xfrm rot="2700000">
            <a:off x="8053138" y="1337522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Lightning Bolt 356"/>
          <p:cNvSpPr/>
          <p:nvPr/>
        </p:nvSpPr>
        <p:spPr>
          <a:xfrm rot="2700000">
            <a:off x="8048277" y="2925452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Lightning Bolt 357"/>
          <p:cNvSpPr/>
          <p:nvPr/>
        </p:nvSpPr>
        <p:spPr>
          <a:xfrm rot="2700000">
            <a:off x="8048279" y="3509896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9" name="Straight Connector 358"/>
          <p:cNvCxnSpPr/>
          <p:nvPr/>
        </p:nvCxnSpPr>
        <p:spPr>
          <a:xfrm rot="5400000" flipH="1" flipV="1">
            <a:off x="8696480" y="3212552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/>
          <p:nvPr/>
        </p:nvCxnSpPr>
        <p:spPr>
          <a:xfrm rot="16200000" flipV="1">
            <a:off x="8506877" y="3212552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/>
          <p:nvPr/>
        </p:nvCxnSpPr>
        <p:spPr>
          <a:xfrm rot="16200000" flipV="1">
            <a:off x="8772401" y="3616475"/>
            <a:ext cx="182562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/>
          <p:nvPr/>
        </p:nvCxnSpPr>
        <p:spPr>
          <a:xfrm flipV="1">
            <a:off x="8682764" y="3044975"/>
            <a:ext cx="365760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/>
          <p:cNvCxnSpPr/>
          <p:nvPr/>
        </p:nvCxnSpPr>
        <p:spPr>
          <a:xfrm rot="16200000" flipV="1">
            <a:off x="8593070" y="3048944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/>
          <p:cNvCxnSpPr/>
          <p:nvPr/>
        </p:nvCxnSpPr>
        <p:spPr>
          <a:xfrm rot="16200000" flipV="1">
            <a:off x="8958830" y="3043387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7" name="Rectangle 366"/>
          <p:cNvSpPr/>
          <p:nvPr/>
        </p:nvSpPr>
        <p:spPr>
          <a:xfrm>
            <a:off x="8200855" y="2765333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69" name="Straight Connector 368"/>
          <p:cNvCxnSpPr/>
          <p:nvPr/>
        </p:nvCxnSpPr>
        <p:spPr>
          <a:xfrm rot="10800000" flipH="1">
            <a:off x="2319576" y="3878897"/>
            <a:ext cx="8143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5" name="Rectangle 374"/>
          <p:cNvSpPr/>
          <p:nvPr/>
        </p:nvSpPr>
        <p:spPr>
          <a:xfrm>
            <a:off x="8330908" y="2529901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6" name="Rectangle 375"/>
          <p:cNvSpPr/>
          <p:nvPr/>
        </p:nvSpPr>
        <p:spPr>
          <a:xfrm>
            <a:off x="8205899" y="2482096"/>
            <a:ext cx="60960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7" name="Arc 376"/>
          <p:cNvSpPr/>
          <p:nvPr/>
        </p:nvSpPr>
        <p:spPr>
          <a:xfrm flipV="1">
            <a:off x="7193796" y="3552640"/>
            <a:ext cx="822960" cy="674654"/>
          </a:xfrm>
          <a:prstGeom prst="arc">
            <a:avLst>
              <a:gd name="adj1" fmla="val 10911789"/>
              <a:gd name="adj2" fmla="val 0"/>
            </a:avLst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/>
          <p:cNvSpPr/>
          <p:nvPr/>
        </p:nvSpPr>
        <p:spPr>
          <a:xfrm rot="10800000">
            <a:off x="7709141" y="3839619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1" name="Rectangle 270"/>
          <p:cNvSpPr/>
          <p:nvPr/>
        </p:nvSpPr>
        <p:spPr>
          <a:xfrm>
            <a:off x="8033537" y="3771594"/>
            <a:ext cx="609600" cy="282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3" name="Rectangle 372"/>
          <p:cNvSpPr/>
          <p:nvPr/>
        </p:nvSpPr>
        <p:spPr>
          <a:xfrm>
            <a:off x="8428256" y="3839619"/>
            <a:ext cx="671512" cy="73025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chemeClr val="accent6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4" name="Rectangle 373"/>
          <p:cNvSpPr/>
          <p:nvPr/>
        </p:nvSpPr>
        <p:spPr>
          <a:xfrm>
            <a:off x="8872367" y="3726612"/>
            <a:ext cx="228600" cy="282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2" name="Arc 371"/>
          <p:cNvSpPr/>
          <p:nvPr/>
        </p:nvSpPr>
        <p:spPr>
          <a:xfrm rot="16200000" flipV="1">
            <a:off x="8099229" y="2860994"/>
            <a:ext cx="1452779" cy="605166"/>
          </a:xfrm>
          <a:prstGeom prst="arc">
            <a:avLst>
              <a:gd name="adj1" fmla="val 10911789"/>
              <a:gd name="adj2" fmla="val 20529246"/>
            </a:avLst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Rectangle 379"/>
          <p:cNvSpPr/>
          <p:nvPr/>
        </p:nvSpPr>
        <p:spPr>
          <a:xfrm rot="16200000">
            <a:off x="5306006" y="5398185"/>
            <a:ext cx="2265068" cy="2825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82" name="Straight Connector 381"/>
          <p:cNvCxnSpPr/>
          <p:nvPr/>
        </p:nvCxnSpPr>
        <p:spPr>
          <a:xfrm rot="5400000">
            <a:off x="5210383" y="5477398"/>
            <a:ext cx="2444713" cy="1366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3" name="TextBox 74"/>
          <p:cNvSpPr txBox="1">
            <a:spLocks noChangeArrowheads="1"/>
          </p:cNvSpPr>
          <p:nvPr/>
        </p:nvSpPr>
        <p:spPr bwMode="auto">
          <a:xfrm>
            <a:off x="7145452" y="4355404"/>
            <a:ext cx="19183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>
                <a:latin typeface="Calibri" charset="0"/>
              </a:rPr>
              <a:t>Genotyping</a:t>
            </a:r>
            <a:endParaRPr lang="en-US" sz="2800" b="1" dirty="0">
              <a:latin typeface="Calibri" charset="0"/>
            </a:endParaRPr>
          </a:p>
        </p:txBody>
      </p:sp>
      <p:cxnSp>
        <p:nvCxnSpPr>
          <p:cNvPr id="384" name="Straight Connector 383"/>
          <p:cNvCxnSpPr/>
          <p:nvPr/>
        </p:nvCxnSpPr>
        <p:spPr>
          <a:xfrm rot="16200000" flipH="1">
            <a:off x="7048770" y="5298994"/>
            <a:ext cx="571500" cy="42703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 rot="5400000">
            <a:off x="6636814" y="5312488"/>
            <a:ext cx="571500" cy="40322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 flipV="1">
            <a:off x="6717776" y="5798263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 rot="16200000" flipV="1">
            <a:off x="6628082" y="5797469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 rot="16200000" flipV="1">
            <a:off x="7458345" y="5797469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Connector 392"/>
          <p:cNvCxnSpPr/>
          <p:nvPr/>
        </p:nvCxnSpPr>
        <p:spPr>
          <a:xfrm rot="16200000" flipV="1">
            <a:off x="7031308" y="5227557"/>
            <a:ext cx="182562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rot="5400000" flipH="1" flipV="1">
            <a:off x="8399057" y="5398973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 rot="16200000" flipV="1">
            <a:off x="8209454" y="5398973"/>
            <a:ext cx="521208" cy="18288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 flipV="1">
            <a:off x="8385341" y="5229809"/>
            <a:ext cx="365760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/>
          <p:cNvCxnSpPr/>
          <p:nvPr/>
        </p:nvCxnSpPr>
        <p:spPr>
          <a:xfrm rot="16200000" flipV="1">
            <a:off x="8295647" y="5233778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/>
          <p:nvPr/>
        </p:nvCxnSpPr>
        <p:spPr>
          <a:xfrm rot="16200000" flipV="1">
            <a:off x="8661407" y="5228221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/>
          <p:nvPr/>
        </p:nvCxnSpPr>
        <p:spPr>
          <a:xfrm rot="16200000" flipV="1">
            <a:off x="8474978" y="5802896"/>
            <a:ext cx="182562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6" name="Lightning Bolt 405"/>
          <p:cNvSpPr/>
          <p:nvPr/>
        </p:nvSpPr>
        <p:spPr>
          <a:xfrm rot="2700000">
            <a:off x="8064867" y="5671336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Lightning Bolt 406"/>
          <p:cNvSpPr/>
          <p:nvPr/>
        </p:nvSpPr>
        <p:spPr>
          <a:xfrm rot="2700000">
            <a:off x="7764316" y="5096043"/>
            <a:ext cx="187741" cy="213844"/>
          </a:xfrm>
          <a:prstGeom prst="lightningBol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1" name="Straight Connector 410"/>
          <p:cNvCxnSpPr/>
          <p:nvPr/>
        </p:nvCxnSpPr>
        <p:spPr>
          <a:xfrm>
            <a:off x="6992265" y="5058620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>
            <a:off x="8635043" y="5063096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5" name="TextBox 99"/>
          <p:cNvSpPr txBox="1">
            <a:spLocks noChangeArrowheads="1"/>
          </p:cNvSpPr>
          <p:nvPr/>
        </p:nvSpPr>
        <p:spPr bwMode="auto">
          <a:xfrm>
            <a:off x="7154602" y="6111683"/>
            <a:ext cx="75454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latin typeface="Calibri" charset="0"/>
              </a:rPr>
              <a:t>Breakpoint</a:t>
            </a:r>
          </a:p>
          <a:p>
            <a:r>
              <a:rPr lang="en-US" sz="1000" dirty="0" smtClean="0">
                <a:latin typeface="Calibri" charset="0"/>
              </a:rPr>
              <a:t>sequence</a:t>
            </a:r>
          </a:p>
          <a:p>
            <a:r>
              <a:rPr lang="en-US" sz="1000" dirty="0" smtClean="0">
                <a:latin typeface="Calibri" charset="0"/>
              </a:rPr>
              <a:t>library</a:t>
            </a:r>
            <a:endParaRPr lang="en-US" sz="1000" dirty="0">
              <a:latin typeface="Calibri" charset="0"/>
            </a:endParaRPr>
          </a:p>
        </p:txBody>
      </p:sp>
      <p:cxnSp>
        <p:nvCxnSpPr>
          <p:cNvPr id="426" name="Straight Connector 425"/>
          <p:cNvCxnSpPr/>
          <p:nvPr/>
        </p:nvCxnSpPr>
        <p:spPr>
          <a:xfrm>
            <a:off x="7903268" y="6237054"/>
            <a:ext cx="548640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>
            <a:off x="7903268" y="6338893"/>
            <a:ext cx="548640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Connector 427"/>
          <p:cNvCxnSpPr/>
          <p:nvPr/>
        </p:nvCxnSpPr>
        <p:spPr>
          <a:xfrm>
            <a:off x="7895542" y="6537941"/>
            <a:ext cx="548640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9" name="TextBox 99"/>
          <p:cNvSpPr txBox="1">
            <a:spLocks noChangeArrowheads="1"/>
          </p:cNvSpPr>
          <p:nvPr/>
        </p:nvSpPr>
        <p:spPr bwMode="auto">
          <a:xfrm>
            <a:off x="8017852" y="6292514"/>
            <a:ext cx="28178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latin typeface="Calibri" charset="0"/>
              </a:rPr>
              <a:t>…</a:t>
            </a:r>
            <a:endParaRPr lang="en-US" sz="1000" dirty="0">
              <a:latin typeface="Calibri" charset="0"/>
            </a:endParaRPr>
          </a:p>
        </p:txBody>
      </p:sp>
      <p:cxnSp>
        <p:nvCxnSpPr>
          <p:cNvPr id="433" name="Straight Connector 432"/>
          <p:cNvCxnSpPr/>
          <p:nvPr/>
        </p:nvCxnSpPr>
        <p:spPr>
          <a:xfrm rot="16200000">
            <a:off x="8142359" y="6237848"/>
            <a:ext cx="91440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/>
          <p:nvPr/>
        </p:nvCxnSpPr>
        <p:spPr>
          <a:xfrm rot="16200000">
            <a:off x="8139977" y="6537147"/>
            <a:ext cx="91440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/>
          <p:cNvCxnSpPr/>
          <p:nvPr/>
        </p:nvCxnSpPr>
        <p:spPr>
          <a:xfrm rot="16200000">
            <a:off x="8141565" y="6344527"/>
            <a:ext cx="91440" cy="158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/>
          <p:cNvCxnSpPr/>
          <p:nvPr/>
        </p:nvCxnSpPr>
        <p:spPr>
          <a:xfrm>
            <a:off x="8031443" y="6075363"/>
            <a:ext cx="306919" cy="127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>
            <a:off x="8034079" y="6670728"/>
            <a:ext cx="306919" cy="127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" name="TextBox 137"/>
          <p:cNvSpPr txBox="1">
            <a:spLocks noChangeArrowheads="1"/>
          </p:cNvSpPr>
          <p:nvPr/>
        </p:nvSpPr>
        <p:spPr bwMode="auto">
          <a:xfrm>
            <a:off x="8345442" y="3191238"/>
            <a:ext cx="3892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MEI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442" name="TextBox 137"/>
          <p:cNvSpPr txBox="1">
            <a:spLocks noChangeArrowheads="1"/>
          </p:cNvSpPr>
          <p:nvPr/>
        </p:nvSpPr>
        <p:spPr bwMode="auto">
          <a:xfrm>
            <a:off x="6372132" y="5362818"/>
            <a:ext cx="6270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  <a:latin typeface="Calibri" charset="0"/>
              </a:rPr>
              <a:t>Deletion</a:t>
            </a:r>
          </a:p>
        </p:txBody>
      </p:sp>
      <p:sp>
        <p:nvSpPr>
          <p:cNvPr id="443" name="TextBox 137"/>
          <p:cNvSpPr txBox="1">
            <a:spLocks noChangeArrowheads="1"/>
          </p:cNvSpPr>
          <p:nvPr/>
        </p:nvSpPr>
        <p:spPr bwMode="auto">
          <a:xfrm>
            <a:off x="7830310" y="5362818"/>
            <a:ext cx="6494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Calibri" charset="0"/>
              </a:rPr>
              <a:t>Insertion</a:t>
            </a:r>
            <a:endParaRPr lang="en-US" sz="1000" dirty="0">
              <a:solidFill>
                <a:srgbClr val="FF0000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length distribution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529492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rot="16200000" flipH="1">
            <a:off x="3314541" y="4052447"/>
            <a:ext cx="4415707" cy="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7215995" y="5826478"/>
            <a:ext cx="867643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659902" y="5392656"/>
            <a:ext cx="82646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88556" y="4979394"/>
            <a:ext cx="107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Deletions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3194550" y="5826477"/>
            <a:ext cx="867643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801900" y="5392655"/>
            <a:ext cx="82646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14349" y="5017688"/>
            <a:ext cx="1111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</a:t>
            </a:r>
            <a:r>
              <a:rPr lang="en-US" dirty="0" smtClean="0"/>
              <a:t> cell line of PGP1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94,970 insertions</a:t>
            </a:r>
          </a:p>
          <a:p>
            <a:r>
              <a:rPr lang="en-US" dirty="0" smtClean="0"/>
              <a:t>38,859 intra-chromosomal translocations?</a:t>
            </a:r>
          </a:p>
          <a:p>
            <a:r>
              <a:rPr lang="en-US" dirty="0" smtClean="0"/>
              <a:t>883 deletions</a:t>
            </a:r>
          </a:p>
          <a:p>
            <a:r>
              <a:rPr lang="en-US" dirty="0" smtClean="0"/>
              <a:t>641 inter-chromosomal translocations</a:t>
            </a:r>
          </a:p>
          <a:p>
            <a:r>
              <a:rPr lang="en-US" dirty="0" smtClean="0"/>
              <a:t>143 inversions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034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Overlap with DGV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Concordant</a:t>
                      </a:r>
                      <a:r>
                        <a:rPr lang="en-US" baseline="0" dirty="0" smtClean="0"/>
                        <a:t> with DGV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iPSC</a:t>
                      </a:r>
                      <a:r>
                        <a:rPr lang="en-US" dirty="0" smtClean="0"/>
                        <a:t> (224)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215 (96%)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159 (70%)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Fibroblast (233)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218 (94%)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136 (58%)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3777" y="1582512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CNVs</a:t>
            </a:r>
            <a:r>
              <a:rPr lang="en-US" dirty="0" smtClean="0"/>
              <a:t> by </a:t>
            </a:r>
            <a:r>
              <a:rPr lang="en-US" dirty="0" err="1" smtClean="0"/>
              <a:t>CNVnator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0" y="423349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Overlap with DGV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Concordant</a:t>
                      </a:r>
                      <a:r>
                        <a:rPr lang="en-US" baseline="0" dirty="0" smtClean="0"/>
                        <a:t> with DGV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iPSC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(1274)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847 (</a:t>
                      </a:r>
                      <a:r>
                        <a:rPr lang="en-US" dirty="0" smtClean="0"/>
                        <a:t>66%)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306 (</a:t>
                      </a:r>
                      <a:r>
                        <a:rPr lang="en-US" baseline="0" dirty="0" smtClean="0"/>
                        <a:t>24%)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Fibroblast </a:t>
                      </a:r>
                      <a:r>
                        <a:rPr lang="en-US" dirty="0" smtClean="0"/>
                        <a:t>(1566)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939 (60%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64 (4%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699263"/>
            <a:ext cx="260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Deletions by </a:t>
            </a:r>
            <a:r>
              <a:rPr lang="en-US" dirty="0" err="1" smtClean="0"/>
              <a:t>BreakDancer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8882"/>
            <a:ext cx="8229600" cy="1143000"/>
          </a:xfrm>
        </p:spPr>
        <p:txBody>
          <a:bodyPr/>
          <a:lstStyle/>
          <a:p>
            <a:r>
              <a:rPr lang="en-US" dirty="0" err="1" smtClean="0"/>
              <a:t>BreakDancer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07080"/>
          <a:ext cx="91440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984"/>
                <a:gridCol w="1179221"/>
                <a:gridCol w="1068354"/>
                <a:gridCol w="856699"/>
                <a:gridCol w="957487"/>
                <a:gridCol w="1159063"/>
                <a:gridCol w="1274263"/>
                <a:gridCol w="14999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Physical coverage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Mean, </a:t>
                      </a:r>
                      <a:r>
                        <a:rPr lang="en-US" dirty="0" err="1" smtClean="0"/>
                        <a:t>bp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Sigma, </a:t>
                      </a:r>
                      <a:r>
                        <a:rPr lang="en-US" dirty="0" err="1" smtClean="0"/>
                        <a:t>bp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del.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inv.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</a:t>
                      </a:r>
                      <a:r>
                        <a:rPr lang="en-US" dirty="0" err="1" smtClean="0"/>
                        <a:t>tranloc</a:t>
                      </a:r>
                      <a:r>
                        <a:rPr lang="en-US" dirty="0" smtClean="0"/>
                        <a:t>.</a:t>
                      </a:r>
                    </a:p>
                    <a:p>
                      <a:pPr algn="r"/>
                      <a:r>
                        <a:rPr lang="en-US" dirty="0" smtClean="0"/>
                        <a:t>intra/inter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Fibroblast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neonatal (NHDF)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328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1591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smtClean="0"/>
                        <a:t>7046/41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iPSC</a:t>
                      </a:r>
                      <a:r>
                        <a:rPr lang="en-US" sz="1800" dirty="0" smtClean="0"/>
                        <a:t> for PGP1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GM20431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591</a:t>
                      </a:r>
                    </a:p>
                    <a:p>
                      <a:pPr algn="r"/>
                      <a:r>
                        <a:rPr lang="en-US" sz="1800" dirty="0" smtClean="0"/>
                        <a:t>596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72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1274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195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55681/1577</a:t>
                      </a:r>
                      <a:endParaRPr 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S1123-01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593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N/A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S1123-02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602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N/A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Child (son)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S1123-03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593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N/A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and sequencing (trio)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2" cy="2026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912"/>
                <a:gridCol w="1582373"/>
                <a:gridCol w="2197181"/>
                <a:gridCol w="1501742"/>
                <a:gridCol w="19843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</a:t>
                      </a:r>
                      <a:r>
                        <a:rPr lang="en-US" dirty="0" err="1" smtClean="0"/>
                        <a:t>CNVs</a:t>
                      </a:r>
                      <a:r>
                        <a:rPr lang="en-US" dirty="0" smtClean="0"/>
                        <a:t> calls by arrays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calls overlapping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CNVnator</a:t>
                      </a:r>
                      <a:r>
                        <a:rPr lang="en-US" baseline="0" dirty="0" smtClean="0"/>
                        <a:t>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calls</a:t>
                      </a:r>
                      <a:r>
                        <a:rPr lang="en-US" baseline="0" dirty="0" smtClean="0"/>
                        <a:t> confirmed by genotyping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calls</a:t>
                      </a:r>
                      <a:r>
                        <a:rPr lang="en-US" baseline="0" dirty="0" smtClean="0"/>
                        <a:t> overlapping </a:t>
                      </a:r>
                      <a:r>
                        <a:rPr lang="en-US" baseline="0" dirty="0" err="1" smtClean="0"/>
                        <a:t>BreakDancer</a:t>
                      </a:r>
                      <a:r>
                        <a:rPr lang="en-US" baseline="0" dirty="0" smtClean="0"/>
                        <a:t> calls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340</Words>
  <Application>Microsoft Macintosh PowerPoint</Application>
  <PresentationFormat>On-screen Show (4:3)</PresentationFormat>
  <Paragraphs>151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SV search update</vt:lpstr>
      <vt:lpstr>Outline</vt:lpstr>
      <vt:lpstr>Slide 3</vt:lpstr>
      <vt:lpstr>Insert length distribution</vt:lpstr>
      <vt:lpstr>iPS cell line of PGP1</vt:lpstr>
      <vt:lpstr>Novelty</vt:lpstr>
      <vt:lpstr>BreakDancer</vt:lpstr>
      <vt:lpstr>Array and sequencing (trio)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 search update</dc:title>
  <dc:creator>Alexej Abyzov</dc:creator>
  <cp:lastModifiedBy>Alexej Abyzov</cp:lastModifiedBy>
  <cp:revision>26</cp:revision>
  <dcterms:created xsi:type="dcterms:W3CDTF">2011-03-09T17:17:14Z</dcterms:created>
  <dcterms:modified xsi:type="dcterms:W3CDTF">2011-03-09T17:27:52Z</dcterms:modified>
</cp:coreProperties>
</file>