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61" r:id="rId3"/>
    <p:sldId id="260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18" d="100"/>
          <a:sy n="118" d="100"/>
        </p:scale>
        <p:origin x="-6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47129-CA83-F744-A345-EF3C724CB0A0}" type="datetimeFigureOut">
              <a:rPr lang="en-US" smtClean="0"/>
              <a:pPr/>
              <a:t>3/1/11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53F8F1-3DF7-B041-A8C0-FA82986B4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an example,</a:t>
            </a:r>
            <a:r>
              <a:rPr lang="en-US" baseline="0" dirty="0" smtClean="0"/>
              <a:t> but I might be trusting the alignment too much since there are stop </a:t>
            </a:r>
            <a:r>
              <a:rPr lang="en-US" baseline="0" dirty="0" err="1" smtClean="0"/>
              <a:t>codons</a:t>
            </a:r>
            <a:r>
              <a:rPr lang="en-US" baseline="0" dirty="0" smtClean="0"/>
              <a:t> in the first </a:t>
            </a:r>
            <a:r>
              <a:rPr lang="en-US" baseline="0" dirty="0" err="1" smtClean="0"/>
              <a:t>exon</a:t>
            </a:r>
            <a:r>
              <a:rPr lang="en-US" baseline="0" dirty="0" smtClean="0"/>
              <a:t>. Could there be an alignment problem, even though there is clearly expression? </a:t>
            </a:r>
          </a:p>
          <a:p>
            <a:r>
              <a:rPr lang="en-US" baseline="0" dirty="0" smtClean="0"/>
              <a:t>Then I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3F8F1-3DF7-B041-A8C0-FA82986B44F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PP01542 </a:t>
            </a:r>
          </a:p>
          <a:p>
            <a:r>
              <a:rPr lang="en-US" dirty="0" smtClean="0"/>
              <a:t>I:13997804        14002820 </a:t>
            </a:r>
          </a:p>
          <a:p>
            <a:endParaRPr lang="en-US" dirty="0" smtClean="0"/>
          </a:p>
          <a:p>
            <a:r>
              <a:rPr lang="en-US" dirty="0" smtClean="0"/>
              <a:t>The</a:t>
            </a:r>
            <a:r>
              <a:rPr lang="en-US" baseline="0" dirty="0" smtClean="0"/>
              <a:t> stop </a:t>
            </a:r>
            <a:r>
              <a:rPr lang="en-US" baseline="0" dirty="0" err="1" smtClean="0"/>
              <a:t>codon</a:t>
            </a:r>
            <a:r>
              <a:rPr lang="en-US" baseline="0" dirty="0" smtClean="0"/>
              <a:t> is located in the </a:t>
            </a:r>
            <a:r>
              <a:rPr lang="en-US" baseline="0" dirty="0" err="1" smtClean="0"/>
              <a:t>intron</a:t>
            </a:r>
            <a:r>
              <a:rPr lang="en-US" baseline="0" dirty="0" smtClean="0"/>
              <a:t> of the </a:t>
            </a:r>
            <a:r>
              <a:rPr lang="en-US" baseline="0" dirty="0" err="1" smtClean="0"/>
              <a:t>genelet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37CF2-DF27-CD45-92CE-631FFF85EB6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2D1-2910-F143-B2FB-0AC84C083494}" type="datetimeFigureOut">
              <a:rPr lang="en-US" smtClean="0"/>
              <a:pPr/>
              <a:t>3/1/11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E40A-8719-EC42-A949-5A1AA4C79A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2D1-2910-F143-B2FB-0AC84C083494}" type="datetimeFigureOut">
              <a:rPr lang="en-US" smtClean="0"/>
              <a:pPr/>
              <a:t>3/1/11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E40A-8719-EC42-A949-5A1AA4C79A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2D1-2910-F143-B2FB-0AC84C083494}" type="datetimeFigureOut">
              <a:rPr lang="en-US" smtClean="0"/>
              <a:pPr/>
              <a:t>3/1/11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E40A-8719-EC42-A949-5A1AA4C79A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2D1-2910-F143-B2FB-0AC84C083494}" type="datetimeFigureOut">
              <a:rPr lang="en-US" smtClean="0"/>
              <a:pPr/>
              <a:t>3/1/11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E40A-8719-EC42-A949-5A1AA4C79A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2D1-2910-F143-B2FB-0AC84C083494}" type="datetimeFigureOut">
              <a:rPr lang="en-US" smtClean="0"/>
              <a:pPr/>
              <a:t>3/1/11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E40A-8719-EC42-A949-5A1AA4C79A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2D1-2910-F143-B2FB-0AC84C083494}" type="datetimeFigureOut">
              <a:rPr lang="en-US" smtClean="0"/>
              <a:pPr/>
              <a:t>3/1/11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E40A-8719-EC42-A949-5A1AA4C79A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2D1-2910-F143-B2FB-0AC84C083494}" type="datetimeFigureOut">
              <a:rPr lang="en-US" smtClean="0"/>
              <a:pPr/>
              <a:t>3/1/11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E40A-8719-EC42-A949-5A1AA4C79A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2D1-2910-F143-B2FB-0AC84C083494}" type="datetimeFigureOut">
              <a:rPr lang="en-US" smtClean="0"/>
              <a:pPr/>
              <a:t>3/1/11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E40A-8719-EC42-A949-5A1AA4C79A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2D1-2910-F143-B2FB-0AC84C083494}" type="datetimeFigureOut">
              <a:rPr lang="en-US" smtClean="0"/>
              <a:pPr/>
              <a:t>3/1/11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E40A-8719-EC42-A949-5A1AA4C79A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2D1-2910-F143-B2FB-0AC84C083494}" type="datetimeFigureOut">
              <a:rPr lang="en-US" smtClean="0"/>
              <a:pPr/>
              <a:t>3/1/11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E40A-8719-EC42-A949-5A1AA4C79A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2D1-2910-F143-B2FB-0AC84C083494}" type="datetimeFigureOut">
              <a:rPr lang="en-US" smtClean="0"/>
              <a:pPr/>
              <a:t>3/1/11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E40A-8719-EC42-A949-5A1AA4C79A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2D1-2910-F143-B2FB-0AC84C083494}" type="datetimeFigureOut">
              <a:rPr lang="en-US" smtClean="0"/>
              <a:pPr/>
              <a:t>3/1/11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7E40A-8719-EC42-A949-5A1AA4C79A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315200" cy="334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Alternative Splicing Example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85800"/>
            <a:ext cx="7632975" cy="4565650"/>
          </a:xfrm>
          <a:prstGeom prst="rect">
            <a:avLst/>
          </a:prstGeom>
        </p:spPr>
      </p:pic>
      <p:pic>
        <p:nvPicPr>
          <p:cNvPr id="6" name="Picture 5" descr="stopCodons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4211311"/>
            <a:ext cx="8471175" cy="264668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Picture 6.png"/>
          <p:cNvPicPr>
            <a:picLocks noGrp="1" noChangeAspect="1"/>
          </p:cNvPicPr>
          <p:nvPr>
            <p:ph idx="1"/>
          </p:nvPr>
        </p:nvPicPr>
        <p:blipFill>
          <a:blip r:embed="rId3"/>
          <a:srcRect t="-19575" b="-19575"/>
          <a:stretch>
            <a:fillRect/>
          </a:stretch>
        </p:blipFill>
        <p:spPr>
          <a:xfrm>
            <a:off x="152400" y="-586582"/>
            <a:ext cx="8783821" cy="4830763"/>
          </a:xfrm>
        </p:spPr>
      </p:pic>
      <p:sp>
        <p:nvSpPr>
          <p:cNvPr id="9" name="TextBox 8"/>
          <p:cNvSpPr txBox="1"/>
          <p:nvPr/>
        </p:nvSpPr>
        <p:spPr>
          <a:xfrm>
            <a:off x="4653369" y="1219200"/>
            <a:ext cx="299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*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5758" y="3705523"/>
            <a:ext cx="823484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>
                <a:latin typeface="Courier"/>
              </a:rPr>
              <a:t>YPREDTRKFDNQCSNLIYAKLISKFNSVELTSAMLTYGDLFNVTIVDLRSISIDIDLVKFLYTQKLETLVIGKLDGSCSDKFTSGAGEFLKIACRFCTAFVGVTL-T-WNIVGLLEHIIKNNKNTRRSLHYLDVSGCATFFQNGWIPKLR  LRVLLPALRTICLESRKFAANEFPKFCKSFPNIRFLDVSSTNVRSLDGISKLRNLQVL</a:t>
            </a:r>
          </a:p>
          <a:p>
            <a:r>
              <a:rPr lang="en-US" sz="1000" dirty="0" smtClean="0">
                <a:latin typeface="Courier"/>
              </a:rPr>
              <a:t>CLRNLNFDRYRDMMDLFGLRKLNVLDVSRDWP---------------DNYRQTIRYFLACEKVLPELKFLDCSSAYLDEDLYKELAQSHPHLRKISLLGCAQNLP</a:t>
            </a:r>
          </a:p>
          <a:p>
            <a:r>
              <a:rPr lang="en-US" sz="1000" dirty="0" smtClean="0">
                <a:latin typeface="Courier"/>
              </a:rPr>
              <a:t>VIP---RLKVLGTQNFDSSIETLSHYLNLKREYPVQICLGEIFLQLRKLNEKNLDYDVAKCVELLVEVTVAFSP----TVPGR-MACSNAIDCLVELVI  FQIF</a:t>
            </a:r>
          </a:p>
          <a:p>
            <a:r>
              <a:rPr lang="en-US" sz="1000" dirty="0" smtClean="0">
                <a:latin typeface="Courier"/>
              </a:rPr>
              <a:t>DAFAKYIVECSTSPGFGLLETVYNDIERHRPDIW--------NDFANMLLPIL--QPF-DPVVLNGMEHLNHNVWNGIERLVHMDHEWSHEKLAKIALVCAQP--YQTAPDARAMRILEQCITEQTINFVLTGVEKWYSAKRLVNILSVAVGKQDLSLCLRILEALDKNTLITEDRKHNFNAVGWNLLTTLIQWIEIFDLEQWHIGILRVIKNLVLLSKGDWRNNWFLSNEFRAFQ  QKLLNKWDSNRAYLAATILALILQS-KQKPEECDFWKPANEAIVKKLPDLLAAHITEETEVYFTNDTVPSVLRRTHG</a:t>
            </a:r>
          </a:p>
          <a:p>
            <a:r>
              <a:rPr lang="en-US" sz="1000" dirty="0" smtClean="0">
                <a:latin typeface="Courier"/>
              </a:rPr>
              <a:t>DGIILWALLTTKIFAQQDVKNSEKIQKSNYYRRVYA-TAK-LVLSKMRRKISC</a:t>
            </a:r>
          </a:p>
          <a:p>
            <a:endParaRPr lang="en-US" sz="1000" dirty="0" smtClean="0">
              <a:latin typeface="Courier"/>
            </a:endParaRPr>
          </a:p>
          <a:p>
            <a:r>
              <a:rPr lang="en-US" sz="1000" dirty="0" smtClean="0">
                <a:latin typeface="Courier"/>
              </a:rPr>
              <a:t>YPRENNSKFNSRCSNLIYQKLISKFNWVQLTSAMHTYGDLFNVTKVDLRSTFLDEKTARFLQTQKLKSLTIGTLRPSFRELYTTRNGSSCKIAVAPITFLFQIDLGS/WKIVKLLERLIQ--RGSGQGLRYLDLSASHTLLQEGWISKVG  LRVMLPALRTLSLESHKFAEIEFPKFYKSFPNLQTLDISSTNVKDLDGISNLRNLRVL</a:t>
            </a:r>
          </a:p>
          <a:p>
            <a:r>
              <a:rPr lang="en-US" sz="1000" dirty="0" smtClean="0">
                <a:latin typeface="Courier"/>
              </a:rPr>
              <a:t>CLRNLEFDNYTDMIDLFGLRKLRVLDISRER</a:t>
            </a:r>
            <a:r>
              <a:rPr lang="en-US" sz="1400" b="1" dirty="0" smtClean="0">
                <a:latin typeface="Courier"/>
              </a:rPr>
              <a:t>*</a:t>
            </a:r>
            <a:r>
              <a:rPr lang="en-US" sz="1000" dirty="0" smtClean="0">
                <a:latin typeface="Courier"/>
              </a:rPr>
              <a:t>VLGYCSLNKKVCFREDNYRNTIRYFLYCEKMLPELKFLDCSSLFLDADLYEKLTRSHPHLRKISVLGYTENLPQNPETARLTVLGTQGFDSCIETLTHYINVRRGYPVQVCLGEMLRILKEMHKKNQDYDVKKCANLLAEVTVALSENGVRSHPGTFLARPKAINCIVELAM  SQMF</a:t>
            </a:r>
          </a:p>
          <a:p>
            <a:r>
              <a:rPr lang="en-US" sz="1000" dirty="0" smtClean="0">
                <a:latin typeface="Courier"/>
              </a:rPr>
              <a:t>DALLIYVTGRSTFPDVERLKIHFKIIEQREPGRFFGFQRLSTEEFLHFLMQKVNPEPM/DPLIVK—ETLNPNVWIGIERLVNLHHRWCPEKLAALALKCAEPSLM</a:t>
            </a:r>
          </a:p>
          <a:p>
            <a:r>
              <a:rPr lang="en-US" sz="1000" dirty="0" smtClean="0">
                <a:latin typeface="Courier"/>
              </a:rPr>
              <a:t>KNVIDARAMRILERCITEHTIHLVIKSVHKWRSTKRLLNILSAAVRKQDCSLCMPILEALMKST—SSYDMYSFDWLDYEELKTLIFCIEIFDSEQVHIGILQVMK</a:t>
            </a:r>
          </a:p>
          <a:p>
            <a:r>
              <a:rPr lang="en-US" sz="1000" dirty="0" smtClean="0">
                <a:latin typeface="Courier"/>
              </a:rPr>
              <a:t>NLIMVRKLSCKNNSFTANEFRAFQ  RKLLNKWDSNRAYLAVTILALLLQSCEQGPAECDFWAPANEAIVKKFPYLLAADITEDTEAYFTNGIVSRVLQRTHGDG</a:t>
            </a:r>
          </a:p>
          <a:p>
            <a:r>
              <a:rPr lang="en-US" sz="1000" dirty="0">
                <a:latin typeface="Courier"/>
              </a:rPr>
              <a:t>D</a:t>
            </a:r>
            <a:r>
              <a:rPr lang="en-US" sz="1000" dirty="0" smtClean="0">
                <a:latin typeface="Courier"/>
              </a:rPr>
              <a:t>IILWALLATKIFAQKDAKNAVKIKNSECFYFLHSPVSK\LAPLRMRRKISC</a:t>
            </a:r>
          </a:p>
          <a:p>
            <a:endParaRPr lang="en-US" sz="1000" dirty="0">
              <a:latin typeface="Courie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We have discussed how there </a:t>
            </a:r>
            <a:r>
              <a:rPr lang="en-US" dirty="0" smtClean="0"/>
              <a:t>are transcribed </a:t>
            </a:r>
            <a:r>
              <a:rPr lang="en-US" dirty="0" err="1" smtClean="0"/>
              <a:t>pseudogenes</a:t>
            </a:r>
            <a:endParaRPr lang="en-US" dirty="0" smtClean="0"/>
          </a:p>
          <a:p>
            <a:r>
              <a:rPr lang="en-US" dirty="0" smtClean="0"/>
              <a:t>By comparing </a:t>
            </a:r>
            <a:r>
              <a:rPr lang="en-US" dirty="0" err="1" smtClean="0"/>
              <a:t>pseudogenes</a:t>
            </a:r>
            <a:r>
              <a:rPr lang="en-US" dirty="0" smtClean="0"/>
              <a:t> with the </a:t>
            </a:r>
            <a:r>
              <a:rPr lang="en-US" dirty="0" err="1" smtClean="0"/>
              <a:t>rna-seq</a:t>
            </a:r>
            <a:r>
              <a:rPr lang="en-US" dirty="0" smtClean="0"/>
              <a:t> data the same pattern keeps on showing up</a:t>
            </a:r>
            <a:endParaRPr lang="en-US" dirty="0" smtClean="0"/>
          </a:p>
          <a:p>
            <a:r>
              <a:rPr lang="en-US" dirty="0" smtClean="0"/>
              <a:t>I have been thinking of possible explanations for this stop </a:t>
            </a:r>
            <a:r>
              <a:rPr lang="en-US" dirty="0" err="1" smtClean="0"/>
              <a:t>codon</a:t>
            </a:r>
            <a:r>
              <a:rPr lang="en-US" dirty="0" smtClean="0"/>
              <a:t> </a:t>
            </a:r>
            <a:r>
              <a:rPr lang="en-US" dirty="0" smtClean="0"/>
              <a:t>jumping and the formation of the </a:t>
            </a:r>
            <a:r>
              <a:rPr lang="en-US" dirty="0" err="1" smtClean="0"/>
              <a:t>genelets</a:t>
            </a:r>
            <a:endParaRPr lang="en-US" dirty="0" smtClean="0"/>
          </a:p>
          <a:p>
            <a:r>
              <a:rPr lang="en-US" dirty="0" smtClean="0"/>
              <a:t>Originally </a:t>
            </a:r>
            <a:r>
              <a:rPr lang="en-US" dirty="0" smtClean="0"/>
              <a:t>thought </a:t>
            </a:r>
            <a:r>
              <a:rPr lang="en-US" dirty="0" err="1" smtClean="0"/>
              <a:t>h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</a:t>
            </a:r>
            <a:r>
              <a:rPr lang="en-US" dirty="0" err="1" smtClean="0"/>
              <a:t>RNAi</a:t>
            </a:r>
            <a:r>
              <a:rPr lang="en-US" dirty="0" smtClean="0"/>
              <a:t> mechanism?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originally thought the </a:t>
            </a:r>
            <a:r>
              <a:rPr lang="en-US" dirty="0" err="1" smtClean="0"/>
              <a:t>pseudogenes</a:t>
            </a:r>
            <a:r>
              <a:rPr lang="en-US" dirty="0" smtClean="0"/>
              <a:t> could be involved in the </a:t>
            </a:r>
            <a:r>
              <a:rPr lang="en-US" dirty="0" err="1" smtClean="0"/>
              <a:t>RNAi</a:t>
            </a:r>
            <a:r>
              <a:rPr lang="en-US" dirty="0" smtClean="0"/>
              <a:t> mechanism and bound to the parent gene to silence it, but I have not been able to come up with any good examples.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Idea!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know they are transcribed, but we have no idea if they actually have any purpose. </a:t>
            </a:r>
          </a:p>
          <a:p>
            <a:r>
              <a:rPr lang="en-US" dirty="0" smtClean="0"/>
              <a:t>By looking at the sequences by hand, the alternate splices always skip the mutation, which should cause the premature stop</a:t>
            </a:r>
          </a:p>
          <a:p>
            <a:r>
              <a:rPr lang="en-US" dirty="0" smtClean="0"/>
              <a:t>Any good programs I can run to translate the RNA to see what results are giving?</a:t>
            </a:r>
          </a:p>
          <a:p>
            <a:r>
              <a:rPr lang="en-US" dirty="0" smtClean="0"/>
              <a:t>Are these really </a:t>
            </a:r>
            <a:r>
              <a:rPr lang="en-US" dirty="0" err="1" smtClean="0"/>
              <a:t>pseudogenes</a:t>
            </a:r>
            <a:r>
              <a:rPr lang="en-US" smtClean="0"/>
              <a:t>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298</Words>
  <Application>Microsoft Macintosh PowerPoint</Application>
  <PresentationFormat>On-screen Show (4:3)</PresentationFormat>
  <Paragraphs>33</Paragraphs>
  <Slides>5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Alternative Splicing Example</vt:lpstr>
      <vt:lpstr>Slide 2</vt:lpstr>
      <vt:lpstr>Slide 3</vt:lpstr>
      <vt:lpstr>Possible RNAi mechanism?</vt:lpstr>
      <vt:lpstr>Next Idea!</vt:lpstr>
    </vt:vector>
  </TitlesOfParts>
  <Company>Yale University</Company>
  <LinksUpToDate>false</LinksUpToDate>
  <SharedDoc>false</SharedDoc>
  <HyperlinksChanged>false</HyperlinksChanged>
  <AppVersion>12.0258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Rebecca Robilotto</dc:creator>
  <cp:lastModifiedBy>Rebecca Robilotto</cp:lastModifiedBy>
  <cp:revision>3</cp:revision>
  <dcterms:created xsi:type="dcterms:W3CDTF">2011-03-02T00:57:03Z</dcterms:created>
  <dcterms:modified xsi:type="dcterms:W3CDTF">2011-03-02T13:04:28Z</dcterms:modified>
</cp:coreProperties>
</file>