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61" r:id="rId5"/>
    <p:sldId id="259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31990-9AE1-C54D-938F-2AA60E5E25FA}" type="datetimeFigureOut">
              <a:rPr lang="en-US" smtClean="0"/>
              <a:t>3/2/11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05FA9-438F-AF40-AF39-838AC6CA28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points = 687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05FA9-438F-AF40-AF39-838AC6CA28B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D5A07-C802-E443-BE16-46C9933C37AD}" type="datetimeFigureOut">
              <a:rPr lang="en-US" smtClean="0"/>
              <a:pPr/>
              <a:t>3/2/11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9771-ABC8-0C4A-92DE-909CE573E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Structural conservation of SNP 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EK, 2 Mar 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structural conservation of SNP sites from 1KG and HGMD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Mapped </a:t>
            </a:r>
            <a:r>
              <a:rPr lang="en-US" dirty="0" err="1" smtClean="0"/>
              <a:t>SNPs</a:t>
            </a:r>
            <a:r>
              <a:rPr lang="en-US" dirty="0" smtClean="0"/>
              <a:t> to SCOP categories</a:t>
            </a:r>
          </a:p>
          <a:p>
            <a:r>
              <a:rPr lang="en-US" dirty="0" smtClean="0"/>
              <a:t>Levels of </a:t>
            </a:r>
            <a:r>
              <a:rPr lang="en-US" dirty="0" smtClean="0"/>
              <a:t>SCOP : Class  </a:t>
            </a:r>
            <a:r>
              <a:rPr lang="en-US" dirty="0" smtClean="0"/>
              <a:t>-&gt; Fold</a:t>
            </a:r>
            <a:r>
              <a:rPr lang="en-US" dirty="0" smtClean="0"/>
              <a:t>  </a:t>
            </a:r>
            <a:r>
              <a:rPr lang="en-US" dirty="0" smtClean="0"/>
              <a:t>-&gt; </a:t>
            </a:r>
            <a:r>
              <a:rPr lang="en-US" dirty="0" err="1" smtClean="0"/>
              <a:t>Superfamily</a:t>
            </a:r>
            <a:r>
              <a:rPr lang="en-US" dirty="0" smtClean="0"/>
              <a:t> </a:t>
            </a:r>
            <a:r>
              <a:rPr lang="en-US" dirty="0" smtClean="0"/>
              <a:t>-&gt; </a:t>
            </a:r>
            <a:r>
              <a:rPr lang="en-US" dirty="0" smtClean="0"/>
              <a:t>Family </a:t>
            </a:r>
            <a:r>
              <a:rPr lang="en-US" dirty="0" smtClean="0"/>
              <a:t>-&gt; </a:t>
            </a:r>
            <a:r>
              <a:rPr lang="en-US" dirty="0" smtClean="0"/>
              <a:t>Domain   -&gt; Protein</a:t>
            </a:r>
          </a:p>
          <a:p>
            <a:r>
              <a:rPr lang="en-US" dirty="0" smtClean="0"/>
              <a:t>Pair wise structural alignment of domains within a family using TOPOFIT</a:t>
            </a:r>
          </a:p>
          <a:p>
            <a:r>
              <a:rPr lang="en-US" dirty="0" smtClean="0"/>
              <a:t>Formula for structural conservation score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F470-031D-B446-804A-FCCE1CD60E9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78" y="4870857"/>
            <a:ext cx="4733750" cy="1255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377006"/>
            <a:ext cx="1125732" cy="367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of numbers of domains in each family</a:t>
            </a:r>
            <a:endParaRPr lang="en-US" dirty="0"/>
          </a:p>
        </p:txBody>
      </p:sp>
      <p:pic>
        <p:nvPicPr>
          <p:cNvPr id="6" name="Picture Placeholder 5" descr="fig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515" r="-151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For proteins containing CEU </a:t>
            </a:r>
            <a:r>
              <a:rPr lang="en-US" dirty="0" err="1" smtClean="0"/>
              <a:t>SNPs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Snapshot of structural </a:t>
            </a:r>
            <a:r>
              <a:rPr lang="en-US" dirty="0" smtClean="0"/>
              <a:t>alignment</a:t>
            </a:r>
            <a:endParaRPr lang="en-US" dirty="0"/>
          </a:p>
        </p:txBody>
      </p:sp>
      <p:pic>
        <p:nvPicPr>
          <p:cNvPr id="8" name="Picture Placeholder 7" descr="b1.1.1.4_reshgmd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368" t="41288" r="26997"/>
          <a:stretch>
            <a:fillRect/>
          </a:stretch>
        </p:blipFill>
        <p:spPr>
          <a:xfrm>
            <a:off x="2045552" y="438990"/>
            <a:ext cx="5233136" cy="424281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Color scale shows structural similarity by residue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0F470-031D-B446-804A-FCCE1CD60E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for distribution of scores</a:t>
            </a:r>
            <a:endParaRPr lang="en-US" dirty="0"/>
          </a:p>
        </p:txBody>
      </p:sp>
      <p:pic>
        <p:nvPicPr>
          <p:cNvPr id="6" name="Picture Placeholder 5" descr="hgmd_ceu_strscore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2588" t="4545" r="3765" b="21818"/>
              <a:stretch>
                <a:fillRect/>
              </a:stretch>
            </p:blipFill>
          </mc:Choice>
          <mc:Fallback>
            <p:blipFill>
              <a:blip r:embed="rId3"/>
              <a:srcRect l="2588" t="4545" r="3765" b="21818"/>
              <a:stretch>
                <a:fillRect/>
              </a:stretch>
            </p:blipFill>
          </mc:Fallback>
        </mc:AlternateContent>
        <p:spPr>
          <a:xfrm>
            <a:off x="1553995" y="212719"/>
            <a:ext cx="4681720" cy="4764024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KS test shows disease score distribution lower</a:t>
            </a:r>
          </a:p>
          <a:p>
            <a:r>
              <a:rPr lang="en-US" dirty="0" smtClean="0"/>
              <a:t> D statistic=0.1204 and </a:t>
            </a:r>
            <a:r>
              <a:rPr lang="en-US" dirty="0" err="1" smtClean="0"/>
              <a:t>p</a:t>
            </a:r>
            <a:r>
              <a:rPr lang="en-US" dirty="0" smtClean="0"/>
              <a:t>-value=5.5e-09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dN/dS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scores</a:t>
            </a:r>
            <a:endParaRPr lang="en-US" dirty="0"/>
          </a:p>
        </p:txBody>
      </p:sp>
      <p:pic>
        <p:nvPicPr>
          <p:cNvPr id="6" name="Picture Placeholder 5" descr="fig2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1515" r="-151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Correlation between </a:t>
            </a:r>
            <a:r>
              <a:rPr lang="en-US" dirty="0" err="1" smtClean="0"/>
              <a:t>dN/dS</a:t>
            </a:r>
            <a:r>
              <a:rPr lang="en-US" dirty="0" smtClean="0"/>
              <a:t> and structural conservation</a:t>
            </a:r>
          </a:p>
          <a:p>
            <a:r>
              <a:rPr lang="en-US" dirty="0" smtClean="0"/>
              <a:t>Rho=-0.0069, </a:t>
            </a:r>
            <a:r>
              <a:rPr lang="en-US" dirty="0" err="1" smtClean="0"/>
              <a:t>pvalue</a:t>
            </a:r>
            <a:r>
              <a:rPr lang="en-US" dirty="0" smtClean="0"/>
              <a:t>=0.86</a:t>
            </a:r>
          </a:p>
          <a:p>
            <a:r>
              <a:rPr lang="en-US" dirty="0" smtClean="0"/>
              <a:t>Only 31 points with </a:t>
            </a:r>
            <a:r>
              <a:rPr lang="en-US" dirty="0" err="1" smtClean="0"/>
              <a:t>dN/dS</a:t>
            </a:r>
            <a:r>
              <a:rPr lang="en-US" dirty="0" smtClean="0"/>
              <a:t> &gt; 1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147</Words>
  <Application>Microsoft Macintosh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Structural conservation of SNP sites</vt:lpstr>
      <vt:lpstr>Find structural conservation of SNP sites from 1KG and HGMD</vt:lpstr>
      <vt:lpstr>Distribution of numbers of domains in each family</vt:lpstr>
      <vt:lpstr>Snapshot of structural alignment</vt:lpstr>
      <vt:lpstr>Plot for distribution of scores</vt:lpstr>
      <vt:lpstr>dN/dS vs scores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Ekta Khurana</dc:creator>
  <cp:lastModifiedBy>Ekta Khurana</cp:lastModifiedBy>
  <cp:revision>26</cp:revision>
  <dcterms:created xsi:type="dcterms:W3CDTF">2011-03-02T13:51:55Z</dcterms:created>
  <dcterms:modified xsi:type="dcterms:W3CDTF">2011-03-02T22:22:39Z</dcterms:modified>
</cp:coreProperties>
</file>