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png" ContentType="image/png"/>
  <Default Extension="bin" ContentType="application/vnd.openxmlformats-officedocument.presentationml.printerSettings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9.xml" ContentType="application/vnd.openxmlformats-officedocument.presentationml.slide+xml"/>
  <Override PartName="/ppt/diagrams/drawing1.xml" ContentType="application/vnd.ms-office.drawingml.diagramDrawing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63" r:id="rId4"/>
    <p:sldId id="259" r:id="rId5"/>
    <p:sldId id="258" r:id="rId6"/>
    <p:sldId id="264" r:id="rId7"/>
    <p:sldId id="265" r:id="rId8"/>
    <p:sldId id="260" r:id="rId9"/>
    <p:sldId id="268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aocheng:Study:Project:Bulldog:WorSpa:w19-pub:Work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aocheng:Study:Project:Bulldog:WorSpa:w19-pub:Work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Abstract Number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abstract_number!$B$1</c:f>
              <c:strCache>
                <c:ptCount val="1"/>
                <c:pt idx="0">
                  <c:v>Number</c:v>
                </c:pt>
              </c:strCache>
            </c:strRef>
          </c:tx>
          <c:cat>
            <c:numRef>
              <c:f>abstract_number!$A$2:$A$42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cat>
          <c:val>
            <c:numRef>
              <c:f>abstract_number!$B$2:$B$42</c:f>
              <c:numCache>
                <c:formatCode>General</c:formatCode>
                <c:ptCount val="41"/>
                <c:pt idx="0">
                  <c:v>7188.0</c:v>
                </c:pt>
                <c:pt idx="1">
                  <c:v>7474.0</c:v>
                </c:pt>
                <c:pt idx="2">
                  <c:v>8171.0</c:v>
                </c:pt>
                <c:pt idx="3">
                  <c:v>8596.0</c:v>
                </c:pt>
                <c:pt idx="4">
                  <c:v>9952.0</c:v>
                </c:pt>
                <c:pt idx="5">
                  <c:v>91140.0</c:v>
                </c:pt>
                <c:pt idx="6">
                  <c:v>98995.0</c:v>
                </c:pt>
                <c:pt idx="7">
                  <c:v>97231.0</c:v>
                </c:pt>
                <c:pt idx="8">
                  <c:v>100606.0</c:v>
                </c:pt>
                <c:pt idx="9">
                  <c:v>108515.0</c:v>
                </c:pt>
                <c:pt idx="10">
                  <c:v>116819.0</c:v>
                </c:pt>
                <c:pt idx="11">
                  <c:v>116751.0</c:v>
                </c:pt>
                <c:pt idx="12">
                  <c:v>122706.0</c:v>
                </c:pt>
                <c:pt idx="13">
                  <c:v>153108.0</c:v>
                </c:pt>
                <c:pt idx="14">
                  <c:v>167317.0</c:v>
                </c:pt>
                <c:pt idx="15">
                  <c:v>174060.0</c:v>
                </c:pt>
                <c:pt idx="16">
                  <c:v>181112.0</c:v>
                </c:pt>
                <c:pt idx="17">
                  <c:v>189796.0</c:v>
                </c:pt>
                <c:pt idx="18">
                  <c:v>198380.0</c:v>
                </c:pt>
                <c:pt idx="19">
                  <c:v>248982.0</c:v>
                </c:pt>
                <c:pt idx="20">
                  <c:v>255302.0</c:v>
                </c:pt>
                <c:pt idx="21">
                  <c:v>255406.0</c:v>
                </c:pt>
                <c:pt idx="22">
                  <c:v>256281.0</c:v>
                </c:pt>
                <c:pt idx="23">
                  <c:v>252967.0</c:v>
                </c:pt>
                <c:pt idx="24">
                  <c:v>255006.0</c:v>
                </c:pt>
                <c:pt idx="25">
                  <c:v>256348.0</c:v>
                </c:pt>
                <c:pt idx="26">
                  <c:v>253991.0</c:v>
                </c:pt>
                <c:pt idx="27">
                  <c:v>255691.0</c:v>
                </c:pt>
                <c:pt idx="28">
                  <c:v>261146.0</c:v>
                </c:pt>
                <c:pt idx="29">
                  <c:v>264508.0</c:v>
                </c:pt>
                <c:pt idx="30">
                  <c:v>283966.0</c:v>
                </c:pt>
                <c:pt idx="31">
                  <c:v>303044.0</c:v>
                </c:pt>
                <c:pt idx="32">
                  <c:v>315612.0</c:v>
                </c:pt>
                <c:pt idx="33">
                  <c:v>327886.0</c:v>
                </c:pt>
                <c:pt idx="34">
                  <c:v>350040.0</c:v>
                </c:pt>
                <c:pt idx="35">
                  <c:v>366067.0</c:v>
                </c:pt>
                <c:pt idx="36">
                  <c:v>384024.0</c:v>
                </c:pt>
                <c:pt idx="37">
                  <c:v>393140.0</c:v>
                </c:pt>
                <c:pt idx="38">
                  <c:v>408377.0</c:v>
                </c:pt>
                <c:pt idx="39">
                  <c:v>413904.0</c:v>
                </c:pt>
                <c:pt idx="40">
                  <c:v>264208.0</c:v>
                </c:pt>
              </c:numCache>
            </c:numRef>
          </c:val>
        </c:ser>
        <c:axId val="645398408"/>
        <c:axId val="441368392"/>
      </c:barChart>
      <c:catAx>
        <c:axId val="645398408"/>
        <c:scaling>
          <c:orientation val="minMax"/>
        </c:scaling>
        <c:axPos val="b"/>
        <c:numFmt formatCode="General" sourceLinked="1"/>
        <c:tickLblPos val="nextTo"/>
        <c:crossAx val="441368392"/>
        <c:crosses val="autoZero"/>
        <c:auto val="1"/>
        <c:lblAlgn val="ctr"/>
        <c:lblOffset val="100"/>
      </c:catAx>
      <c:valAx>
        <c:axId val="441368392"/>
        <c:scaling>
          <c:orientation val="minMax"/>
        </c:scaling>
        <c:axPos val="l"/>
        <c:majorGridlines/>
        <c:numFmt formatCode="General" sourceLinked="1"/>
        <c:tickLblPos val="nextTo"/>
        <c:crossAx val="64539840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Number of Interactions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Interaction_Number_P8!$B$1</c:f>
              <c:strCache>
                <c:ptCount val="1"/>
                <c:pt idx="0">
                  <c:v>Number</c:v>
                </c:pt>
              </c:strCache>
            </c:strRef>
          </c:tx>
          <c:cat>
            <c:numRef>
              <c:f>Interaction_Number_P8!$A$2:$A$41</c:f>
              <c:numCache>
                <c:formatCode>General</c:formatCode>
                <c:ptCount val="40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</c:numCache>
            </c:numRef>
          </c:cat>
          <c:val>
            <c:numRef>
              <c:f>Interaction_Number_P8!$B$2:$B$41</c:f>
              <c:numCache>
                <c:formatCode>General</c:formatCode>
                <c:ptCount val="40"/>
                <c:pt idx="0">
                  <c:v>1348.0</c:v>
                </c:pt>
                <c:pt idx="1">
                  <c:v>1452.0</c:v>
                </c:pt>
                <c:pt idx="2">
                  <c:v>1726.0</c:v>
                </c:pt>
                <c:pt idx="3">
                  <c:v>1762.0</c:v>
                </c:pt>
                <c:pt idx="4">
                  <c:v>2396.0</c:v>
                </c:pt>
                <c:pt idx="5">
                  <c:v>19500.0</c:v>
                </c:pt>
                <c:pt idx="6">
                  <c:v>21649.0</c:v>
                </c:pt>
                <c:pt idx="7">
                  <c:v>20691.0</c:v>
                </c:pt>
                <c:pt idx="8">
                  <c:v>21614.0</c:v>
                </c:pt>
                <c:pt idx="9">
                  <c:v>23807.0</c:v>
                </c:pt>
                <c:pt idx="10">
                  <c:v>26257.0</c:v>
                </c:pt>
                <c:pt idx="11">
                  <c:v>27619.0</c:v>
                </c:pt>
                <c:pt idx="12">
                  <c:v>29947.0</c:v>
                </c:pt>
                <c:pt idx="13">
                  <c:v>36101.0</c:v>
                </c:pt>
                <c:pt idx="14">
                  <c:v>40038.0</c:v>
                </c:pt>
                <c:pt idx="15">
                  <c:v>42748.0</c:v>
                </c:pt>
                <c:pt idx="16">
                  <c:v>45413.0</c:v>
                </c:pt>
                <c:pt idx="17">
                  <c:v>48539.0</c:v>
                </c:pt>
                <c:pt idx="18">
                  <c:v>51802.0</c:v>
                </c:pt>
                <c:pt idx="19">
                  <c:v>61572.0</c:v>
                </c:pt>
                <c:pt idx="20">
                  <c:v>65571.0</c:v>
                </c:pt>
                <c:pt idx="21">
                  <c:v>68561.0</c:v>
                </c:pt>
                <c:pt idx="22">
                  <c:v>71438.0</c:v>
                </c:pt>
                <c:pt idx="23">
                  <c:v>74174.0</c:v>
                </c:pt>
                <c:pt idx="24">
                  <c:v>77708.0</c:v>
                </c:pt>
                <c:pt idx="25">
                  <c:v>81468.0</c:v>
                </c:pt>
                <c:pt idx="26">
                  <c:v>84478.0</c:v>
                </c:pt>
                <c:pt idx="27">
                  <c:v>87940.0</c:v>
                </c:pt>
                <c:pt idx="28">
                  <c:v>91890.0</c:v>
                </c:pt>
                <c:pt idx="29">
                  <c:v>95661.0</c:v>
                </c:pt>
                <c:pt idx="30">
                  <c:v>103573.0</c:v>
                </c:pt>
                <c:pt idx="31">
                  <c:v>110970.0</c:v>
                </c:pt>
                <c:pt idx="32">
                  <c:v>117424.0</c:v>
                </c:pt>
                <c:pt idx="33">
                  <c:v>122027.0</c:v>
                </c:pt>
                <c:pt idx="34">
                  <c:v>129236.0</c:v>
                </c:pt>
                <c:pt idx="35">
                  <c:v>134889.0</c:v>
                </c:pt>
                <c:pt idx="36">
                  <c:v>140130.0</c:v>
                </c:pt>
                <c:pt idx="37">
                  <c:v>141741.0</c:v>
                </c:pt>
                <c:pt idx="38">
                  <c:v>146217.0</c:v>
                </c:pt>
                <c:pt idx="39">
                  <c:v>148126.0</c:v>
                </c:pt>
              </c:numCache>
            </c:numRef>
          </c:val>
        </c:ser>
        <c:axId val="549959864"/>
        <c:axId val="440128984"/>
      </c:barChart>
      <c:catAx>
        <c:axId val="549959864"/>
        <c:scaling>
          <c:orientation val="minMax"/>
        </c:scaling>
        <c:axPos val="b"/>
        <c:numFmt formatCode="General" sourceLinked="1"/>
        <c:tickLblPos val="nextTo"/>
        <c:crossAx val="440128984"/>
        <c:crosses val="autoZero"/>
        <c:auto val="1"/>
        <c:lblAlgn val="ctr"/>
        <c:lblOffset val="100"/>
      </c:catAx>
      <c:valAx>
        <c:axId val="440128984"/>
        <c:scaling>
          <c:orientation val="minMax"/>
        </c:scaling>
        <c:axPos val="l"/>
        <c:majorGridlines/>
        <c:numFmt formatCode="General" sourceLinked="1"/>
        <c:tickLblPos val="nextTo"/>
        <c:crossAx val="549959864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461002-11BB-074A-B8E1-CE72585673EF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B5620957-F4AE-E144-B8B7-EEEB07D349C9}">
      <dgm:prSet phldrT="[Text]"/>
      <dgm:spPr>
        <a:solidFill>
          <a:srgbClr val="3366FF">
            <a:alpha val="38000"/>
          </a:srgbClr>
        </a:solidFill>
      </dgm:spPr>
      <dgm:t>
        <a:bodyPr/>
        <a:lstStyle/>
        <a:p>
          <a:r>
            <a:rPr lang="en-US" dirty="0" smtClean="0"/>
            <a:t>Keyword1</a:t>
          </a:r>
          <a:endParaRPr lang="en-US" dirty="0"/>
        </a:p>
      </dgm:t>
    </dgm:pt>
    <dgm:pt modelId="{568AB636-E2F7-E640-ACD4-DB80E9833C86}" type="parTrans" cxnId="{471BD50E-1635-A14C-B81F-9DE9C46B6FC3}">
      <dgm:prSet/>
      <dgm:spPr/>
      <dgm:t>
        <a:bodyPr/>
        <a:lstStyle/>
        <a:p>
          <a:endParaRPr lang="en-US"/>
        </a:p>
      </dgm:t>
    </dgm:pt>
    <dgm:pt modelId="{F65CB7CC-4BF0-864A-8277-694F18C6FDF0}" type="sibTrans" cxnId="{471BD50E-1635-A14C-B81F-9DE9C46B6FC3}">
      <dgm:prSet/>
      <dgm:spPr/>
      <dgm:t>
        <a:bodyPr/>
        <a:lstStyle/>
        <a:p>
          <a:endParaRPr lang="en-US"/>
        </a:p>
      </dgm:t>
    </dgm:pt>
    <dgm:pt modelId="{51CAE67E-AA73-CF43-AC4A-6037E7040597}">
      <dgm:prSet phldrT="[Text]"/>
      <dgm:spPr>
        <a:solidFill>
          <a:srgbClr val="CCFFCC">
            <a:alpha val="42000"/>
          </a:srgbClr>
        </a:solidFill>
      </dgm:spPr>
      <dgm:t>
        <a:bodyPr/>
        <a:lstStyle/>
        <a:p>
          <a:r>
            <a:rPr lang="en-US" dirty="0" smtClean="0"/>
            <a:t>Keyword2</a:t>
          </a:r>
          <a:endParaRPr lang="en-US" dirty="0"/>
        </a:p>
      </dgm:t>
    </dgm:pt>
    <dgm:pt modelId="{C21998CD-718A-8047-A687-5ADFC07D35ED}" type="parTrans" cxnId="{B3B1C40E-3900-4344-8755-1AE3E2757EB5}">
      <dgm:prSet/>
      <dgm:spPr/>
      <dgm:t>
        <a:bodyPr/>
        <a:lstStyle/>
        <a:p>
          <a:endParaRPr lang="en-US"/>
        </a:p>
      </dgm:t>
    </dgm:pt>
    <dgm:pt modelId="{AC3F9FC4-2678-B647-8A13-A6C640358E7A}" type="sibTrans" cxnId="{B3B1C40E-3900-4344-8755-1AE3E2757EB5}">
      <dgm:prSet/>
      <dgm:spPr/>
      <dgm:t>
        <a:bodyPr/>
        <a:lstStyle/>
        <a:p>
          <a:endParaRPr lang="en-US"/>
        </a:p>
      </dgm:t>
    </dgm:pt>
    <dgm:pt modelId="{FDC0E7A8-55A5-2D4B-8AF5-0337A61FD3A7}" type="pres">
      <dgm:prSet presAssocID="{5F461002-11BB-074A-B8E1-CE72585673EF}" presName="compositeShape" presStyleCnt="0">
        <dgm:presLayoutVars>
          <dgm:chMax val="7"/>
          <dgm:dir/>
          <dgm:resizeHandles val="exact"/>
        </dgm:presLayoutVars>
      </dgm:prSet>
      <dgm:spPr/>
    </dgm:pt>
    <dgm:pt modelId="{80D82B29-EF06-2445-8AA0-FC4D048B80E2}" type="pres">
      <dgm:prSet presAssocID="{B5620957-F4AE-E144-B8B7-EEEB07D349C9}" presName="circ1" presStyleLbl="vennNode1" presStyleIdx="0" presStyleCnt="2" custScaleX="120905" custScaleY="65719"/>
      <dgm:spPr/>
      <dgm:t>
        <a:bodyPr/>
        <a:lstStyle/>
        <a:p>
          <a:endParaRPr lang="en-US"/>
        </a:p>
      </dgm:t>
    </dgm:pt>
    <dgm:pt modelId="{D0D9D0F0-9659-2949-84D8-28F4F219F826}" type="pres">
      <dgm:prSet presAssocID="{B5620957-F4AE-E144-B8B7-EEEB07D349C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A79CB-C973-0D4B-8006-33296B84523A}" type="pres">
      <dgm:prSet presAssocID="{51CAE67E-AA73-CF43-AC4A-6037E7040597}" presName="circ2" presStyleLbl="vennNode1" presStyleIdx="1" presStyleCnt="2" custScaleX="74407" custScaleY="97195" custLinFactNeighborX="-17818" custLinFactNeighborY="0"/>
      <dgm:spPr/>
      <dgm:t>
        <a:bodyPr/>
        <a:lstStyle/>
        <a:p>
          <a:endParaRPr lang="en-US"/>
        </a:p>
      </dgm:t>
    </dgm:pt>
    <dgm:pt modelId="{1588D8C9-4903-D748-BA02-7BA935E33F16}" type="pres">
      <dgm:prSet presAssocID="{51CAE67E-AA73-CF43-AC4A-6037E70405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1BD50E-1635-A14C-B81F-9DE9C46B6FC3}" srcId="{5F461002-11BB-074A-B8E1-CE72585673EF}" destId="{B5620957-F4AE-E144-B8B7-EEEB07D349C9}" srcOrd="0" destOrd="0" parTransId="{568AB636-E2F7-E640-ACD4-DB80E9833C86}" sibTransId="{F65CB7CC-4BF0-864A-8277-694F18C6FDF0}"/>
    <dgm:cxn modelId="{06F2CA4C-A811-2748-B587-E8E8B8724397}" type="presOf" srcId="{51CAE67E-AA73-CF43-AC4A-6037E7040597}" destId="{1588D8C9-4903-D748-BA02-7BA935E33F16}" srcOrd="1" destOrd="0" presId="urn:microsoft.com/office/officeart/2005/8/layout/venn1"/>
    <dgm:cxn modelId="{4C33B178-5A30-694F-B659-4B2E3E953ACD}" type="presOf" srcId="{B5620957-F4AE-E144-B8B7-EEEB07D349C9}" destId="{D0D9D0F0-9659-2949-84D8-28F4F219F826}" srcOrd="1" destOrd="0" presId="urn:microsoft.com/office/officeart/2005/8/layout/venn1"/>
    <dgm:cxn modelId="{820A6CE4-8B61-664A-BD5F-F705639EF82E}" type="presOf" srcId="{5F461002-11BB-074A-B8E1-CE72585673EF}" destId="{FDC0E7A8-55A5-2D4B-8AF5-0337A61FD3A7}" srcOrd="0" destOrd="0" presId="urn:microsoft.com/office/officeart/2005/8/layout/venn1"/>
    <dgm:cxn modelId="{B3B1C40E-3900-4344-8755-1AE3E2757EB5}" srcId="{5F461002-11BB-074A-B8E1-CE72585673EF}" destId="{51CAE67E-AA73-CF43-AC4A-6037E7040597}" srcOrd="1" destOrd="0" parTransId="{C21998CD-718A-8047-A687-5ADFC07D35ED}" sibTransId="{AC3F9FC4-2678-B647-8A13-A6C640358E7A}"/>
    <dgm:cxn modelId="{E5FCE240-7984-444E-A5A6-9BCF6B2A3993}" type="presOf" srcId="{51CAE67E-AA73-CF43-AC4A-6037E7040597}" destId="{70FA79CB-C973-0D4B-8006-33296B84523A}" srcOrd="0" destOrd="0" presId="urn:microsoft.com/office/officeart/2005/8/layout/venn1"/>
    <dgm:cxn modelId="{146F80E8-28A3-BD43-8F9D-205925B7887D}" type="presOf" srcId="{B5620957-F4AE-E144-B8B7-EEEB07D349C9}" destId="{80D82B29-EF06-2445-8AA0-FC4D048B80E2}" srcOrd="0" destOrd="0" presId="urn:microsoft.com/office/officeart/2005/8/layout/venn1"/>
    <dgm:cxn modelId="{15E8F659-E485-8F4B-AA08-3CBFA4343E2F}" type="presParOf" srcId="{FDC0E7A8-55A5-2D4B-8AF5-0337A61FD3A7}" destId="{80D82B29-EF06-2445-8AA0-FC4D048B80E2}" srcOrd="0" destOrd="0" presId="urn:microsoft.com/office/officeart/2005/8/layout/venn1"/>
    <dgm:cxn modelId="{EA44ADF9-14B7-A941-8DD8-7AEE457FC8D0}" type="presParOf" srcId="{FDC0E7A8-55A5-2D4B-8AF5-0337A61FD3A7}" destId="{D0D9D0F0-9659-2949-84D8-28F4F219F826}" srcOrd="1" destOrd="0" presId="urn:microsoft.com/office/officeart/2005/8/layout/venn1"/>
    <dgm:cxn modelId="{2E963F3F-1EA5-3B4F-98E4-35EFA62C8263}" type="presParOf" srcId="{FDC0E7A8-55A5-2D4B-8AF5-0337A61FD3A7}" destId="{70FA79CB-C973-0D4B-8006-33296B84523A}" srcOrd="2" destOrd="0" presId="urn:microsoft.com/office/officeart/2005/8/layout/venn1"/>
    <dgm:cxn modelId="{60D9192E-FF9A-D044-97E1-90647B4BD489}" type="presParOf" srcId="{FDC0E7A8-55A5-2D4B-8AF5-0337A61FD3A7}" destId="{1588D8C9-4903-D748-BA02-7BA935E33F1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1E6CF-18DA-244B-96C0-18394C63C3C8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317DB-F51D-E743-85C4-B48BDFDBB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24D24-4D3B-CB41-8402-F5AF365F9431}" type="datetimeFigureOut">
              <a:rPr lang="en-US" smtClean="0"/>
              <a:pPr/>
              <a:t>3/1/11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BDDD6-C491-AB41-A8BA-6151D8F59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A7C1-0821-E44F-B8B6-1B14A793623D}" type="datetime1">
              <a:rPr lang="en-US" smtClean="0"/>
              <a:pPr/>
              <a:t>3/1/11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B17B0BD-E087-FC45-A00B-9C998346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6360-F57B-6A46-833C-37607B4D5C30}" type="datetime1">
              <a:rPr lang="en-US" smtClean="0"/>
              <a:pPr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BE1C-52D2-FA4A-BBE3-DF2029FE1D1E}" type="datetime1">
              <a:rPr lang="en-US" smtClean="0"/>
              <a:pPr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26D5-2B60-BB47-BE67-0614000D4933}" type="datetime1">
              <a:rPr lang="en-US" smtClean="0"/>
              <a:pPr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F2B7-5F13-A448-B80B-6408E1C8C8CA}" type="datetime1">
              <a:rPr lang="en-US" smtClean="0"/>
              <a:pPr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17B0BD-E087-FC45-A00B-9C998346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B2CAC-ABAC-B642-AF68-4D460118F64F}" type="datetime1">
              <a:rPr lang="en-US" smtClean="0"/>
              <a:pPr/>
              <a:t>3/1/11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1631-5239-4646-98B3-6997F5044A09}" type="datetime1">
              <a:rPr lang="en-US" smtClean="0"/>
              <a:pPr/>
              <a:t>3/1/11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D09C-8DF4-E642-9D42-E38EABB452EB}" type="datetime1">
              <a:rPr lang="en-US" smtClean="0"/>
              <a:pPr/>
              <a:t>3/1/11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F73B-8938-FB4C-9E38-05051A24B233}" type="datetime1">
              <a:rPr lang="en-US" smtClean="0"/>
              <a:pPr/>
              <a:t>3/1/11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F6BC1-BF23-6546-A1E1-3BAFE455151B}" type="datetime1">
              <a:rPr lang="en-US" smtClean="0"/>
              <a:pPr/>
              <a:t>3/1/11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353CD-1A9D-9E4F-8AB8-4F5AC60D58D6}" type="datetime1">
              <a:rPr lang="en-US" smtClean="0"/>
              <a:pPr/>
              <a:t>3/1/11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17B0BD-E087-FC45-A00B-9C9983462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06826D-08ED-8F40-8A43-FC75345992C7}" type="datetime1">
              <a:rPr lang="en-US" smtClean="0"/>
              <a:pPr/>
              <a:t>3/1/11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B17B0BD-E087-FC45-A00B-9C9983462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df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PubMed</a:t>
            </a:r>
            <a:r>
              <a:rPr lang="en-US" dirty="0" smtClean="0"/>
              <a:t> </a:t>
            </a:r>
            <a:r>
              <a:rPr lang="en-US" dirty="0" err="1" smtClean="0"/>
              <a:t>KeyNet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P53 and Cancer</a:t>
            </a:r>
            <a:endParaRPr lang="en-US" dirty="0"/>
          </a:p>
        </p:txBody>
      </p:sp>
      <p:pic>
        <p:nvPicPr>
          <p:cNvPr id="5" name="Content Placeholder 4" descr="p53-Cancer-P8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833" r="-20833"/>
              <a:stretch>
                <a:fillRect/>
              </a:stretch>
            </p:blipFill>
          </mc:Choice>
          <mc:Fallback>
            <p:blipFill>
              <a:blip r:embed="rId3"/>
              <a:srcRect l="-20833" r="-20833"/>
              <a:stretch>
                <a:fillRect/>
              </a:stretch>
            </p:blipFill>
          </mc:Fallback>
        </mc:AlternateContent>
        <p:spPr>
          <a:xfrm>
            <a:off x="603504" y="1264920"/>
            <a:ext cx="9184386" cy="54025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Apoptosis and Mitochondria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 descr="Apoptosis-Mitochondria-P8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833" r="-20833"/>
              <a:stretch>
                <a:fillRect/>
              </a:stretch>
            </p:blipFill>
          </mc:Choice>
          <mc:Fallback>
            <p:blipFill>
              <a:blip r:embed="rId3"/>
              <a:srcRect l="-20833" r="-20833"/>
              <a:stretch>
                <a:fillRect/>
              </a:stretch>
            </p:blipFill>
          </mc:Fallback>
        </mc:AlternateContent>
        <p:spPr>
          <a:xfrm>
            <a:off x="286459" y="1417638"/>
            <a:ext cx="9501431" cy="558907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More….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Refine the keyword dictionary</a:t>
            </a:r>
          </a:p>
          <a:p>
            <a:r>
              <a:rPr lang="en-US" dirty="0" smtClean="0"/>
              <a:t>Specialized </a:t>
            </a:r>
            <a:r>
              <a:rPr lang="en-US" dirty="0" err="1" smtClean="0"/>
              <a:t>KeyNets</a:t>
            </a:r>
            <a:r>
              <a:rPr lang="en-US" dirty="0" smtClean="0"/>
              <a:t>:  e.g. disease-gene </a:t>
            </a:r>
            <a:r>
              <a:rPr lang="en-US" dirty="0" err="1" smtClean="0"/>
              <a:t>KeyNets</a:t>
            </a:r>
            <a:endParaRPr lang="en-US" dirty="0" smtClean="0"/>
          </a:p>
          <a:p>
            <a:r>
              <a:rPr lang="en-US" dirty="0" smtClean="0"/>
              <a:t>Leading Journal? </a:t>
            </a:r>
            <a:r>
              <a:rPr lang="en-US" sz="2000" dirty="0" smtClean="0"/>
              <a:t>(The journal where a new keyword was first used.)</a:t>
            </a:r>
          </a:p>
          <a:p>
            <a:r>
              <a:rPr lang="en-US" dirty="0" smtClean="0"/>
              <a:t>Time delay of a keyword? </a:t>
            </a:r>
            <a:r>
              <a:rPr lang="en-US" sz="2000" dirty="0" smtClean="0"/>
              <a:t>Birthday? First </a:t>
            </a:r>
            <a:r>
              <a:rPr lang="en-US" sz="2000" dirty="0" err="1" smtClean="0"/>
              <a:t>interactor</a:t>
            </a:r>
            <a:r>
              <a:rPr lang="en-US" sz="2000" dirty="0" smtClean="0"/>
              <a:t>?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Policy effect on </a:t>
            </a:r>
            <a:r>
              <a:rPr lang="en-US" dirty="0" err="1" smtClean="0"/>
              <a:t>KeyNet</a:t>
            </a:r>
            <a:r>
              <a:rPr lang="en-US" dirty="0" smtClean="0"/>
              <a:t>: stem cell research</a:t>
            </a:r>
          </a:p>
          <a:p>
            <a:r>
              <a:rPr lang="en-US" dirty="0" smtClean="0"/>
              <a:t>Evolution of the </a:t>
            </a:r>
            <a:r>
              <a:rPr lang="en-US" dirty="0" err="1" smtClean="0"/>
              <a:t>KeyNets</a:t>
            </a:r>
            <a:r>
              <a:rPr lang="en-US" dirty="0" smtClean="0"/>
              <a:t>? Is the evolution rate accelerating? (CS)</a:t>
            </a:r>
          </a:p>
          <a:p>
            <a:r>
              <a:rPr lang="en-US" dirty="0" smtClean="0"/>
              <a:t>A </a:t>
            </a:r>
            <a:r>
              <a:rPr lang="en-US" dirty="0" smtClean="0"/>
              <a:t>time</a:t>
            </a:r>
            <a:r>
              <a:rPr lang="en-US" dirty="0" smtClean="0"/>
              <a:t> series of networks. </a:t>
            </a:r>
            <a:r>
              <a:rPr lang="en-US" sz="2000" dirty="0" smtClean="0"/>
              <a:t>How can they speak? What can they tell us</a:t>
            </a:r>
            <a:r>
              <a:rPr lang="en-US" sz="2000" dirty="0" smtClean="0"/>
              <a:t>?</a:t>
            </a:r>
          </a:p>
          <a:p>
            <a:r>
              <a:rPr lang="en-US" dirty="0" smtClean="0"/>
              <a:t>Predictability: e.g. A-B, B-C in 1998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A-C </a:t>
            </a:r>
            <a:r>
              <a:rPr lang="en-US" smtClean="0">
                <a:sym typeface="Wingdings"/>
              </a:rPr>
              <a:t>in 1999?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abstract per year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858870" y="1751520"/>
          <a:ext cx="7827930" cy="4458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11809" y="6210300"/>
            <a:ext cx="3571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abstract: 8,583,813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P8 network for each year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914400" y="1594550"/>
          <a:ext cx="7531228" cy="4323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27435" y="6063112"/>
            <a:ext cx="3284726" cy="38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Cut-ff value: P&lt;10</a:t>
            </a:r>
            <a:r>
              <a:rPr lang="en-US" baseline="30000" dirty="0" smtClean="0"/>
              <a:t>-8</a:t>
            </a:r>
            <a:endParaRPr lang="en-US" baseline="30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Degrees in KN2009P8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Content Placeholder 8" descr="Hist_Degree_P8_logy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3750" r="-13750"/>
              <a:stretch>
                <a:fillRect/>
              </a:stretch>
            </p:blipFill>
          </mc:Choice>
          <mc:Fallback>
            <p:blipFill>
              <a:blip r:embed="rId3"/>
              <a:srcRect l="-13750" r="-13750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Degrees in KN2009P8</a:t>
            </a:r>
            <a:endParaRPr lang="en-US" dirty="0"/>
          </a:p>
        </p:txBody>
      </p:sp>
      <p:pic>
        <p:nvPicPr>
          <p:cNvPr id="5" name="Content Placeholder 4" descr="Hist_Degree_P8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3750" r="-13750"/>
              <a:stretch>
                <a:fillRect/>
              </a:stretch>
            </p:blipFill>
          </mc:Choice>
          <mc:Fallback>
            <p:blipFill>
              <a:blip r:embed="rId3"/>
              <a:srcRect l="-13750" r="-13750"/>
              <a:stretch>
                <a:fillRect/>
              </a:stretch>
            </p:blipFill>
          </mc:Fallback>
        </mc:AlternateContent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Co-appearance as the interaction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1346355" y="2035286"/>
          <a:ext cx="5793567" cy="368913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46355" y="5480671"/>
            <a:ext cx="557639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abstracts contain “P53”?</a:t>
            </a:r>
          </a:p>
          <a:p>
            <a:r>
              <a:rPr lang="en-US" dirty="0" smtClean="0"/>
              <a:t>How many abstracts contain “Cancer”?</a:t>
            </a:r>
          </a:p>
          <a:p>
            <a:r>
              <a:rPr lang="en-US" dirty="0" smtClean="0"/>
              <a:t>How many abstracts contain both?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KeyNet</a:t>
            </a:r>
            <a:r>
              <a:rPr lang="en-US" dirty="0" smtClean="0"/>
              <a:t> for 1970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6" descr="1970-P8_V2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44035" r="-44035"/>
              <a:stretch>
                <a:fillRect/>
              </a:stretch>
            </p:blipFill>
          </mc:Choice>
          <mc:Fallback>
            <p:blipFill>
              <a:blip r:embed="rId3"/>
              <a:srcRect l="-44035" r="-44035"/>
              <a:stretch>
                <a:fillRect/>
              </a:stretch>
            </p:blipFill>
          </mc:Fallback>
        </mc:AlternateContent>
        <p:spPr>
          <a:xfrm>
            <a:off x="914400" y="1271954"/>
            <a:ext cx="8873490" cy="5219700"/>
          </a:xfrm>
        </p:spPr>
      </p:pic>
      <p:sp>
        <p:nvSpPr>
          <p:cNvPr id="8" name="TextBox 7"/>
          <p:cNvSpPr txBox="1"/>
          <p:nvPr/>
        </p:nvSpPr>
        <p:spPr>
          <a:xfrm>
            <a:off x="468923" y="2500923"/>
            <a:ext cx="254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KN1970P8</a:t>
            </a:r>
          </a:p>
          <a:p>
            <a:r>
              <a:rPr lang="en-US" dirty="0" smtClean="0"/>
              <a:t>	(P8: P&lt;10</a:t>
            </a:r>
            <a:r>
              <a:rPr lang="en-US" baseline="30000" dirty="0" smtClean="0"/>
              <a:t>-8)</a:t>
            </a:r>
            <a:endParaRPr lang="en-US" baseline="30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miRNA and Cancer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Content Placeholder 8" descr="miR-Cancer-P8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833" r="-20833"/>
              <a:stretch>
                <a:fillRect/>
              </a:stretch>
            </p:blipFill>
          </mc:Choice>
          <mc:Fallback>
            <p:blipFill>
              <a:blip r:embed="rId3"/>
              <a:srcRect l="-20833" r="-20833"/>
              <a:stretch>
                <a:fillRect/>
              </a:stretch>
            </p:blipFill>
          </mc:Fallback>
        </mc:AlternateContent>
        <p:spPr>
          <a:xfrm>
            <a:off x="146304" y="1638300"/>
            <a:ext cx="8873490" cy="5219700"/>
          </a:xfrm>
        </p:spPr>
      </p:pic>
      <p:cxnSp>
        <p:nvCxnSpPr>
          <p:cNvPr id="15" name="Straight Arrow Connector 14"/>
          <p:cNvCxnSpPr/>
          <p:nvPr/>
        </p:nvCxnSpPr>
        <p:spPr>
          <a:xfrm rot="16200000" flipH="1">
            <a:off x="2070554" y="2901113"/>
            <a:ext cx="1225218" cy="821182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6304" y="2329763"/>
            <a:ext cx="242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P-values for co-appearance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56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Knowledge propagation about “miRNA”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B0BD-E087-FC45-A00B-9C9983462B4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914400" y="1987545"/>
          <a:ext cx="7772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2327402"/>
                <a:gridCol w="1558798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</a:t>
                      </a:r>
                      <a:r>
                        <a:rPr lang="en-US" baseline="0" dirty="0" smtClean="0"/>
                        <a:t> abstract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2001:miRNA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2002:miRNA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2003:miRNA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2004:miRNA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2005:miRNA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182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2006:miRNA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370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Cancer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2007:miRNA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488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Cancer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2008:miRNA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767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Cancer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2009:miRNA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1041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Verdana"/>
                        </a:rPr>
                        <a:t>Cancer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Verdana"/>
                        </a:rPr>
                        <a:t>Lung cancer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111</TotalTime>
  <Words>266</Words>
  <Application>Microsoft Macintosh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PubMed KeyNet</vt:lpstr>
      <vt:lpstr>Number of abstract per year</vt:lpstr>
      <vt:lpstr>P8 network for each year</vt:lpstr>
      <vt:lpstr>Degrees in KN2009P8</vt:lpstr>
      <vt:lpstr>Degrees in KN2009P8</vt:lpstr>
      <vt:lpstr>Co-appearance as the interaction </vt:lpstr>
      <vt:lpstr>KeyNet for 1970  </vt:lpstr>
      <vt:lpstr>miRNA and Cancer</vt:lpstr>
      <vt:lpstr>Knowledge propagation about “miRNA”</vt:lpstr>
      <vt:lpstr>P53 and Cancer</vt:lpstr>
      <vt:lpstr>Apoptosis and Mitochondria</vt:lpstr>
      <vt:lpstr>More….</vt:lpstr>
    </vt:vector>
  </TitlesOfParts>
  <Company>Yale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PubMed KeyNet</dc:title>
  <dc:creator>Chao Cheng</dc:creator>
  <cp:lastModifiedBy>Chao Cheng</cp:lastModifiedBy>
  <cp:revision>3</cp:revision>
  <dcterms:created xsi:type="dcterms:W3CDTF">2011-03-01T13:35:22Z</dcterms:created>
  <dcterms:modified xsi:type="dcterms:W3CDTF">2011-03-01T13:39:03Z</dcterms:modified>
</cp:coreProperties>
</file>