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6" r:id="rId8"/>
    <p:sldId id="261" r:id="rId9"/>
    <p:sldId id="262" r:id="rId10"/>
    <p:sldId id="265" r:id="rId11"/>
    <p:sldId id="263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Objects="1" showGuides="1">
      <p:cViewPr varScale="1">
        <p:scale>
          <a:sx n="126" d="100"/>
          <a:sy n="126" d="100"/>
        </p:scale>
        <p:origin x="-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1D011-CD6A-B04D-97C3-7063B4D03DD0}" type="datetimeFigureOut">
              <a:rPr lang="en-US" smtClean="0"/>
              <a:pPr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3140-EB9C-7B4D-A48E-0FD3E98C0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CNVnator</a:t>
            </a:r>
            <a:r>
              <a:rPr lang="en-US" dirty="0" smtClean="0"/>
              <a:t> calling on 1KG</a:t>
            </a:r>
            <a:br>
              <a:rPr lang="en-US" dirty="0" smtClean="0"/>
            </a:br>
            <a:r>
              <a:rPr lang="en-US" dirty="0" smtClean="0"/>
              <a:t>phase 1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March 2,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difference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5262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48400" y="1658034"/>
            <a:ext cx="1919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All calls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Calls </a:t>
            </a:r>
            <a:r>
              <a:rPr lang="en-US" b="1" dirty="0" smtClean="0">
                <a:solidFill>
                  <a:srgbClr val="008000"/>
                </a:solidFill>
              </a:rPr>
              <a:t>with Chi2 &lt; 5</a:t>
            </a:r>
            <a:endParaRPr lang="en-US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DGV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16002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Call set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intersecting with DGV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bp</a:t>
                      </a:r>
                      <a:r>
                        <a:rPr lang="en-US" dirty="0" smtClean="0"/>
                        <a:t>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&gt; 50%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&gt;50% reciprocal overlap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&lt; 3, 2930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2058 (70%)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2044 (70%)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763 (26%)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&lt; 5, 3773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2569 (68%)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2550 (68%)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863 (23%)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&gt; 5, 52422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20242 (39%)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19936 (38%)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887 (2%)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86200" y="4953000"/>
            <a:ext cx="169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Fragmentation?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Relaxing thresholds for calling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554457"/>
            <a:ext cx="9144000" cy="53035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48400" y="1868269"/>
            <a:ext cx="1919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All calls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Calls </a:t>
            </a:r>
            <a:r>
              <a:rPr lang="en-US" b="1" dirty="0" smtClean="0">
                <a:solidFill>
                  <a:srgbClr val="008000"/>
                </a:solidFill>
              </a:rPr>
              <a:t>with Chi2 &lt; 5</a:t>
            </a:r>
            <a:endParaRPr lang="en-US" b="1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5257800" y="3581400"/>
            <a:ext cx="7620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61999" y="3124200"/>
            <a:ext cx="41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!!!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DGV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16002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Call set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intersecting with DGV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bp</a:t>
                      </a:r>
                      <a:r>
                        <a:rPr lang="en-US" dirty="0" smtClean="0"/>
                        <a:t>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&gt; 50%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&gt;50% reciprocal overlap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&lt; 3, 2930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2058 (70%)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2044 (70%)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763 (26%)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&lt; 5, 3773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2569 (68%)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2550 (68%)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863 (23%)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&gt; 5, 52422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20242 (39%)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19936 (38%)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887 (2%)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41910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16002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Call </a:t>
                      </a:r>
                      <a:r>
                        <a:rPr lang="en-US" dirty="0" smtClean="0"/>
                        <a:t>set, relax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intersecting with DGV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bp</a:t>
                      </a:r>
                      <a:r>
                        <a:rPr lang="en-US" dirty="0" smtClean="0"/>
                        <a:t>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&gt; 50%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&gt;50% reciprocal overlap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&lt; 3,</a:t>
                      </a:r>
                      <a:r>
                        <a:rPr lang="en-US" dirty="0" smtClean="0"/>
                        <a:t> 3516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2335 (66%)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2275 (65%)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947 (27%)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&lt; 5,</a:t>
                      </a:r>
                      <a:r>
                        <a:rPr lang="en-US" dirty="0" smtClean="0"/>
                        <a:t> 4473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2902 (65%)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2817 (63%)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1085 (24%)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&gt; 5,</a:t>
                      </a:r>
                      <a:r>
                        <a:rPr lang="en-US" dirty="0" smtClean="0"/>
                        <a:t> 48584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18592 (38%)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18228 (38%)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1060 (2%)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smaller bins (e.g., 50 </a:t>
            </a:r>
            <a:r>
              <a:rPr lang="en-US" dirty="0" err="1" smtClean="0"/>
              <a:t>bp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Precise calculations of HW equilibrium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743200"/>
            <a:ext cx="8229600" cy="30650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56093" y="1630539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963954" y="2015357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4"/>
          </p:cNvCxnSpPr>
          <p:nvPr/>
        </p:nvCxnSpPr>
        <p:spPr>
          <a:xfrm rot="16200000" flipH="1">
            <a:off x="1079124" y="1881828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987032" y="187893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1078425" y="2259593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86333" y="225670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057444" y="2592193"/>
            <a:ext cx="182880" cy="18288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965305" y="2977011"/>
            <a:ext cx="36576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4"/>
          </p:cNvCxnSpPr>
          <p:nvPr/>
        </p:nvCxnSpPr>
        <p:spPr>
          <a:xfrm rot="16200000" flipH="1">
            <a:off x="1080475" y="2843482"/>
            <a:ext cx="228258" cy="914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988383" y="2840589"/>
            <a:ext cx="228258" cy="914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1079776" y="3221247"/>
            <a:ext cx="228258" cy="914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987684" y="3218354"/>
            <a:ext cx="228258" cy="914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058795" y="3459339"/>
            <a:ext cx="182880" cy="182880"/>
          </a:xfrm>
          <a:prstGeom prst="ellipse">
            <a:avLst/>
          </a:prstGeom>
          <a:noFill/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966656" y="3844157"/>
            <a:ext cx="365760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4"/>
          </p:cNvCxnSpPr>
          <p:nvPr/>
        </p:nvCxnSpPr>
        <p:spPr>
          <a:xfrm rot="16200000" flipH="1">
            <a:off x="1081826" y="3710628"/>
            <a:ext cx="228258" cy="9144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989734" y="3707735"/>
            <a:ext cx="228258" cy="9144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1081127" y="4088393"/>
            <a:ext cx="228258" cy="9144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989035" y="4085500"/>
            <a:ext cx="228258" cy="9144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>
            <a:off x="479675" y="1478139"/>
            <a:ext cx="304800" cy="28956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3375" y="1048306"/>
            <a:ext cx="1198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705521"/>
            <a:ext cx="3657600" cy="220108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4634862"/>
            <a:ext cx="3657600" cy="2199979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1241675" y="1832477"/>
            <a:ext cx="1501525" cy="5869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518709" y="1630539"/>
            <a:ext cx="620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241675" y="3159891"/>
            <a:ext cx="1501525" cy="857201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241675" y="2772180"/>
            <a:ext cx="1501525" cy="37776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Bent Arrow 34"/>
          <p:cNvSpPr/>
          <p:nvPr/>
        </p:nvSpPr>
        <p:spPr>
          <a:xfrm rot="5400000">
            <a:off x="6470522" y="2780017"/>
            <a:ext cx="1752600" cy="1434844"/>
          </a:xfrm>
          <a:prstGeom prst="bentArrow">
            <a:avLst>
              <a:gd name="adj1" fmla="val 11328"/>
              <a:gd name="adj2" fmla="val 18164"/>
              <a:gd name="adj3" fmla="val 29317"/>
              <a:gd name="adj4" fmla="val 4590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75184" y="2188291"/>
            <a:ext cx="108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CNVnator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143000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58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1219200"/>
                <a:gridCol w="1600200"/>
                <a:gridCol w="14478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individuals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# of reads per 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Sigma of # of reads per 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mean/sigma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ASW -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Africans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398.2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CEU –</a:t>
                      </a:r>
                      <a:r>
                        <a:rPr lang="en-US" baseline="0" dirty="0" smtClean="0"/>
                        <a:t> Europeans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871.8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136.0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CHB -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 Chinese in Beijing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81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664.2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107.4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6.2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CHS -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 Chinese South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567.9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83.9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6.8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CLM -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Colombian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356.1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49.9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7.1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FIN -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Finnish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429.0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69.9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6.1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GBR -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British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499.1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72.2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6.9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IBS -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Iberian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JPT - Japanese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849.6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LWK -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Luhya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88.4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MXL -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Mexican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409.0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PUR</a:t>
                      </a:r>
                      <a:r>
                        <a:rPr lang="en-US" b="1" baseline="0" dirty="0" smtClean="0"/>
                        <a:t> -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Puerto Rican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387.7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49.1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8.0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TSI 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Toscani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860.5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YRI - Yoruba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810.3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distribution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8838"/>
            <a:ext cx="9144000" cy="528536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16200000" flipH="1">
            <a:off x="823119" y="1508919"/>
            <a:ext cx="487362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34000" y="4800600"/>
            <a:ext cx="2982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detailed analysis of PUR</a:t>
            </a:r>
          </a:p>
          <a:p>
            <a:r>
              <a:rPr lang="en-US" dirty="0" smtClean="0"/>
              <a:t>population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37412"/>
            <a:ext cx="5486400" cy="32190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03885"/>
            <a:ext cx="5486400" cy="32217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8990" y="1445420"/>
            <a:ext cx="7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HiSeq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42472" y="4553072"/>
            <a:ext cx="580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88303" y="436263"/>
            <a:ext cx="309990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Deletion size</a:t>
            </a:r>
          </a:p>
          <a:p>
            <a:r>
              <a:rPr lang="en-US" sz="4400" dirty="0" smtClean="0"/>
              <a:t>Distribution</a:t>
            </a:r>
          </a:p>
          <a:p>
            <a:r>
              <a:rPr lang="en-US" sz="4400" dirty="0" smtClean="0"/>
              <a:t>NA12878</a:t>
            </a:r>
            <a:endParaRPr lang="en-US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55598" y="25635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???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2302455" y="203885"/>
            <a:ext cx="304768" cy="2323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 characterization (PUR)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5335"/>
            <a:ext cx="4572000" cy="26512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35335"/>
            <a:ext cx="4572000" cy="2679465"/>
          </a:xfrm>
          <a:prstGeom prst="rect">
            <a:avLst/>
          </a:prstGeom>
        </p:spPr>
      </p:pic>
      <p:pic>
        <p:nvPicPr>
          <p:cNvPr id="7" name="Picture 6" descr="single_fracti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214413"/>
            <a:ext cx="4572000" cy="26435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53200" y="1905000"/>
            <a:ext cx="1844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700 &lt;= </a:t>
            </a:r>
            <a:r>
              <a:rPr lang="en-US" b="1" dirty="0" err="1" smtClean="0">
                <a:solidFill>
                  <a:srgbClr val="FF0000"/>
                </a:solidFill>
              </a:rPr>
              <a:t>len</a:t>
            </a:r>
            <a:r>
              <a:rPr lang="en-US" b="1" dirty="0" smtClean="0">
                <a:solidFill>
                  <a:srgbClr val="FF0000"/>
                </a:solidFill>
              </a:rPr>
              <a:t> &lt;= 900</a:t>
            </a:r>
          </a:p>
          <a:p>
            <a:r>
              <a:rPr lang="en-US" b="1" dirty="0" err="1"/>
              <a:t>l</a:t>
            </a:r>
            <a:r>
              <a:rPr lang="en-US" b="1" dirty="0" err="1" smtClean="0"/>
              <a:t>en</a:t>
            </a:r>
            <a:r>
              <a:rPr lang="en-US" b="1" dirty="0" smtClean="0"/>
              <a:t> &gt; 1000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4223015"/>
            <a:ext cx="4572000" cy="24825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 by GC is not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9144000" cy="49231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48400" y="1658034"/>
            <a:ext cx="1855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All calls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Call with GC &gt; 0.5</a:t>
            </a:r>
            <a:endParaRPr lang="en-US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Genotyping in population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52334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equilibrium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4000" cy="5317187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685800" y="5562600"/>
            <a:ext cx="1676400" cy="1588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488</Words>
  <Application>Microsoft Macintosh PowerPoint</Application>
  <PresentationFormat>On-screen Show (4:3)</PresentationFormat>
  <Paragraphs>164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CNVnator calling on 1KG phase 1 data</vt:lpstr>
      <vt:lpstr>Approaches</vt:lpstr>
      <vt:lpstr>Data</vt:lpstr>
      <vt:lpstr>Size distribution</vt:lpstr>
      <vt:lpstr>Slide 5</vt:lpstr>
      <vt:lpstr>Region characterization (PUR)</vt:lpstr>
      <vt:lpstr>Filtering by GC is not a solution</vt:lpstr>
      <vt:lpstr>Genotyping in population</vt:lpstr>
      <vt:lpstr>HW equilibrium</vt:lpstr>
      <vt:lpstr>What is the difference</vt:lpstr>
      <vt:lpstr>In DGV</vt:lpstr>
      <vt:lpstr>Relaxing thresholds for calling</vt:lpstr>
      <vt:lpstr>In DGV</vt:lpstr>
      <vt:lpstr>Next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Alexej Abyzov</dc:creator>
  <cp:lastModifiedBy>Alexej Abyzov</cp:lastModifiedBy>
  <cp:revision>43</cp:revision>
  <dcterms:created xsi:type="dcterms:W3CDTF">2011-03-01T17:21:20Z</dcterms:created>
  <dcterms:modified xsi:type="dcterms:W3CDTF">2011-03-01T17:55:06Z</dcterms:modified>
</cp:coreProperties>
</file>