
<file path=[Content_Types].xml><?xml version="1.0" encoding="utf-8"?>
<Types xmlns="http://schemas.openxmlformats.org/package/2006/content-types">
  <Override PartName="/ppt/slides/slide17.xml" ContentType="application/vnd.openxmlformats-officedocument.presentationml.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Override PartName="/docProps/core.xml" ContentType="application/vnd.openxmlformats-package.core-properties+xml"/>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9"/>
  </p:notesMasterIdLst>
  <p:sldIdLst>
    <p:sldId id="279" r:id="rId2"/>
    <p:sldId id="259" r:id="rId3"/>
    <p:sldId id="260" r:id="rId4"/>
    <p:sldId id="281" r:id="rId5"/>
    <p:sldId id="261" r:id="rId6"/>
    <p:sldId id="282" r:id="rId7"/>
    <p:sldId id="265" r:id="rId8"/>
    <p:sldId id="268" r:id="rId9"/>
    <p:sldId id="270" r:id="rId10"/>
    <p:sldId id="271" r:id="rId11"/>
    <p:sldId id="272" r:id="rId12"/>
    <p:sldId id="278" r:id="rId13"/>
    <p:sldId id="275" r:id="rId14"/>
    <p:sldId id="276" r:id="rId15"/>
    <p:sldId id="277" r:id="rId16"/>
    <p:sldId id="274" r:id="rId17"/>
    <p:sldId id="28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50" d="100"/>
          <a:sy n="150" d="100"/>
        </p:scale>
        <p:origin x="-11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printerSettings" Target="printerSettings/printerSettings1.bin"/><Relationship Id="rId4" Type="http://schemas.openxmlformats.org/officeDocument/2006/relationships/slide" Target="slides/slide3.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24" Type="http://schemas.openxmlformats.org/officeDocument/2006/relationships/tableStyles" Target="tableStyles.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slide" Target="slides/slide16.xml"/><Relationship Id="rId19" Type="http://schemas.openxmlformats.org/officeDocument/2006/relationships/notesMaster" Target="notesMasters/notesMaster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EDB28-2880-8E42-B5FB-7B06BBED4173}" type="datetimeFigureOut">
              <a:rPr lang="en-US" smtClean="0"/>
              <a:pPr/>
              <a:t>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158AE-9CA4-9A47-9110-A5A5C14DE5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imes New Roman" charset="0"/>
                <a:ea typeface="新細明體" charset="-120"/>
                <a:cs typeface="新細明體" charset="-120"/>
              </a:rPr>
              <a:t>To investigate the correlation between gene expression and chromatin features, we focus on 4kb upstream and down-stream of the TSS and TTS regions.	TSS is transcription start site, TTS is transcription terminal site.</a:t>
            </a:r>
          </a:p>
          <a:p>
            <a:pPr>
              <a:spcBef>
                <a:spcPct val="0"/>
              </a:spcBef>
            </a:pPr>
            <a:r>
              <a:rPr lang="en-US" smtClean="0">
                <a:latin typeface="Times New Roman" charset="0"/>
                <a:ea typeface="新細明體" charset="-120"/>
                <a:cs typeface="新細明體" charset="-120"/>
              </a:rPr>
              <a:t>We divide the 4kb DNA region upstream of TSS into 40 bins, each bin is 100 nt.  	From TSS, the bins are named as bin1, bin2, bin3 to bin40. 	Similarly, the bins downstream of the TSS are named from bin 41 to bin 80.</a:t>
            </a:r>
          </a:p>
          <a:p>
            <a:pPr>
              <a:spcBef>
                <a:spcPct val="0"/>
              </a:spcBef>
            </a:pPr>
            <a:r>
              <a:rPr lang="en-US" smtClean="0">
                <a:latin typeface="Times New Roman" charset="0"/>
                <a:ea typeface="新細明體" charset="-120"/>
                <a:cs typeface="新細明體" charset="-120"/>
              </a:rPr>
              <a:t>For each bin, we calculate the average signal of each chromatin features, for example the reads that covers the bin in a chromatin chIP-seq  experiments.</a:t>
            </a:r>
          </a:p>
          <a:p>
            <a:pPr>
              <a:spcBef>
                <a:spcPct val="0"/>
              </a:spcBef>
            </a:pPr>
            <a:r>
              <a:rPr lang="en-US" smtClean="0">
                <a:latin typeface="Times New Roman" charset="0"/>
                <a:ea typeface="新細明體" charset="-120"/>
                <a:cs typeface="新細明體" charset="-120"/>
              </a:rPr>
              <a:t>Finally, for each of the 160 bins, we have a predictor matrix, containing about 10 thousands genes times about 20 chromatin features, including different chromatin modification, DNA hypersensitivity.  We will build a model for each bin to predict gene expression, which is measured by RNA_seq experiments.</a:t>
            </a:r>
          </a:p>
          <a:p>
            <a:pPr>
              <a:spcBef>
                <a:spcPct val="0"/>
              </a:spcBef>
            </a:pPr>
            <a:r>
              <a:rPr lang="en-US" smtClean="0">
                <a:latin typeface="Times New Roman" charset="0"/>
                <a:ea typeface="新細明體" charset="-120"/>
                <a:cs typeface="新細明體" charset="-120"/>
              </a:rPr>
              <a:t>  	</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283713-FDC9-C54B-B5FC-9A95D4DD6CD9}" type="slidenum">
              <a:rPr lang="zh-TW" altLang="en-US">
                <a:cs typeface="新細明體" charset="-120"/>
              </a:rPr>
              <a:pPr fontAlgn="base">
                <a:spcBef>
                  <a:spcPct val="0"/>
                </a:spcBef>
                <a:spcAft>
                  <a:spcPct val="0"/>
                </a:spcAft>
              </a:pPr>
              <a:t>3</a:t>
            </a:fld>
            <a:endParaRPr lang="zh-TW" altLang="en-US">
              <a:cs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5035E66-157E-9B4E-B312-84FDDF717829}" type="datetimeFigureOut">
              <a:rPr lang="en-US" smtClean="0"/>
              <a:pPr/>
              <a:t>1/20/11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58327D0-8F3C-3046-A023-8FA2B0A1B4C4}"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035E66-157E-9B4E-B312-84FDDF717829}" type="datetimeFigureOut">
              <a:rPr lang="en-US" smtClean="0"/>
              <a:pPr/>
              <a:t>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327D0-8F3C-3046-A023-8FA2B0A1B4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035E66-157E-9B4E-B312-84FDDF717829}" type="datetimeFigureOut">
              <a:rPr lang="en-US" smtClean="0"/>
              <a:pPr/>
              <a:t>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327D0-8F3C-3046-A023-8FA2B0A1B4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5035E66-157E-9B4E-B312-84FDDF717829}" type="datetimeFigureOut">
              <a:rPr lang="en-US" smtClean="0"/>
              <a:pPr/>
              <a:t>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327D0-8F3C-3046-A023-8FA2B0A1B4C4}"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5035E66-157E-9B4E-B312-84FDDF717829}" type="datetimeFigureOut">
              <a:rPr lang="en-US" smtClean="0"/>
              <a:pPr/>
              <a:t>1/20/11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E58327D0-8F3C-3046-A023-8FA2B0A1B4C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5035E66-157E-9B4E-B312-84FDDF717829}" type="datetimeFigureOut">
              <a:rPr lang="en-US" smtClean="0"/>
              <a:pPr/>
              <a:t>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327D0-8F3C-3046-A023-8FA2B0A1B4C4}"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5035E66-157E-9B4E-B312-84FDDF717829}" type="datetimeFigureOut">
              <a:rPr lang="en-US" smtClean="0"/>
              <a:pPr/>
              <a:t>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8327D0-8F3C-3046-A023-8FA2B0A1B4C4}"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5035E66-157E-9B4E-B312-84FDDF717829}" type="datetimeFigureOut">
              <a:rPr lang="en-US" smtClean="0"/>
              <a:pPr/>
              <a:t>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8327D0-8F3C-3046-A023-8FA2B0A1B4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35E66-157E-9B4E-B312-84FDDF717829}" type="datetimeFigureOut">
              <a:rPr lang="en-US" smtClean="0"/>
              <a:pPr/>
              <a:t>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8327D0-8F3C-3046-A023-8FA2B0A1B4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5035E66-157E-9B4E-B312-84FDDF717829}" type="datetimeFigureOut">
              <a:rPr lang="en-US" smtClean="0"/>
              <a:pPr/>
              <a:t>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327D0-8F3C-3046-A023-8FA2B0A1B4C4}"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5035E66-157E-9B4E-B312-84FDDF717829}" type="datetimeFigureOut">
              <a:rPr lang="en-US" smtClean="0"/>
              <a:pPr/>
              <a:t>1/20/11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E58327D0-8F3C-3046-A023-8FA2B0A1B4C4}"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5035E66-157E-9B4E-B312-84FDDF717829}" type="datetimeFigureOut">
              <a:rPr lang="en-US" smtClean="0"/>
              <a:pPr/>
              <a:t>1/20/11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58327D0-8F3C-3046-A023-8FA2B0A1B4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df"/><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df"/><Relationship Id="rId3"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23.pdf"/><Relationship Id="rId5" Type="http://schemas.openxmlformats.org/officeDocument/2006/relationships/image" Target="../media/image24.png"/><Relationship Id="rId7"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1.pdf"/><Relationship Id="rId3" Type="http://schemas.openxmlformats.org/officeDocument/2006/relationships/image" Target="../media/image22.png"/><Relationship Id="rId6" Type="http://schemas.openxmlformats.org/officeDocument/2006/relationships/image" Target="../media/image25.pdf"/></Relationships>
</file>

<file path=ppt/slides/_rels/slide15.xml.rels><?xml version="1.0" encoding="UTF-8" standalone="yes"?>
<Relationships xmlns="http://schemas.openxmlformats.org/package/2006/relationships"><Relationship Id="rId2" Type="http://schemas.openxmlformats.org/officeDocument/2006/relationships/image" Target="../media/image7.pdf"/><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df"/><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pdf"/><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df"/><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df"/><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df"/><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df"/><Relationship Id="rId3"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ENCODE AWG</a:t>
            </a:r>
          </a:p>
          <a:p>
            <a:r>
              <a:rPr lang="en-US" dirty="0" smtClean="0"/>
              <a:t>Chao Cheng (the Gerstein Lab)</a:t>
            </a:r>
          </a:p>
          <a:p>
            <a:r>
              <a:rPr lang="en-US" dirty="0" smtClean="0"/>
              <a:t>Jan 20, 2011 </a:t>
            </a:r>
          </a:p>
          <a:p>
            <a:endParaRPr lang="en-US" dirty="0"/>
          </a:p>
        </p:txBody>
      </p:sp>
      <p:sp>
        <p:nvSpPr>
          <p:cNvPr id="2" name="Title 1"/>
          <p:cNvSpPr>
            <a:spLocks noGrp="1"/>
          </p:cNvSpPr>
          <p:nvPr>
            <p:ph type="ctrTitle"/>
          </p:nvPr>
        </p:nvSpPr>
        <p:spPr/>
        <p:txBody>
          <a:bodyPr/>
          <a:lstStyle/>
          <a:p>
            <a:r>
              <a:rPr lang="en-US" dirty="0" smtClean="0"/>
              <a:t>Gene Expression Prediction using Chromatin Models</a:t>
            </a:r>
            <a:endParaRPr lang="en-US" dirty="0"/>
          </a:p>
        </p:txBody>
      </p:sp>
      <p:sp>
        <p:nvSpPr>
          <p:cNvPr id="4" name="Slide Number Placeholder 3"/>
          <p:cNvSpPr>
            <a:spLocks noGrp="1"/>
          </p:cNvSpPr>
          <p:nvPr>
            <p:ph type="sldNum" sz="quarter" idx="12"/>
          </p:nvPr>
        </p:nvSpPr>
        <p:spPr/>
        <p:txBody>
          <a:bodyPr/>
          <a:lstStyle/>
          <a:p>
            <a:fld id="{5B873C72-D116-8B45-9641-2C1EA9882994}"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Predict differential expression</a:t>
            </a:r>
            <a:endParaRPr lang="en-US" dirty="0"/>
          </a:p>
        </p:txBody>
      </p:sp>
      <p:sp>
        <p:nvSpPr>
          <p:cNvPr id="3" name="Slide Number Placeholder 2"/>
          <p:cNvSpPr>
            <a:spLocks noGrp="1"/>
          </p:cNvSpPr>
          <p:nvPr>
            <p:ph type="sldNum" sz="quarter" idx="12"/>
          </p:nvPr>
        </p:nvSpPr>
        <p:spPr/>
        <p:txBody>
          <a:bodyPr/>
          <a:lstStyle/>
          <a:p>
            <a:fld id="{EE4486BE-4C7E-0548-85FF-C9205512E941}" type="slidenum">
              <a:rPr lang="en-US" smtClean="0"/>
              <a:pPr/>
              <a:t>10</a:t>
            </a:fld>
            <a:endParaRPr lang="en-US"/>
          </a:p>
        </p:txBody>
      </p:sp>
      <p:pic>
        <p:nvPicPr>
          <p:cNvPr id="5" name="Content Placeholder 4" descr="Figure9.pdf"/>
          <p:cNvPicPr>
            <a:picLocks noGrp="1" noChangeAspect="1"/>
          </p:cNvPicPr>
          <p:nvPr>
            <p:ph sz="quarter" idx="1"/>
          </p:nvPr>
        </p:nvPicPr>
        <mc:AlternateContent>
          <mc:Choice xmlns:ma="http://schemas.microsoft.com/office/mac/drawingml/2008/main" Requires="ma">
            <p:blipFill>
              <a:blip r:embed="rId2"/>
              <a:srcRect t="-813" b="-813"/>
              <a:stretch>
                <a:fillRect/>
              </a:stretch>
            </p:blipFill>
          </mc:Choice>
          <mc:Fallback>
            <p:blipFill>
              <a:blip r:embed="rId3"/>
              <a:srcRect t="-813" b="-813"/>
              <a:stretch>
                <a:fillRect/>
              </a:stretch>
            </p:blipFill>
          </mc:Fallback>
        </mc:AlternateContent>
        <p:spPr/>
      </p:pic>
      <p:sp>
        <p:nvSpPr>
          <p:cNvPr id="6" name="TextBox 5"/>
          <p:cNvSpPr txBox="1"/>
          <p:nvPr/>
        </p:nvSpPr>
        <p:spPr>
          <a:xfrm>
            <a:off x="296649" y="1153390"/>
            <a:ext cx="2818173" cy="369332"/>
          </a:xfrm>
          <a:prstGeom prst="rect">
            <a:avLst/>
          </a:prstGeom>
          <a:noFill/>
        </p:spPr>
        <p:txBody>
          <a:bodyPr wrap="square" rtlCol="0">
            <a:spAutoFit/>
          </a:bodyPr>
          <a:lstStyle/>
          <a:p>
            <a:r>
              <a:rPr lang="en-US" dirty="0" smtClean="0">
                <a:solidFill>
                  <a:srgbClr val="FF0000"/>
                </a:solidFill>
              </a:rPr>
              <a:t>Human K562/GM12878</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Predicting human </a:t>
            </a:r>
            <a:r>
              <a:rPr lang="en-US" dirty="0" err="1" smtClean="0"/>
              <a:t>microRNA</a:t>
            </a:r>
            <a:r>
              <a:rPr lang="en-US" dirty="0" smtClean="0"/>
              <a:t> expression</a:t>
            </a:r>
            <a:endParaRPr lang="en-US" dirty="0"/>
          </a:p>
        </p:txBody>
      </p:sp>
      <p:sp>
        <p:nvSpPr>
          <p:cNvPr id="3" name="Slide Number Placeholder 2"/>
          <p:cNvSpPr>
            <a:spLocks noGrp="1"/>
          </p:cNvSpPr>
          <p:nvPr>
            <p:ph type="sldNum" sz="quarter" idx="12"/>
          </p:nvPr>
        </p:nvSpPr>
        <p:spPr/>
        <p:txBody>
          <a:bodyPr/>
          <a:lstStyle/>
          <a:p>
            <a:fld id="{EE4486BE-4C7E-0548-85FF-C9205512E941}" type="slidenum">
              <a:rPr lang="en-US" smtClean="0"/>
              <a:pPr/>
              <a:t>11</a:t>
            </a:fld>
            <a:endParaRPr lang="en-US"/>
          </a:p>
        </p:txBody>
      </p:sp>
      <p:sp>
        <p:nvSpPr>
          <p:cNvPr id="4" name="Content Placeholder 3"/>
          <p:cNvSpPr>
            <a:spLocks noGrp="1"/>
          </p:cNvSpPr>
          <p:nvPr>
            <p:ph sz="quarter" idx="1"/>
          </p:nvPr>
        </p:nvSpPr>
        <p:spPr/>
        <p:txBody>
          <a:bodyPr>
            <a:normAutofit/>
          </a:bodyPr>
          <a:lstStyle/>
          <a:p>
            <a:r>
              <a:rPr lang="en-US" dirty="0" smtClean="0"/>
              <a:t>730 human microRNAs from </a:t>
            </a:r>
            <a:r>
              <a:rPr lang="en-US" dirty="0" err="1" smtClean="0"/>
              <a:t>miRBASE</a:t>
            </a:r>
            <a:endParaRPr lang="en-US" dirty="0" smtClean="0"/>
          </a:p>
          <a:p>
            <a:pPr>
              <a:buNone/>
            </a:pPr>
            <a:r>
              <a:rPr lang="en-US" dirty="0" smtClean="0"/>
              <a:t>	- ~100 </a:t>
            </a:r>
            <a:r>
              <a:rPr lang="en-US" dirty="0" err="1" smtClean="0"/>
              <a:t>bp</a:t>
            </a:r>
            <a:r>
              <a:rPr lang="en-US" dirty="0" smtClean="0"/>
              <a:t> corresponding to the pre-microRNAs</a:t>
            </a:r>
          </a:p>
          <a:p>
            <a:r>
              <a:rPr lang="en-US" dirty="0" smtClean="0"/>
              <a:t>Calculate the signal of all chromatin features in their genomic location</a:t>
            </a:r>
          </a:p>
          <a:p>
            <a:r>
              <a:rPr lang="en-US" dirty="0" smtClean="0"/>
              <a:t>Apply the </a:t>
            </a:r>
            <a:r>
              <a:rPr lang="en-US" dirty="0" smtClean="0"/>
              <a:t>SVR </a:t>
            </a:r>
            <a:r>
              <a:rPr lang="en-US" dirty="0" smtClean="0"/>
              <a:t>model to predict their expression </a:t>
            </a:r>
          </a:p>
          <a:p>
            <a:pPr>
              <a:buNone/>
            </a:pPr>
            <a:r>
              <a:rPr lang="en-US" dirty="0" smtClean="0"/>
              <a:t>	</a:t>
            </a:r>
            <a:r>
              <a:rPr lang="en-US" dirty="0" smtClean="0">
                <a:solidFill>
                  <a:srgbClr val="FF0000"/>
                </a:solidFill>
              </a:rPr>
              <a:t>- NOTE: the model is trained using protein-coding genes</a:t>
            </a:r>
          </a:p>
          <a:p>
            <a:r>
              <a:rPr lang="en-US" dirty="0" smtClean="0"/>
              <a:t>Validate prediction results from experimental data</a:t>
            </a:r>
          </a:p>
          <a:p>
            <a:pPr>
              <a:buNone/>
            </a:pPr>
            <a:r>
              <a:rPr lang="en-US" dirty="0" smtClean="0"/>
              <a:t>	- </a:t>
            </a:r>
            <a:r>
              <a:rPr lang="en-US" dirty="0" err="1" smtClean="0"/>
              <a:t>microRNA</a:t>
            </a:r>
            <a:r>
              <a:rPr lang="en-US" dirty="0" smtClean="0"/>
              <a:t> expression in cellular components</a:t>
            </a:r>
          </a:p>
          <a:p>
            <a:pPr>
              <a:buNone/>
            </a:pPr>
            <a:endParaRPr lang="en-US" dirty="0"/>
          </a:p>
        </p:txBody>
      </p:sp>
      <p:pic>
        <p:nvPicPr>
          <p:cNvPr id="6" name="Picture 5"/>
          <p:cNvPicPr>
            <a:picLocks noChangeAspect="1"/>
          </p:cNvPicPr>
          <p:nvPr/>
        </p:nvPicPr>
        <p:blipFill>
          <a:blip r:embed="rId2"/>
          <a:stretch>
            <a:fillRect/>
          </a:stretch>
        </p:blipFill>
        <p:spPr>
          <a:xfrm>
            <a:off x="6056376" y="5109006"/>
            <a:ext cx="2630424" cy="14051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3034"/>
            <a:ext cx="7289800" cy="724433"/>
          </a:xfrm>
        </p:spPr>
        <p:txBody>
          <a:bodyPr>
            <a:normAutofit fontScale="90000"/>
          </a:bodyPr>
          <a:lstStyle/>
          <a:p>
            <a:r>
              <a:rPr lang="en-US" dirty="0" smtClean="0"/>
              <a:t>Predict miRNA expression</a:t>
            </a:r>
            <a:endParaRPr lang="en-US" dirty="0"/>
          </a:p>
        </p:txBody>
      </p:sp>
      <p:sp>
        <p:nvSpPr>
          <p:cNvPr id="4" name="Slide Number Placeholder 3"/>
          <p:cNvSpPr>
            <a:spLocks noGrp="1"/>
          </p:cNvSpPr>
          <p:nvPr>
            <p:ph type="sldNum" sz="quarter" idx="12"/>
          </p:nvPr>
        </p:nvSpPr>
        <p:spPr/>
        <p:txBody>
          <a:bodyPr/>
          <a:lstStyle/>
          <a:p>
            <a:fld id="{5B873C72-D116-8B45-9641-2C1EA9882994}" type="slidenum">
              <a:rPr lang="en-US" smtClean="0"/>
              <a:pPr/>
              <a:t>12</a:t>
            </a:fld>
            <a:endParaRPr lang="en-US"/>
          </a:p>
        </p:txBody>
      </p:sp>
      <p:pic>
        <p:nvPicPr>
          <p:cNvPr id="9" name="Content Placeholder 8" descr="K562_miRNA_Expression_pred_boxplot.psd"/>
          <p:cNvPicPr>
            <a:picLocks noGrp="1" noChangeAspect="1"/>
          </p:cNvPicPr>
          <p:nvPr>
            <p:ph sz="quarter" idx="1"/>
          </p:nvPr>
        </p:nvPicPr>
        <p:blipFill>
          <a:blip r:embed="rId2"/>
          <a:srcRect t="-30722" b="-30722"/>
          <a:stretch>
            <a:fillRect/>
          </a:stretch>
        </p:blipFill>
        <p:spPr>
          <a:xfrm>
            <a:off x="146304" y="995979"/>
            <a:ext cx="8997696" cy="529276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27924"/>
          </a:xfrm>
        </p:spPr>
        <p:txBody>
          <a:bodyPr>
            <a:normAutofit fontScale="90000"/>
          </a:bodyPr>
          <a:lstStyle/>
          <a:p>
            <a:r>
              <a:rPr lang="en-US" dirty="0" smtClean="0"/>
              <a:t>Correlation patterns of </a:t>
            </a:r>
            <a:r>
              <a:rPr lang="en-US" dirty="0" err="1" smtClean="0"/>
              <a:t>TFs</a:t>
            </a:r>
            <a:endParaRPr lang="en-US" dirty="0"/>
          </a:p>
        </p:txBody>
      </p:sp>
      <p:pic>
        <p:nvPicPr>
          <p:cNvPr id="7" name="Picture 6" descr="F001_TF_correlation_pattern_k56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523999" y="1523999"/>
            <a:ext cx="5969001" cy="4813710"/>
          </a:xfrm>
          <a:prstGeom prst="rect">
            <a:avLst/>
          </a:prstGeom>
        </p:spPr>
      </p:pic>
      <p:sp>
        <p:nvSpPr>
          <p:cNvPr id="8" name="Slide Number Placeholder 7"/>
          <p:cNvSpPr>
            <a:spLocks noGrp="1"/>
          </p:cNvSpPr>
          <p:nvPr>
            <p:ph type="sldNum" sz="quarter" idx="12"/>
          </p:nvPr>
        </p:nvSpPr>
        <p:spPr/>
        <p:txBody>
          <a:bodyPr/>
          <a:lstStyle/>
          <a:p>
            <a:fld id="{5B873C72-D116-8B45-9641-2C1EA9882994}"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146304" y="3905250"/>
            <a:ext cx="8972296" cy="2656417"/>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274638"/>
            <a:ext cx="7535333" cy="614362"/>
          </a:xfrm>
        </p:spPr>
        <p:txBody>
          <a:bodyPr>
            <a:normAutofit fontScale="90000"/>
          </a:bodyPr>
          <a:lstStyle/>
          <a:p>
            <a:r>
              <a:rPr lang="en-US" dirty="0" smtClean="0"/>
              <a:t>TF model: prediction power</a:t>
            </a:r>
            <a:endParaRPr lang="en-US" dirty="0"/>
          </a:p>
        </p:txBody>
      </p:sp>
      <p:pic>
        <p:nvPicPr>
          <p:cNvPr id="8" name="Picture 7" descr="F004_K562_TF_SVM_A.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93700" y="1123950"/>
            <a:ext cx="4178300" cy="2781300"/>
          </a:xfrm>
          <a:prstGeom prst="rect">
            <a:avLst/>
          </a:prstGeom>
        </p:spPr>
      </p:pic>
      <p:pic>
        <p:nvPicPr>
          <p:cNvPr id="9" name="Picture 8" descr="F004_K562_TF_SVR_B.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054600" y="1314450"/>
            <a:ext cx="3759200" cy="2298700"/>
          </a:xfrm>
          <a:prstGeom prst="rect">
            <a:avLst/>
          </a:prstGeom>
        </p:spPr>
      </p:pic>
      <p:pic>
        <p:nvPicPr>
          <p:cNvPr id="10" name="Picture 9" descr="F004_K562_TF_SVM_160bin_C.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93700" y="4000500"/>
            <a:ext cx="8724900" cy="2857500"/>
          </a:xfrm>
          <a:prstGeom prst="rect">
            <a:avLst/>
          </a:prstGeom>
        </p:spPr>
      </p:pic>
      <p:sp>
        <p:nvSpPr>
          <p:cNvPr id="11" name="Slide Number Placeholder 10"/>
          <p:cNvSpPr>
            <a:spLocks noGrp="1"/>
          </p:cNvSpPr>
          <p:nvPr>
            <p:ph type="sldNum" sz="quarter" idx="12"/>
          </p:nvPr>
        </p:nvSpPr>
        <p:spPr/>
        <p:txBody>
          <a:bodyPr/>
          <a:lstStyle/>
          <a:p>
            <a:fld id="{5B873C72-D116-8B45-9641-2C1EA9882994}"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357533" cy="605895"/>
          </a:xfrm>
        </p:spPr>
        <p:txBody>
          <a:bodyPr>
            <a:normAutofit fontScale="90000"/>
          </a:bodyPr>
          <a:lstStyle/>
          <a:p>
            <a:r>
              <a:rPr lang="en-US" dirty="0" smtClean="0"/>
              <a:t>Histone Model: prediction power</a:t>
            </a:r>
            <a:endParaRPr lang="en-US" dirty="0"/>
          </a:p>
        </p:txBody>
      </p:sp>
      <p:pic>
        <p:nvPicPr>
          <p:cNvPr id="6" name="Content Placeholder 3" descr="Figure4.pdf"/>
          <p:cNvPicPr>
            <a:picLocks noChangeAspect="1"/>
          </p:cNvPicPr>
          <p:nvPr/>
        </p:nvPicPr>
        <mc:AlternateContent>
          <mc:Choice xmlns:ma="http://schemas.microsoft.com/office/mac/drawingml/2008/main" Requires="ma">
            <p:blipFill>
              <a:blip r:embed="rId2"/>
              <a:srcRect l="-619" r="-619"/>
              <a:stretch>
                <a:fillRect/>
              </a:stretch>
            </p:blipFill>
          </mc:Choice>
          <mc:Fallback>
            <p:blipFill>
              <a:blip r:embed="rId3"/>
              <a:srcRect l="-619" r="-619"/>
              <a:stretch>
                <a:fillRect/>
              </a:stretch>
            </p:blipFill>
          </mc:Fallback>
        </mc:AlternateContent>
        <p:spPr>
          <a:xfrm>
            <a:off x="397088" y="1405467"/>
            <a:ext cx="8103446" cy="4766733"/>
          </a:xfrm>
          <a:prstGeom prst="rect">
            <a:avLst/>
          </a:prstGeom>
        </p:spPr>
      </p:pic>
      <p:sp>
        <p:nvSpPr>
          <p:cNvPr id="7" name="Slide Number Placeholder 6"/>
          <p:cNvSpPr>
            <a:spLocks noGrp="1"/>
          </p:cNvSpPr>
          <p:nvPr>
            <p:ph type="sldNum" sz="quarter" idx="12"/>
          </p:nvPr>
        </p:nvSpPr>
        <p:spPr/>
        <p:txBody>
          <a:bodyPr/>
          <a:lstStyle/>
          <a:p>
            <a:fld id="{5B873C72-D116-8B45-9641-2C1EA9882994}" type="slidenum">
              <a:rPr lang="en-US" smtClean="0"/>
              <a:pPr/>
              <a:t>15</a:t>
            </a:fld>
            <a:endParaRPr lang="en-US"/>
          </a:p>
        </p:txBody>
      </p:sp>
      <p:sp>
        <p:nvSpPr>
          <p:cNvPr id="5" name="Rectangle 4"/>
          <p:cNvSpPr/>
          <p:nvPr/>
        </p:nvSpPr>
        <p:spPr>
          <a:xfrm>
            <a:off x="146304" y="3843866"/>
            <a:ext cx="8845296" cy="2599267"/>
          </a:xfrm>
          <a:prstGeom prst="rect">
            <a:avLst/>
          </a:prstGeom>
          <a:solidFill>
            <a:srgbClr val="CCFFCC">
              <a:alpha val="0"/>
            </a:srgbClr>
          </a:solidFill>
          <a:ln w="104775">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79399" y="2890336"/>
            <a:ext cx="2286001" cy="369332"/>
          </a:xfrm>
          <a:prstGeom prst="rect">
            <a:avLst/>
          </a:prstGeom>
          <a:noFill/>
        </p:spPr>
        <p:txBody>
          <a:bodyPr wrap="square" rtlCol="0">
            <a:spAutoFit/>
          </a:bodyPr>
          <a:lstStyle/>
          <a:p>
            <a:r>
              <a:rPr lang="en-US" dirty="0" smtClean="0"/>
              <a:t>Different with TF model</a:t>
            </a:r>
            <a:endParaRPr lang="en-US" dirty="0"/>
          </a:p>
        </p:txBody>
      </p:sp>
      <p:cxnSp>
        <p:nvCxnSpPr>
          <p:cNvPr id="10" name="Straight Arrow Connector 9"/>
          <p:cNvCxnSpPr/>
          <p:nvPr/>
        </p:nvCxnSpPr>
        <p:spPr>
          <a:xfrm rot="16200000" flipH="1">
            <a:off x="1214967" y="3238498"/>
            <a:ext cx="584198" cy="541867"/>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Slide Number Placeholder 2"/>
          <p:cNvSpPr>
            <a:spLocks noGrp="1"/>
          </p:cNvSpPr>
          <p:nvPr>
            <p:ph type="sldNum" sz="quarter" idx="12"/>
          </p:nvPr>
        </p:nvSpPr>
        <p:spPr/>
        <p:txBody>
          <a:bodyPr/>
          <a:lstStyle/>
          <a:p>
            <a:fld id="{EE4486BE-4C7E-0548-85FF-C9205512E941}" type="slidenum">
              <a:rPr lang="en-US" smtClean="0"/>
              <a:pPr/>
              <a:t>16</a:t>
            </a:fld>
            <a:endParaRPr lang="en-US"/>
          </a:p>
        </p:txBody>
      </p:sp>
      <p:sp>
        <p:nvSpPr>
          <p:cNvPr id="4" name="Content Placeholder 3"/>
          <p:cNvSpPr>
            <a:spLocks noGrp="1"/>
          </p:cNvSpPr>
          <p:nvPr>
            <p:ph sz="quarter" idx="1"/>
          </p:nvPr>
        </p:nvSpPr>
        <p:spPr/>
        <p:txBody>
          <a:bodyPr/>
          <a:lstStyle/>
          <a:p>
            <a:r>
              <a:rPr lang="en-US" dirty="0" smtClean="0"/>
              <a:t>Chromatin features </a:t>
            </a:r>
            <a:r>
              <a:rPr lang="en-US" dirty="0" smtClean="0">
                <a:solidFill>
                  <a:srgbClr val="FF0000"/>
                </a:solidFill>
              </a:rPr>
              <a:t>can accurately </a:t>
            </a:r>
            <a:r>
              <a:rPr lang="en-US" dirty="0" smtClean="0"/>
              <a:t>predict gene expression</a:t>
            </a:r>
          </a:p>
          <a:p>
            <a:r>
              <a:rPr lang="en-US" dirty="0" smtClean="0"/>
              <a:t>Chromatin model is tissue/cell line/development stage </a:t>
            </a:r>
            <a:r>
              <a:rPr lang="en-US" dirty="0" smtClean="0">
                <a:solidFill>
                  <a:srgbClr val="FF0000"/>
                </a:solidFill>
              </a:rPr>
              <a:t>specific</a:t>
            </a:r>
          </a:p>
          <a:p>
            <a:r>
              <a:rPr lang="en-US" dirty="0" smtClean="0"/>
              <a:t>Chromatin feature can predict </a:t>
            </a:r>
            <a:r>
              <a:rPr lang="en-US" dirty="0" smtClean="0">
                <a:solidFill>
                  <a:srgbClr val="FF0000"/>
                </a:solidFill>
              </a:rPr>
              <a:t>differential gene expression</a:t>
            </a:r>
          </a:p>
          <a:p>
            <a:r>
              <a:rPr lang="en-US" dirty="0" err="1" smtClean="0"/>
              <a:t>ChIP-seq</a:t>
            </a:r>
            <a:r>
              <a:rPr lang="en-US" dirty="0" smtClean="0"/>
              <a:t> has higher </a:t>
            </a:r>
            <a:r>
              <a:rPr lang="en-US" dirty="0" smtClean="0">
                <a:solidFill>
                  <a:srgbClr val="FF0000"/>
                </a:solidFill>
              </a:rPr>
              <a:t>resolution</a:t>
            </a:r>
            <a:r>
              <a:rPr lang="en-US" dirty="0" smtClean="0"/>
              <a:t> than </a:t>
            </a:r>
            <a:r>
              <a:rPr lang="en-US" dirty="0" err="1" smtClean="0"/>
              <a:t>ChIP</a:t>
            </a:r>
            <a:r>
              <a:rPr lang="en-US" dirty="0" smtClean="0"/>
              <a:t>-chip</a:t>
            </a:r>
          </a:p>
          <a:p>
            <a:r>
              <a:rPr lang="en-US" dirty="0" smtClean="0"/>
              <a:t>Chromatin models are valid for protein-coding genes and microRNAs.</a:t>
            </a:r>
          </a:p>
          <a:p>
            <a:r>
              <a:rPr lang="en-US" dirty="0" smtClean="0"/>
              <a:t>TF model is also predictive of gene expression </a:t>
            </a:r>
          </a:p>
          <a:p>
            <a:r>
              <a:rPr lang="en-US" dirty="0" smtClean="0"/>
              <a:t>HM and TF models are different in their prediction pattern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sz="quarter" idx="1"/>
          </p:nvPr>
        </p:nvSpPr>
        <p:spPr/>
        <p:txBody>
          <a:bodyPr/>
          <a:lstStyle/>
          <a:p>
            <a:r>
              <a:rPr lang="en-US" dirty="0" smtClean="0"/>
              <a:t>Koon-</a:t>
            </a:r>
            <a:r>
              <a:rPr lang="en-US" dirty="0" err="1" smtClean="0"/>
              <a:t>Kiu</a:t>
            </a:r>
            <a:endParaRPr lang="en-US" dirty="0" smtClean="0"/>
          </a:p>
          <a:p>
            <a:r>
              <a:rPr lang="en-US" dirty="0" smtClean="0"/>
              <a:t>Mark Gerstein</a:t>
            </a:r>
          </a:p>
          <a:p>
            <a:r>
              <a:rPr lang="en-US" dirty="0" smtClean="0"/>
              <a:t>Michael Snyder</a:t>
            </a:r>
          </a:p>
          <a:p>
            <a:r>
              <a:rPr lang="en-US" dirty="0" smtClean="0"/>
              <a:t>Kevin Yip</a:t>
            </a:r>
          </a:p>
          <a:p>
            <a:r>
              <a:rPr lang="en-US" dirty="0" smtClean="0"/>
              <a:t>Jason </a:t>
            </a:r>
            <a:r>
              <a:rPr lang="en-US" dirty="0" err="1" smtClean="0"/>
              <a:t>Lieb</a:t>
            </a:r>
            <a:endParaRPr lang="en-US" dirty="0" smtClean="0"/>
          </a:p>
          <a:p>
            <a:r>
              <a:rPr lang="en-US" dirty="0" smtClean="0"/>
              <a:t>Shirley Liu</a:t>
            </a:r>
          </a:p>
          <a:p>
            <a:r>
              <a:rPr lang="en-US" dirty="0" err="1" smtClean="0"/>
              <a:t>Roderic</a:t>
            </a:r>
            <a:r>
              <a:rPr lang="en-US" dirty="0" smtClean="0"/>
              <a:t> </a:t>
            </a:r>
            <a:r>
              <a:rPr lang="en-US" dirty="0" err="1" smtClean="0"/>
              <a:t>Guigo</a:t>
            </a:r>
            <a:endParaRPr lang="en-US" dirty="0" smtClean="0"/>
          </a:p>
          <a:p>
            <a:r>
              <a:rPr lang="en-US" dirty="0" smtClean="0"/>
              <a:t>Tom </a:t>
            </a:r>
            <a:r>
              <a:rPr lang="en-US" dirty="0" err="1" smtClean="0"/>
              <a:t>Gingeras</a:t>
            </a:r>
            <a:endParaRPr lang="en-US" dirty="0" smtClean="0"/>
          </a:p>
          <a:p>
            <a:r>
              <a:rPr lang="en-US" dirty="0" smtClean="0"/>
              <a:t>ENCODE &amp; modENCODE consortium</a:t>
            </a:r>
          </a:p>
          <a:p>
            <a:endParaRPr lang="en-US" dirty="0" smtClean="0"/>
          </a:p>
          <a:p>
            <a:endParaRPr lang="en-US" dirty="0" smtClean="0"/>
          </a:p>
          <a:p>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Outline </a:t>
            </a:r>
            <a:endParaRPr lang="en-US" dirty="0"/>
          </a:p>
        </p:txBody>
      </p:sp>
      <p:sp>
        <p:nvSpPr>
          <p:cNvPr id="3" name="Slide Number Placeholder 2"/>
          <p:cNvSpPr>
            <a:spLocks noGrp="1"/>
          </p:cNvSpPr>
          <p:nvPr>
            <p:ph type="sldNum" sz="quarter" idx="12"/>
          </p:nvPr>
        </p:nvSpPr>
        <p:spPr/>
        <p:txBody>
          <a:bodyPr/>
          <a:lstStyle/>
          <a:p>
            <a:fld id="{EE4486BE-4C7E-0548-85FF-C9205512E941}" type="slidenum">
              <a:rPr lang="en-US" smtClean="0"/>
              <a:pPr/>
              <a:t>2</a:t>
            </a:fld>
            <a:endParaRPr lang="en-US"/>
          </a:p>
        </p:txBody>
      </p:sp>
      <p:sp>
        <p:nvSpPr>
          <p:cNvPr id="11" name="Text Placeholder 10"/>
          <p:cNvSpPr>
            <a:spLocks noGrp="1"/>
          </p:cNvSpPr>
          <p:nvPr>
            <p:ph sz="quarter" idx="1"/>
          </p:nvPr>
        </p:nvSpPr>
        <p:spPr/>
        <p:txBody>
          <a:bodyPr>
            <a:normAutofit fontScale="92500" lnSpcReduction="10000"/>
          </a:bodyPr>
          <a:lstStyle/>
          <a:p>
            <a:pPr>
              <a:buFontTx/>
              <a:buChar char="-"/>
            </a:pPr>
            <a:r>
              <a:rPr lang="en-US" dirty="0" smtClean="0"/>
              <a:t>Chromatin model for predicting gene expression levels based on integrative models </a:t>
            </a:r>
          </a:p>
          <a:p>
            <a:pPr>
              <a:buNone/>
            </a:pPr>
            <a:r>
              <a:rPr lang="en-US" dirty="0" smtClean="0"/>
              <a:t>	</a:t>
            </a:r>
            <a:r>
              <a:rPr lang="en-US" sz="1946" dirty="0" smtClean="0"/>
              <a:t>Support Vector Machine (SVM) – classify highly and lowly expressed gens </a:t>
            </a:r>
          </a:p>
          <a:p>
            <a:pPr>
              <a:buNone/>
            </a:pPr>
            <a:r>
              <a:rPr lang="en-US" sz="1946" dirty="0" smtClean="0"/>
              <a:t>	Support Vector Regression (SVR) – predict gene expression levels</a:t>
            </a:r>
          </a:p>
          <a:p>
            <a:pPr>
              <a:buFontTx/>
              <a:buChar char="-"/>
            </a:pPr>
            <a:r>
              <a:rPr lang="en-US" dirty="0" smtClean="0"/>
              <a:t>Tissue/cell specificity of the chromatin model</a:t>
            </a:r>
          </a:p>
          <a:p>
            <a:pPr>
              <a:buFontTx/>
              <a:buChar char="-"/>
            </a:pPr>
            <a:r>
              <a:rPr lang="en-US" dirty="0" smtClean="0"/>
              <a:t>Predict differentially expressed genes (K562/GM12878)</a:t>
            </a:r>
          </a:p>
          <a:p>
            <a:pPr>
              <a:buFontTx/>
              <a:buChar char="-"/>
            </a:pPr>
            <a:r>
              <a:rPr lang="en-US" dirty="0" smtClean="0"/>
              <a:t>Chromatin model for predicting highly and lowly expressed miRNAs</a:t>
            </a:r>
          </a:p>
          <a:p>
            <a:pPr>
              <a:buFontTx/>
              <a:buChar char="-"/>
            </a:pPr>
            <a:r>
              <a:rPr lang="en-US" dirty="0" smtClean="0"/>
              <a:t>Transcription factor (TF) model for gene expression prediction</a:t>
            </a:r>
          </a:p>
          <a:p>
            <a:pPr>
              <a:buFontTx/>
              <a:buChar char="-"/>
            </a:pPr>
            <a:endParaRPr lang="en-US" dirty="0" smtClean="0"/>
          </a:p>
          <a:p>
            <a:pPr>
              <a:buFontTx/>
              <a:buChar char="-"/>
            </a:pPr>
            <a:r>
              <a:rPr lang="en-US" dirty="0" smtClean="0"/>
              <a:t>  </a:t>
            </a:r>
            <a:r>
              <a:rPr lang="en-US" sz="2000" dirty="0" smtClean="0">
                <a:solidFill>
                  <a:srgbClr val="FF0000"/>
                </a:solidFill>
              </a:rPr>
              <a:t>Note: Relative importance of each chromatin feature for transcription regulation depends on its position relative to TSS: divide chromosome into small bins</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 y="76200"/>
            <a:ext cx="8839200" cy="838200"/>
          </a:xfrm>
        </p:spPr>
        <p:txBody>
          <a:bodyPr rtlCol="0">
            <a:normAutofit/>
          </a:bodyPr>
          <a:lstStyle/>
          <a:p>
            <a:pPr fontAlgn="auto">
              <a:spcAft>
                <a:spcPts val="0"/>
              </a:spcAft>
              <a:defRPr/>
            </a:pPr>
            <a:r>
              <a:rPr lang="en-US" sz="3000" dirty="0" smtClean="0">
                <a:ea typeface="+mj-ea"/>
                <a:cs typeface="+mj-cs"/>
              </a:rPr>
              <a:t>Divide and compare strategy</a:t>
            </a:r>
          </a:p>
        </p:txBody>
      </p:sp>
      <p:sp>
        <p:nvSpPr>
          <p:cNvPr id="21507" name="Slide Number Placeholder 3"/>
          <p:cNvSpPr>
            <a:spLocks noGrp="1"/>
          </p:cNvSpPr>
          <p:nvPr>
            <p:ph type="sldNum" sz="quarter" idx="12"/>
          </p:nvPr>
        </p:nvSpPr>
        <p:spPr/>
        <p:txBody>
          <a:bodyPr/>
          <a:lstStyle/>
          <a:p>
            <a:pPr>
              <a:defRPr/>
            </a:pPr>
            <a:fld id="{1215F14D-9C4D-3440-AF72-9DABFC625470}" type="slidenum">
              <a:rPr lang="en-US"/>
              <a:pPr>
                <a:defRPr/>
              </a:pPr>
              <a:t>3</a:t>
            </a:fld>
            <a:endParaRPr lang="en-US"/>
          </a:p>
        </p:txBody>
      </p:sp>
      <p:cxnSp>
        <p:nvCxnSpPr>
          <p:cNvPr id="6" name="Straight Connector 5"/>
          <p:cNvCxnSpPr/>
          <p:nvPr/>
        </p:nvCxnSpPr>
        <p:spPr>
          <a:xfrm flipV="1">
            <a:off x="762000" y="1687513"/>
            <a:ext cx="5818188" cy="17462"/>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H="1">
            <a:off x="2108994" y="1716882"/>
            <a:ext cx="346075" cy="793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H="1">
            <a:off x="5004594" y="1683544"/>
            <a:ext cx="346075" cy="7937"/>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152650" y="1673225"/>
            <a:ext cx="114300" cy="46038"/>
          </a:xfrm>
          <a:prstGeom prst="rect">
            <a:avLst/>
          </a:prstGeom>
          <a:solidFill>
            <a:srgbClr val="CCFFCC"/>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11" name="Rectangle 10"/>
          <p:cNvSpPr/>
          <p:nvPr/>
        </p:nvSpPr>
        <p:spPr>
          <a:xfrm>
            <a:off x="2036763" y="1673225"/>
            <a:ext cx="115887" cy="46038"/>
          </a:xfrm>
          <a:prstGeom prst="rect">
            <a:avLst/>
          </a:prstGeom>
          <a:solidFill>
            <a:srgbClr val="CCFFCC"/>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12" name="Rectangle 11"/>
          <p:cNvSpPr/>
          <p:nvPr/>
        </p:nvSpPr>
        <p:spPr>
          <a:xfrm>
            <a:off x="1920875" y="1673225"/>
            <a:ext cx="115888" cy="46038"/>
          </a:xfrm>
          <a:prstGeom prst="rect">
            <a:avLst/>
          </a:prstGeom>
          <a:solidFill>
            <a:srgbClr val="CCFFCC"/>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13" name="Rectangle 12"/>
          <p:cNvSpPr/>
          <p:nvPr/>
        </p:nvSpPr>
        <p:spPr>
          <a:xfrm>
            <a:off x="1804988" y="1673225"/>
            <a:ext cx="115887" cy="46038"/>
          </a:xfrm>
          <a:prstGeom prst="rect">
            <a:avLst/>
          </a:prstGeom>
          <a:solidFill>
            <a:srgbClr val="CCFFCC"/>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14" name="Rectangle 13"/>
          <p:cNvSpPr/>
          <p:nvPr/>
        </p:nvSpPr>
        <p:spPr>
          <a:xfrm>
            <a:off x="1103313" y="1673225"/>
            <a:ext cx="115887" cy="46038"/>
          </a:xfrm>
          <a:prstGeom prst="rect">
            <a:avLst/>
          </a:prstGeom>
          <a:solidFill>
            <a:srgbClr val="CCFFCC"/>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15" name="Rectangle 14"/>
          <p:cNvSpPr/>
          <p:nvPr/>
        </p:nvSpPr>
        <p:spPr>
          <a:xfrm>
            <a:off x="2401888" y="1679575"/>
            <a:ext cx="115887" cy="46038"/>
          </a:xfrm>
          <a:prstGeom prst="rect">
            <a:avLst/>
          </a:prstGeom>
          <a:solidFill>
            <a:srgbClr val="CCFFCC"/>
          </a:solidFill>
          <a:ln w="19050">
            <a:solidFill>
              <a:srgbClr val="008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16" name="Rectangle 15"/>
          <p:cNvSpPr/>
          <p:nvPr/>
        </p:nvSpPr>
        <p:spPr>
          <a:xfrm>
            <a:off x="2286000" y="1679575"/>
            <a:ext cx="115888" cy="46038"/>
          </a:xfrm>
          <a:prstGeom prst="rect">
            <a:avLst/>
          </a:prstGeom>
          <a:solidFill>
            <a:srgbClr val="CCFFCC"/>
          </a:solidFill>
          <a:ln w="19050">
            <a:solidFill>
              <a:srgbClr val="008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18" name="Rectangle 17"/>
          <p:cNvSpPr/>
          <p:nvPr/>
        </p:nvSpPr>
        <p:spPr>
          <a:xfrm>
            <a:off x="2633663" y="1679575"/>
            <a:ext cx="114300" cy="46038"/>
          </a:xfrm>
          <a:prstGeom prst="rect">
            <a:avLst/>
          </a:prstGeom>
          <a:solidFill>
            <a:srgbClr val="CCFFCC"/>
          </a:solidFill>
          <a:ln w="19050">
            <a:solidFill>
              <a:srgbClr val="008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19" name="Rectangle 18"/>
          <p:cNvSpPr/>
          <p:nvPr/>
        </p:nvSpPr>
        <p:spPr>
          <a:xfrm>
            <a:off x="2517775" y="1679575"/>
            <a:ext cx="115888" cy="46038"/>
          </a:xfrm>
          <a:prstGeom prst="rect">
            <a:avLst/>
          </a:prstGeom>
          <a:solidFill>
            <a:srgbClr val="CCFFCC"/>
          </a:solidFill>
          <a:ln w="19050">
            <a:solidFill>
              <a:srgbClr val="008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20" name="Rectangle 19"/>
          <p:cNvSpPr/>
          <p:nvPr/>
        </p:nvSpPr>
        <p:spPr>
          <a:xfrm>
            <a:off x="3389313" y="1681163"/>
            <a:ext cx="115887" cy="46037"/>
          </a:xfrm>
          <a:prstGeom prst="rect">
            <a:avLst/>
          </a:prstGeom>
          <a:solidFill>
            <a:srgbClr val="CCFFCC"/>
          </a:solidFill>
          <a:ln w="19050">
            <a:solidFill>
              <a:srgbClr val="008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21" name="Rectangle 20"/>
          <p:cNvSpPr/>
          <p:nvPr/>
        </p:nvSpPr>
        <p:spPr>
          <a:xfrm>
            <a:off x="4835525" y="1673225"/>
            <a:ext cx="114300" cy="46038"/>
          </a:xfrm>
          <a:prstGeom prst="rect">
            <a:avLst/>
          </a:prstGeom>
          <a:solidFill>
            <a:srgbClr val="CCFFCC"/>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22" name="Rectangle 21"/>
          <p:cNvSpPr/>
          <p:nvPr/>
        </p:nvSpPr>
        <p:spPr>
          <a:xfrm>
            <a:off x="4719638" y="1673225"/>
            <a:ext cx="115887" cy="46038"/>
          </a:xfrm>
          <a:prstGeom prst="rect">
            <a:avLst/>
          </a:prstGeom>
          <a:solidFill>
            <a:srgbClr val="CCFFCC"/>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23" name="Rectangle 22"/>
          <p:cNvSpPr/>
          <p:nvPr/>
        </p:nvSpPr>
        <p:spPr>
          <a:xfrm>
            <a:off x="5065713" y="1673225"/>
            <a:ext cx="115887" cy="46038"/>
          </a:xfrm>
          <a:prstGeom prst="rect">
            <a:avLst/>
          </a:prstGeom>
          <a:solidFill>
            <a:srgbClr val="CCFFCC"/>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24" name="Rectangle 23"/>
          <p:cNvSpPr/>
          <p:nvPr/>
        </p:nvSpPr>
        <p:spPr>
          <a:xfrm>
            <a:off x="4949825" y="1673225"/>
            <a:ext cx="115888" cy="46038"/>
          </a:xfrm>
          <a:prstGeom prst="rect">
            <a:avLst/>
          </a:prstGeom>
          <a:solidFill>
            <a:srgbClr val="CCFFCC"/>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25" name="Rectangle 24"/>
          <p:cNvSpPr/>
          <p:nvPr/>
        </p:nvSpPr>
        <p:spPr>
          <a:xfrm>
            <a:off x="3998913" y="1673225"/>
            <a:ext cx="115887" cy="46038"/>
          </a:xfrm>
          <a:prstGeom prst="rect">
            <a:avLst/>
          </a:prstGeom>
          <a:solidFill>
            <a:srgbClr val="CCFFCC"/>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26" name="Rectangle 25"/>
          <p:cNvSpPr/>
          <p:nvPr/>
        </p:nvSpPr>
        <p:spPr>
          <a:xfrm>
            <a:off x="5297488" y="1673225"/>
            <a:ext cx="114300" cy="46038"/>
          </a:xfrm>
          <a:prstGeom prst="rect">
            <a:avLst/>
          </a:prstGeom>
          <a:solidFill>
            <a:srgbClr val="CCFFCC"/>
          </a:solidFill>
          <a:ln w="19050">
            <a:solidFill>
              <a:srgbClr val="C81DFF"/>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27" name="Rectangle 26"/>
          <p:cNvSpPr/>
          <p:nvPr/>
        </p:nvSpPr>
        <p:spPr>
          <a:xfrm>
            <a:off x="5181600" y="1673225"/>
            <a:ext cx="115888" cy="46038"/>
          </a:xfrm>
          <a:prstGeom prst="rect">
            <a:avLst/>
          </a:prstGeom>
          <a:solidFill>
            <a:srgbClr val="CCFFCC"/>
          </a:solidFill>
          <a:ln w="19050">
            <a:solidFill>
              <a:srgbClr val="C81DFF"/>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28" name="Rectangle 27"/>
          <p:cNvSpPr/>
          <p:nvPr/>
        </p:nvSpPr>
        <p:spPr>
          <a:xfrm>
            <a:off x="5527675" y="1673225"/>
            <a:ext cx="115888" cy="46038"/>
          </a:xfrm>
          <a:prstGeom prst="rect">
            <a:avLst/>
          </a:prstGeom>
          <a:solidFill>
            <a:srgbClr val="CCFFCC"/>
          </a:solidFill>
          <a:ln w="19050">
            <a:solidFill>
              <a:srgbClr val="C81DFF"/>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29" name="Rectangle 28"/>
          <p:cNvSpPr/>
          <p:nvPr/>
        </p:nvSpPr>
        <p:spPr>
          <a:xfrm>
            <a:off x="5411788" y="1673225"/>
            <a:ext cx="115887" cy="46038"/>
          </a:xfrm>
          <a:prstGeom prst="rect">
            <a:avLst/>
          </a:prstGeom>
          <a:solidFill>
            <a:srgbClr val="CCFFCC"/>
          </a:solidFill>
          <a:ln w="19050">
            <a:solidFill>
              <a:srgbClr val="C81DFF"/>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30" name="Rectangle 29"/>
          <p:cNvSpPr/>
          <p:nvPr/>
        </p:nvSpPr>
        <p:spPr>
          <a:xfrm>
            <a:off x="6248400" y="1673225"/>
            <a:ext cx="115888" cy="46038"/>
          </a:xfrm>
          <a:prstGeom prst="rect">
            <a:avLst/>
          </a:prstGeom>
          <a:solidFill>
            <a:srgbClr val="CCFFCC"/>
          </a:solidFill>
          <a:ln w="19050">
            <a:solidFill>
              <a:srgbClr val="C81DFF"/>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cxnSp>
        <p:nvCxnSpPr>
          <p:cNvPr id="44" name="Straight Connector 43"/>
          <p:cNvCxnSpPr/>
          <p:nvPr/>
        </p:nvCxnSpPr>
        <p:spPr>
          <a:xfrm rot="5400000">
            <a:off x="5600700" y="1897063"/>
            <a:ext cx="914400" cy="533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6200000" flipH="1">
            <a:off x="5067300" y="1897063"/>
            <a:ext cx="914400" cy="533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986213" y="2616200"/>
            <a:ext cx="1119187" cy="369888"/>
          </a:xfrm>
          <a:prstGeom prst="rect">
            <a:avLst/>
          </a:prstGeom>
          <a:solidFill>
            <a:schemeClr val="accent3">
              <a:lumMod val="40000"/>
              <a:lumOff val="60000"/>
            </a:schemeClr>
          </a:solidFill>
        </p:spPr>
        <p:txBody>
          <a:bodyPr lIns="0" tIns="0" rIns="0" bIns="0">
            <a:prstTxWarp prst="textNoShape">
              <a:avLst/>
            </a:prstTxWarp>
            <a:spAutoFit/>
          </a:bodyPr>
          <a:lstStyle/>
          <a:p>
            <a:pPr algn="ctr" fontAlgn="auto">
              <a:spcBef>
                <a:spcPts val="0"/>
              </a:spcBef>
              <a:spcAft>
                <a:spcPts val="0"/>
              </a:spcAft>
              <a:defRPr/>
            </a:pPr>
            <a:r>
              <a:rPr lang="en-US" sz="1200">
                <a:latin typeface="+mn-lt"/>
                <a:ea typeface="+mn-ea"/>
                <a:cs typeface="+mn-cs"/>
              </a:rPr>
              <a:t> Bin 120-81</a:t>
            </a:r>
          </a:p>
          <a:p>
            <a:pPr algn="ctr" fontAlgn="auto">
              <a:spcBef>
                <a:spcPts val="0"/>
              </a:spcBef>
              <a:spcAft>
                <a:spcPts val="0"/>
              </a:spcAft>
              <a:defRPr/>
            </a:pPr>
            <a:r>
              <a:rPr lang="en-US" sz="1200">
                <a:latin typeface="+mn-lt"/>
                <a:ea typeface="+mn-ea"/>
                <a:cs typeface="+mn-cs"/>
              </a:rPr>
              <a:t>(TTS-4kb to TTS)</a:t>
            </a:r>
          </a:p>
        </p:txBody>
      </p:sp>
      <p:sp>
        <p:nvSpPr>
          <p:cNvPr id="16414" name="TextBox 50"/>
          <p:cNvSpPr txBox="1">
            <a:spLocks noChangeArrowheads="1"/>
          </p:cNvSpPr>
          <p:nvPr/>
        </p:nvSpPr>
        <p:spPr bwMode="auto">
          <a:xfrm>
            <a:off x="1827213" y="1177925"/>
            <a:ext cx="915987" cy="461963"/>
          </a:xfrm>
          <a:prstGeom prst="rect">
            <a:avLst/>
          </a:prstGeom>
          <a:noFill/>
          <a:ln w="9525">
            <a:noFill/>
            <a:miter lim="800000"/>
            <a:headEnd/>
            <a:tailEnd/>
          </a:ln>
        </p:spPr>
        <p:txBody>
          <a:bodyPr>
            <a:prstTxWarp prst="textNoShape">
              <a:avLst/>
            </a:prstTxWarp>
            <a:spAutoFit/>
          </a:bodyPr>
          <a:lstStyle/>
          <a:p>
            <a:pPr algn="ctr"/>
            <a:r>
              <a:rPr lang="en-US">
                <a:solidFill>
                  <a:srgbClr val="FF0000"/>
                </a:solidFill>
                <a:latin typeface="Calibri" charset="0"/>
              </a:rPr>
              <a:t>TSS</a:t>
            </a:r>
          </a:p>
        </p:txBody>
      </p:sp>
      <p:sp>
        <p:nvSpPr>
          <p:cNvPr id="16415" name="TextBox 51"/>
          <p:cNvSpPr txBox="1">
            <a:spLocks noChangeArrowheads="1"/>
          </p:cNvSpPr>
          <p:nvPr/>
        </p:nvSpPr>
        <p:spPr bwMode="auto">
          <a:xfrm>
            <a:off x="4724400" y="1143000"/>
            <a:ext cx="960438" cy="461963"/>
          </a:xfrm>
          <a:prstGeom prst="rect">
            <a:avLst/>
          </a:prstGeom>
          <a:noFill/>
          <a:ln w="9525">
            <a:noFill/>
            <a:miter lim="800000"/>
            <a:headEnd/>
            <a:tailEnd/>
          </a:ln>
        </p:spPr>
        <p:txBody>
          <a:bodyPr>
            <a:prstTxWarp prst="textNoShape">
              <a:avLst/>
            </a:prstTxWarp>
            <a:spAutoFit/>
          </a:bodyPr>
          <a:lstStyle/>
          <a:p>
            <a:pPr algn="ctr"/>
            <a:r>
              <a:rPr lang="en-US">
                <a:solidFill>
                  <a:srgbClr val="FF0000"/>
                </a:solidFill>
                <a:latin typeface="Calibri" charset="0"/>
              </a:rPr>
              <a:t>TTS</a:t>
            </a:r>
          </a:p>
        </p:txBody>
      </p:sp>
      <p:sp>
        <p:nvSpPr>
          <p:cNvPr id="16416" name="TextBox 52"/>
          <p:cNvSpPr txBox="1">
            <a:spLocks noChangeArrowheads="1"/>
          </p:cNvSpPr>
          <p:nvPr/>
        </p:nvSpPr>
        <p:spPr bwMode="auto">
          <a:xfrm>
            <a:off x="6629400" y="1403350"/>
            <a:ext cx="1376363" cy="369888"/>
          </a:xfrm>
          <a:prstGeom prst="rect">
            <a:avLst/>
          </a:prstGeom>
          <a:noFill/>
          <a:ln w="9525">
            <a:noFill/>
            <a:miter lim="800000"/>
            <a:headEnd/>
            <a:tailEnd/>
          </a:ln>
        </p:spPr>
        <p:txBody>
          <a:bodyPr>
            <a:prstTxWarp prst="textNoShape">
              <a:avLst/>
            </a:prstTxWarp>
            <a:spAutoFit/>
          </a:bodyPr>
          <a:lstStyle/>
          <a:p>
            <a:r>
              <a:rPr lang="en-US">
                <a:latin typeface="Calibri" charset="0"/>
              </a:rPr>
              <a:t>Gene i</a:t>
            </a:r>
          </a:p>
        </p:txBody>
      </p:sp>
      <p:cxnSp>
        <p:nvCxnSpPr>
          <p:cNvPr id="55" name="Straight Connector 54"/>
          <p:cNvCxnSpPr/>
          <p:nvPr/>
        </p:nvCxnSpPr>
        <p:spPr>
          <a:xfrm>
            <a:off x="1676400" y="3611563"/>
            <a:ext cx="4114800"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flipH="1" flipV="1">
            <a:off x="1485900" y="3421063"/>
            <a:ext cx="381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flipH="1" flipV="1">
            <a:off x="2705100" y="3421063"/>
            <a:ext cx="381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flipH="1" flipV="1">
            <a:off x="5600700" y="3421063"/>
            <a:ext cx="381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5400000" flipH="1" flipV="1">
            <a:off x="4381500" y="3421063"/>
            <a:ext cx="381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3" name="Down Arrow 62"/>
          <p:cNvSpPr/>
          <p:nvPr/>
        </p:nvSpPr>
        <p:spPr>
          <a:xfrm>
            <a:off x="3657600" y="3733800"/>
            <a:ext cx="228600" cy="990600"/>
          </a:xfrm>
          <a:prstGeom prst="downArrow">
            <a:avLst/>
          </a:prstGeom>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16423" name="TextBox 63"/>
          <p:cNvSpPr txBox="1">
            <a:spLocks noChangeArrowheads="1"/>
          </p:cNvSpPr>
          <p:nvPr/>
        </p:nvSpPr>
        <p:spPr bwMode="auto">
          <a:xfrm>
            <a:off x="171450" y="3657600"/>
            <a:ext cx="1962150" cy="738188"/>
          </a:xfrm>
          <a:prstGeom prst="rect">
            <a:avLst/>
          </a:prstGeom>
          <a:solidFill>
            <a:srgbClr val="CCFFCC"/>
          </a:solidFill>
          <a:ln w="9525">
            <a:noFill/>
            <a:miter lim="800000"/>
            <a:headEnd/>
            <a:tailEnd/>
          </a:ln>
        </p:spPr>
        <p:txBody>
          <a:bodyPr>
            <a:prstTxWarp prst="textNoShape">
              <a:avLst/>
            </a:prstTxWarp>
            <a:spAutoFit/>
          </a:bodyPr>
          <a:lstStyle/>
          <a:p>
            <a:r>
              <a:rPr lang="en-US" sz="1400">
                <a:latin typeface="Calibri" charset="0"/>
              </a:rPr>
              <a:t>Chromatin features:</a:t>
            </a:r>
          </a:p>
          <a:p>
            <a:r>
              <a:rPr lang="en-US" sz="1400">
                <a:latin typeface="Calibri" charset="0"/>
              </a:rPr>
              <a:t>Histone methylation</a:t>
            </a:r>
          </a:p>
          <a:p>
            <a:r>
              <a:rPr lang="en-US" sz="1400">
                <a:latin typeface="Calibri" charset="0"/>
              </a:rPr>
              <a:t>Pol II binding</a:t>
            </a:r>
          </a:p>
        </p:txBody>
      </p:sp>
      <p:sp>
        <p:nvSpPr>
          <p:cNvPr id="16424" name="TextBox 64"/>
          <p:cNvSpPr txBox="1">
            <a:spLocks noChangeArrowheads="1"/>
          </p:cNvSpPr>
          <p:nvPr/>
        </p:nvSpPr>
        <p:spPr bwMode="auto">
          <a:xfrm>
            <a:off x="2565400" y="5281613"/>
            <a:ext cx="989013" cy="1239837"/>
          </a:xfrm>
          <a:prstGeom prst="rect">
            <a:avLst/>
          </a:prstGeom>
          <a:solidFill>
            <a:srgbClr val="3366FF"/>
          </a:solidFill>
          <a:ln w="9525">
            <a:noFill/>
            <a:miter lim="800000"/>
            <a:headEnd/>
            <a:tailEnd/>
          </a:ln>
        </p:spPr>
        <p:txBody>
          <a:bodyPr>
            <a:prstTxWarp prst="textNoShape">
              <a:avLst/>
            </a:prstTxWarp>
            <a:spAutoFit/>
          </a:bodyPr>
          <a:lstStyle/>
          <a:p>
            <a:endParaRPr lang="en-US">
              <a:latin typeface="Calibri" charset="0"/>
            </a:endParaRPr>
          </a:p>
        </p:txBody>
      </p:sp>
      <p:sp>
        <p:nvSpPr>
          <p:cNvPr id="16425" name="TextBox 65"/>
          <p:cNvSpPr txBox="1">
            <a:spLocks noChangeArrowheads="1"/>
          </p:cNvSpPr>
          <p:nvPr/>
        </p:nvSpPr>
        <p:spPr bwMode="auto">
          <a:xfrm>
            <a:off x="2406650" y="5005388"/>
            <a:ext cx="1290638" cy="261937"/>
          </a:xfrm>
          <a:prstGeom prst="rect">
            <a:avLst/>
          </a:prstGeom>
          <a:noFill/>
          <a:ln w="9525">
            <a:noFill/>
            <a:miter lim="800000"/>
            <a:headEnd/>
            <a:tailEnd/>
          </a:ln>
        </p:spPr>
        <p:txBody>
          <a:bodyPr>
            <a:prstTxWarp prst="textNoShape">
              <a:avLst/>
            </a:prstTxWarp>
            <a:spAutoFit/>
          </a:bodyPr>
          <a:lstStyle/>
          <a:p>
            <a:r>
              <a:rPr lang="en-US" sz="1100">
                <a:latin typeface="Calibri" charset="0"/>
              </a:rPr>
              <a:t>Chromatin features</a:t>
            </a:r>
          </a:p>
        </p:txBody>
      </p:sp>
      <p:sp>
        <p:nvSpPr>
          <p:cNvPr id="67" name="TextBox 66"/>
          <p:cNvSpPr txBox="1"/>
          <p:nvPr/>
        </p:nvSpPr>
        <p:spPr>
          <a:xfrm>
            <a:off x="2196465" y="5019827"/>
            <a:ext cx="353943" cy="1454238"/>
          </a:xfrm>
          <a:prstGeom prst="rect">
            <a:avLst/>
          </a:prstGeom>
          <a:noFill/>
        </p:spPr>
        <p:txBody>
          <a:bodyPr vert="vert270">
            <a:spAutoFit/>
          </a:bodyPr>
          <a:lstStyle/>
          <a:p>
            <a:pPr fontAlgn="auto">
              <a:spcBef>
                <a:spcPts val="0"/>
              </a:spcBef>
              <a:spcAft>
                <a:spcPts val="0"/>
              </a:spcAft>
              <a:defRPr/>
            </a:pPr>
            <a:r>
              <a:rPr lang="en-US" sz="1100" dirty="0">
                <a:latin typeface="Times New Roman" pitchFamily="-107" charset="0"/>
                <a:ea typeface="新細明體" pitchFamily="-107" charset="-120"/>
                <a:cs typeface="新細明體" pitchFamily="-107" charset="-120"/>
              </a:rPr>
              <a:t>~10000 </a:t>
            </a:r>
            <a:r>
              <a:rPr lang="en-US" sz="1100" dirty="0" err="1">
                <a:latin typeface="Times New Roman" pitchFamily="-107" charset="0"/>
                <a:ea typeface="新細明體" pitchFamily="-107" charset="-120"/>
                <a:cs typeface="新細明體" pitchFamily="-107" charset="-120"/>
              </a:rPr>
              <a:t>refseq</a:t>
            </a:r>
            <a:r>
              <a:rPr lang="en-US" sz="1100" dirty="0">
                <a:latin typeface="Times New Roman" pitchFamily="-107" charset="0"/>
                <a:ea typeface="新細明體" pitchFamily="-107" charset="-120"/>
                <a:cs typeface="新細明體" pitchFamily="-107" charset="-120"/>
              </a:rPr>
              <a:t> genes</a:t>
            </a:r>
          </a:p>
        </p:txBody>
      </p:sp>
      <p:sp>
        <p:nvSpPr>
          <p:cNvPr id="16427" name="TextBox 67"/>
          <p:cNvSpPr txBox="1">
            <a:spLocks noChangeArrowheads="1"/>
          </p:cNvSpPr>
          <p:nvPr/>
        </p:nvSpPr>
        <p:spPr bwMode="auto">
          <a:xfrm>
            <a:off x="2678113" y="5764213"/>
            <a:ext cx="785812" cy="830262"/>
          </a:xfrm>
          <a:prstGeom prst="rect">
            <a:avLst/>
          </a:prstGeom>
          <a:noFill/>
          <a:ln w="9525">
            <a:noFill/>
            <a:miter lim="800000"/>
            <a:headEnd/>
            <a:tailEnd/>
          </a:ln>
        </p:spPr>
        <p:txBody>
          <a:bodyPr>
            <a:prstTxWarp prst="textNoShape">
              <a:avLst/>
            </a:prstTxWarp>
            <a:spAutoFit/>
          </a:bodyPr>
          <a:lstStyle/>
          <a:p>
            <a:r>
              <a:rPr lang="en-US">
                <a:latin typeface="Calibri" charset="0"/>
              </a:rPr>
              <a:t>Bin 1</a:t>
            </a:r>
          </a:p>
        </p:txBody>
      </p:sp>
      <p:sp>
        <p:nvSpPr>
          <p:cNvPr id="16428" name="TextBox 68"/>
          <p:cNvSpPr txBox="1">
            <a:spLocks noChangeArrowheads="1"/>
          </p:cNvSpPr>
          <p:nvPr/>
        </p:nvSpPr>
        <p:spPr bwMode="auto">
          <a:xfrm>
            <a:off x="3910013" y="5297488"/>
            <a:ext cx="989012" cy="1238250"/>
          </a:xfrm>
          <a:prstGeom prst="rect">
            <a:avLst/>
          </a:prstGeom>
          <a:solidFill>
            <a:srgbClr val="3366FF"/>
          </a:solidFill>
          <a:ln w="9525">
            <a:noFill/>
            <a:miter lim="800000"/>
            <a:headEnd/>
            <a:tailEnd/>
          </a:ln>
        </p:spPr>
        <p:txBody>
          <a:bodyPr>
            <a:prstTxWarp prst="textNoShape">
              <a:avLst/>
            </a:prstTxWarp>
            <a:spAutoFit/>
          </a:bodyPr>
          <a:lstStyle/>
          <a:p>
            <a:endParaRPr lang="en-US">
              <a:latin typeface="Calibri" charset="0"/>
            </a:endParaRPr>
          </a:p>
        </p:txBody>
      </p:sp>
      <p:sp>
        <p:nvSpPr>
          <p:cNvPr id="16429" name="TextBox 69"/>
          <p:cNvSpPr txBox="1">
            <a:spLocks noChangeArrowheads="1"/>
          </p:cNvSpPr>
          <p:nvPr/>
        </p:nvSpPr>
        <p:spPr bwMode="auto">
          <a:xfrm>
            <a:off x="4022725" y="5780088"/>
            <a:ext cx="785813" cy="830262"/>
          </a:xfrm>
          <a:prstGeom prst="rect">
            <a:avLst/>
          </a:prstGeom>
          <a:noFill/>
          <a:ln w="9525">
            <a:noFill/>
            <a:miter lim="800000"/>
            <a:headEnd/>
            <a:tailEnd/>
          </a:ln>
        </p:spPr>
        <p:txBody>
          <a:bodyPr>
            <a:prstTxWarp prst="textNoShape">
              <a:avLst/>
            </a:prstTxWarp>
            <a:spAutoFit/>
          </a:bodyPr>
          <a:lstStyle/>
          <a:p>
            <a:r>
              <a:rPr lang="en-US">
                <a:latin typeface="Calibri" charset="0"/>
              </a:rPr>
              <a:t>Bin</a:t>
            </a:r>
          </a:p>
          <a:p>
            <a:r>
              <a:rPr lang="en-US">
                <a:latin typeface="Calibri" charset="0"/>
              </a:rPr>
              <a:t>2</a:t>
            </a:r>
          </a:p>
        </p:txBody>
      </p:sp>
      <p:sp>
        <p:nvSpPr>
          <p:cNvPr id="16430" name="TextBox 70"/>
          <p:cNvSpPr txBox="1">
            <a:spLocks noChangeArrowheads="1"/>
          </p:cNvSpPr>
          <p:nvPr/>
        </p:nvSpPr>
        <p:spPr bwMode="auto">
          <a:xfrm>
            <a:off x="5680075" y="5267325"/>
            <a:ext cx="989013" cy="1239838"/>
          </a:xfrm>
          <a:prstGeom prst="rect">
            <a:avLst/>
          </a:prstGeom>
          <a:solidFill>
            <a:srgbClr val="3366FF"/>
          </a:solidFill>
          <a:ln w="9525">
            <a:noFill/>
            <a:miter lim="800000"/>
            <a:headEnd/>
            <a:tailEnd/>
          </a:ln>
        </p:spPr>
        <p:txBody>
          <a:bodyPr>
            <a:prstTxWarp prst="textNoShape">
              <a:avLst/>
            </a:prstTxWarp>
            <a:spAutoFit/>
          </a:bodyPr>
          <a:lstStyle/>
          <a:p>
            <a:endParaRPr lang="en-US">
              <a:latin typeface="Calibri" charset="0"/>
            </a:endParaRPr>
          </a:p>
        </p:txBody>
      </p:sp>
      <p:sp>
        <p:nvSpPr>
          <p:cNvPr id="16431" name="TextBox 71"/>
          <p:cNvSpPr txBox="1">
            <a:spLocks noChangeArrowheads="1"/>
          </p:cNvSpPr>
          <p:nvPr/>
        </p:nvSpPr>
        <p:spPr bwMode="auto">
          <a:xfrm>
            <a:off x="5726113" y="5764213"/>
            <a:ext cx="876300" cy="830262"/>
          </a:xfrm>
          <a:prstGeom prst="rect">
            <a:avLst/>
          </a:prstGeom>
          <a:noFill/>
          <a:ln w="9525">
            <a:noFill/>
            <a:miter lim="800000"/>
            <a:headEnd/>
            <a:tailEnd/>
          </a:ln>
        </p:spPr>
        <p:txBody>
          <a:bodyPr>
            <a:prstTxWarp prst="textNoShape">
              <a:avLst/>
            </a:prstTxWarp>
            <a:spAutoFit/>
          </a:bodyPr>
          <a:lstStyle/>
          <a:p>
            <a:r>
              <a:rPr lang="en-US">
                <a:latin typeface="Calibri" charset="0"/>
              </a:rPr>
              <a:t>Bin</a:t>
            </a:r>
          </a:p>
          <a:p>
            <a:r>
              <a:rPr lang="en-US">
                <a:latin typeface="Calibri" charset="0"/>
              </a:rPr>
              <a:t>160</a:t>
            </a:r>
          </a:p>
        </p:txBody>
      </p:sp>
      <p:sp>
        <p:nvSpPr>
          <p:cNvPr id="16432" name="TextBox 72"/>
          <p:cNvSpPr txBox="1">
            <a:spLocks noChangeArrowheads="1"/>
          </p:cNvSpPr>
          <p:nvPr/>
        </p:nvSpPr>
        <p:spPr bwMode="auto">
          <a:xfrm>
            <a:off x="5014913" y="5634038"/>
            <a:ext cx="717550" cy="522287"/>
          </a:xfrm>
          <a:prstGeom prst="rect">
            <a:avLst/>
          </a:prstGeom>
          <a:noFill/>
          <a:ln w="9525">
            <a:noFill/>
            <a:miter lim="800000"/>
            <a:headEnd/>
            <a:tailEnd/>
          </a:ln>
        </p:spPr>
        <p:txBody>
          <a:bodyPr>
            <a:prstTxWarp prst="textNoShape">
              <a:avLst/>
            </a:prstTxWarp>
            <a:spAutoFit/>
          </a:bodyPr>
          <a:lstStyle/>
          <a:p>
            <a:r>
              <a:rPr lang="en-US" sz="2800">
                <a:latin typeface="Calibri" charset="0"/>
              </a:rPr>
              <a:t>……</a:t>
            </a:r>
          </a:p>
        </p:txBody>
      </p:sp>
      <p:sp>
        <p:nvSpPr>
          <p:cNvPr id="74" name="Right Arrow 73"/>
          <p:cNvSpPr/>
          <p:nvPr/>
        </p:nvSpPr>
        <p:spPr>
          <a:xfrm>
            <a:off x="2225675" y="4068763"/>
            <a:ext cx="1279525" cy="198437"/>
          </a:xfrm>
          <a:prstGeom prst="rightArrow">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75" name="Rectangle 74"/>
          <p:cNvSpPr/>
          <p:nvPr/>
        </p:nvSpPr>
        <p:spPr>
          <a:xfrm>
            <a:off x="2078038" y="4873625"/>
            <a:ext cx="4932362" cy="1847850"/>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ndParaRPr>
          </a:p>
        </p:txBody>
      </p:sp>
      <p:sp>
        <p:nvSpPr>
          <p:cNvPr id="16435" name="TextBox 75"/>
          <p:cNvSpPr txBox="1">
            <a:spLocks noChangeArrowheads="1"/>
          </p:cNvSpPr>
          <p:nvPr/>
        </p:nvSpPr>
        <p:spPr bwMode="auto">
          <a:xfrm>
            <a:off x="3733800" y="4476750"/>
            <a:ext cx="1695450" cy="400050"/>
          </a:xfrm>
          <a:prstGeom prst="rect">
            <a:avLst/>
          </a:prstGeom>
          <a:noFill/>
          <a:ln w="9525">
            <a:noFill/>
            <a:miter lim="800000"/>
            <a:headEnd/>
            <a:tailEnd/>
          </a:ln>
        </p:spPr>
        <p:txBody>
          <a:bodyPr>
            <a:prstTxWarp prst="textNoShape">
              <a:avLst/>
            </a:prstTxWarp>
            <a:spAutoFit/>
          </a:bodyPr>
          <a:lstStyle/>
          <a:p>
            <a:pPr algn="ctr"/>
            <a:r>
              <a:rPr lang="en-US" sz="2000">
                <a:solidFill>
                  <a:srgbClr val="FF0000"/>
                </a:solidFill>
                <a:latin typeface="Calibri" charset="0"/>
              </a:rPr>
              <a:t>Predictors</a:t>
            </a:r>
          </a:p>
        </p:txBody>
      </p:sp>
      <p:sp>
        <p:nvSpPr>
          <p:cNvPr id="16436" name="TextBox 76"/>
          <p:cNvSpPr txBox="1">
            <a:spLocks noChangeArrowheads="1"/>
          </p:cNvSpPr>
          <p:nvPr/>
        </p:nvSpPr>
        <p:spPr bwMode="auto">
          <a:xfrm>
            <a:off x="7772400" y="5267325"/>
            <a:ext cx="369888" cy="1239838"/>
          </a:xfrm>
          <a:prstGeom prst="rect">
            <a:avLst/>
          </a:prstGeom>
          <a:solidFill>
            <a:srgbClr val="008000"/>
          </a:solidFill>
          <a:ln w="9525">
            <a:noFill/>
            <a:miter lim="800000"/>
            <a:headEnd/>
            <a:tailEnd/>
          </a:ln>
        </p:spPr>
        <p:txBody>
          <a:bodyPr>
            <a:prstTxWarp prst="textNoShape">
              <a:avLst/>
            </a:prstTxWarp>
            <a:spAutoFit/>
          </a:bodyPr>
          <a:lstStyle/>
          <a:p>
            <a:endParaRPr lang="en-US">
              <a:latin typeface="Calibri" charset="0"/>
            </a:endParaRPr>
          </a:p>
        </p:txBody>
      </p:sp>
      <p:sp>
        <p:nvSpPr>
          <p:cNvPr id="16437" name="TextBox 78"/>
          <p:cNvSpPr txBox="1">
            <a:spLocks noChangeArrowheads="1"/>
          </p:cNvSpPr>
          <p:nvPr/>
        </p:nvSpPr>
        <p:spPr bwMode="auto">
          <a:xfrm>
            <a:off x="7315200" y="2982913"/>
            <a:ext cx="1558925" cy="369887"/>
          </a:xfrm>
          <a:prstGeom prst="rect">
            <a:avLst/>
          </a:prstGeom>
          <a:solidFill>
            <a:srgbClr val="CCFFCC"/>
          </a:solidFill>
          <a:ln w="9525">
            <a:noFill/>
            <a:miter lim="800000"/>
            <a:headEnd/>
            <a:tailEnd/>
          </a:ln>
        </p:spPr>
        <p:txBody>
          <a:bodyPr>
            <a:prstTxWarp prst="textNoShape">
              <a:avLst/>
            </a:prstTxWarp>
            <a:spAutoFit/>
          </a:bodyPr>
          <a:lstStyle/>
          <a:p>
            <a:r>
              <a:rPr lang="en-US">
                <a:latin typeface="Calibri" charset="0"/>
              </a:rPr>
              <a:t>RNA-Seq data</a:t>
            </a:r>
          </a:p>
        </p:txBody>
      </p:sp>
      <p:cxnSp>
        <p:nvCxnSpPr>
          <p:cNvPr id="81" name="Straight Arrow Connector 80"/>
          <p:cNvCxnSpPr>
            <a:endCxn id="16439" idx="0"/>
          </p:cNvCxnSpPr>
          <p:nvPr/>
        </p:nvCxnSpPr>
        <p:spPr>
          <a:xfrm rot="5400000">
            <a:off x="7677150" y="3867150"/>
            <a:ext cx="76200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439" name="TextBox 82"/>
          <p:cNvSpPr txBox="1">
            <a:spLocks noChangeArrowheads="1"/>
          </p:cNvSpPr>
          <p:nvPr/>
        </p:nvSpPr>
        <p:spPr bwMode="auto">
          <a:xfrm>
            <a:off x="6934200" y="4267200"/>
            <a:ext cx="2209800" cy="646113"/>
          </a:xfrm>
          <a:prstGeom prst="rect">
            <a:avLst/>
          </a:prstGeom>
          <a:noFill/>
          <a:ln w="9525">
            <a:noFill/>
            <a:miter lim="800000"/>
            <a:headEnd/>
            <a:tailEnd/>
          </a:ln>
        </p:spPr>
        <p:txBody>
          <a:bodyPr>
            <a:prstTxWarp prst="textNoShape">
              <a:avLst/>
            </a:prstTxWarp>
            <a:spAutoFit/>
          </a:bodyPr>
          <a:lstStyle/>
          <a:p>
            <a:pPr algn="ctr"/>
            <a:r>
              <a:rPr lang="en-US">
                <a:solidFill>
                  <a:srgbClr val="FF0000"/>
                </a:solidFill>
                <a:latin typeface="Calibri" charset="0"/>
              </a:rPr>
              <a:t>Prediction target:</a:t>
            </a:r>
          </a:p>
          <a:p>
            <a:pPr algn="ctr"/>
            <a:r>
              <a:rPr lang="en-US">
                <a:solidFill>
                  <a:srgbClr val="FF0000"/>
                </a:solidFill>
                <a:latin typeface="Calibri" charset="0"/>
              </a:rPr>
              <a:t>Gene expression level</a:t>
            </a:r>
          </a:p>
        </p:txBody>
      </p:sp>
      <p:sp>
        <p:nvSpPr>
          <p:cNvPr id="83" name="TextBox 82"/>
          <p:cNvSpPr txBox="1"/>
          <p:nvPr/>
        </p:nvSpPr>
        <p:spPr>
          <a:xfrm>
            <a:off x="5181600" y="2616200"/>
            <a:ext cx="1195388" cy="369888"/>
          </a:xfrm>
          <a:prstGeom prst="rect">
            <a:avLst/>
          </a:prstGeom>
          <a:solidFill>
            <a:schemeClr val="accent3">
              <a:lumMod val="40000"/>
              <a:lumOff val="60000"/>
            </a:schemeClr>
          </a:solidFill>
        </p:spPr>
        <p:txBody>
          <a:bodyPr lIns="0" tIns="0" rIns="0" bIns="0">
            <a:prstTxWarp prst="textNoShape">
              <a:avLst/>
            </a:prstTxWarp>
            <a:spAutoFit/>
          </a:bodyPr>
          <a:lstStyle/>
          <a:p>
            <a:pPr algn="ctr" fontAlgn="auto">
              <a:spcBef>
                <a:spcPts val="0"/>
              </a:spcBef>
              <a:spcAft>
                <a:spcPts val="0"/>
              </a:spcAft>
              <a:defRPr/>
            </a:pPr>
            <a:r>
              <a:rPr lang="en-US" sz="1200">
                <a:latin typeface="+mn-lt"/>
                <a:ea typeface="+mn-ea"/>
                <a:cs typeface="+mn-cs"/>
              </a:rPr>
              <a:t> Bin 121-160</a:t>
            </a:r>
          </a:p>
          <a:p>
            <a:pPr algn="ctr" fontAlgn="auto">
              <a:spcBef>
                <a:spcPts val="0"/>
              </a:spcBef>
              <a:spcAft>
                <a:spcPts val="0"/>
              </a:spcAft>
              <a:defRPr/>
            </a:pPr>
            <a:r>
              <a:rPr lang="en-US" sz="1200">
                <a:latin typeface="+mn-lt"/>
                <a:ea typeface="+mn-ea"/>
                <a:cs typeface="+mn-cs"/>
              </a:rPr>
              <a:t>(TTS to TTS+4kb)</a:t>
            </a:r>
          </a:p>
        </p:txBody>
      </p:sp>
      <p:sp>
        <p:nvSpPr>
          <p:cNvPr id="84" name="TextBox 83"/>
          <p:cNvSpPr txBox="1"/>
          <p:nvPr/>
        </p:nvSpPr>
        <p:spPr>
          <a:xfrm>
            <a:off x="2362200" y="2620963"/>
            <a:ext cx="1143000" cy="369887"/>
          </a:xfrm>
          <a:prstGeom prst="rect">
            <a:avLst/>
          </a:prstGeom>
          <a:solidFill>
            <a:schemeClr val="accent3">
              <a:lumMod val="40000"/>
              <a:lumOff val="60000"/>
            </a:schemeClr>
          </a:solidFill>
        </p:spPr>
        <p:txBody>
          <a:bodyPr lIns="0" tIns="0" rIns="0" bIns="0">
            <a:prstTxWarp prst="textNoShape">
              <a:avLst/>
            </a:prstTxWarp>
            <a:spAutoFit/>
          </a:bodyPr>
          <a:lstStyle/>
          <a:p>
            <a:pPr algn="ctr" fontAlgn="auto">
              <a:spcBef>
                <a:spcPts val="0"/>
              </a:spcBef>
              <a:spcAft>
                <a:spcPts val="0"/>
              </a:spcAft>
              <a:defRPr/>
            </a:pPr>
            <a:r>
              <a:rPr lang="en-US" sz="1200">
                <a:latin typeface="+mn-lt"/>
                <a:ea typeface="+mn-ea"/>
                <a:cs typeface="+mn-cs"/>
              </a:rPr>
              <a:t> Bin 41-80</a:t>
            </a:r>
          </a:p>
          <a:p>
            <a:pPr algn="ctr" fontAlgn="auto">
              <a:spcBef>
                <a:spcPts val="0"/>
              </a:spcBef>
              <a:spcAft>
                <a:spcPts val="0"/>
              </a:spcAft>
              <a:defRPr/>
            </a:pPr>
            <a:r>
              <a:rPr lang="en-US" sz="1200">
                <a:latin typeface="+mn-lt"/>
                <a:ea typeface="+mn-ea"/>
                <a:cs typeface="+mn-cs"/>
              </a:rPr>
              <a:t>(TSS to TSS+4kb)</a:t>
            </a:r>
          </a:p>
        </p:txBody>
      </p:sp>
      <p:sp>
        <p:nvSpPr>
          <p:cNvPr id="86" name="TextBox 85"/>
          <p:cNvSpPr txBox="1"/>
          <p:nvPr/>
        </p:nvSpPr>
        <p:spPr>
          <a:xfrm>
            <a:off x="1066800" y="2616200"/>
            <a:ext cx="1143000" cy="369888"/>
          </a:xfrm>
          <a:prstGeom prst="rect">
            <a:avLst/>
          </a:prstGeom>
          <a:solidFill>
            <a:schemeClr val="accent3">
              <a:lumMod val="40000"/>
              <a:lumOff val="60000"/>
            </a:schemeClr>
          </a:solidFill>
        </p:spPr>
        <p:txBody>
          <a:bodyPr lIns="0" tIns="0" rIns="0" bIns="0">
            <a:prstTxWarp prst="textNoShape">
              <a:avLst/>
            </a:prstTxWarp>
            <a:spAutoFit/>
          </a:bodyPr>
          <a:lstStyle/>
          <a:p>
            <a:pPr algn="ctr" fontAlgn="auto">
              <a:spcBef>
                <a:spcPts val="0"/>
              </a:spcBef>
              <a:spcAft>
                <a:spcPts val="0"/>
              </a:spcAft>
              <a:defRPr/>
            </a:pPr>
            <a:r>
              <a:rPr lang="en-US" sz="1200">
                <a:latin typeface="+mn-lt"/>
                <a:ea typeface="+mn-ea"/>
                <a:cs typeface="+mn-cs"/>
              </a:rPr>
              <a:t> Bin 40-1</a:t>
            </a:r>
          </a:p>
          <a:p>
            <a:pPr algn="ctr" fontAlgn="auto">
              <a:spcBef>
                <a:spcPts val="0"/>
              </a:spcBef>
              <a:spcAft>
                <a:spcPts val="0"/>
              </a:spcAft>
              <a:defRPr/>
            </a:pPr>
            <a:r>
              <a:rPr lang="en-US" sz="1200">
                <a:latin typeface="+mn-lt"/>
                <a:ea typeface="+mn-ea"/>
                <a:cs typeface="+mn-cs"/>
              </a:rPr>
              <a:t>(TSS-4kb to TSS)</a:t>
            </a:r>
          </a:p>
        </p:txBody>
      </p:sp>
      <p:cxnSp>
        <p:nvCxnSpPr>
          <p:cNvPr id="122" name="Straight Connector 121"/>
          <p:cNvCxnSpPr/>
          <p:nvPr/>
        </p:nvCxnSpPr>
        <p:spPr>
          <a:xfrm rot="5400000">
            <a:off x="4381500" y="1897063"/>
            <a:ext cx="914400" cy="533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16200000" flipH="1">
            <a:off x="3848100" y="1897063"/>
            <a:ext cx="914400" cy="533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5400000">
            <a:off x="2705100" y="1897063"/>
            <a:ext cx="914400" cy="533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rot="16200000" flipH="1">
            <a:off x="2171700" y="1897063"/>
            <a:ext cx="914400" cy="533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5400000">
            <a:off x="1485900" y="1897063"/>
            <a:ext cx="914400" cy="533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16200000" flipH="1">
            <a:off x="952500" y="1897063"/>
            <a:ext cx="914400" cy="5334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6449" name="TextBox 64"/>
          <p:cNvSpPr txBox="1">
            <a:spLocks noChangeArrowheads="1"/>
          </p:cNvSpPr>
          <p:nvPr/>
        </p:nvSpPr>
        <p:spPr bwMode="auto">
          <a:xfrm>
            <a:off x="998538" y="1676400"/>
            <a:ext cx="304800" cy="246063"/>
          </a:xfrm>
          <a:prstGeom prst="rect">
            <a:avLst/>
          </a:prstGeom>
          <a:noFill/>
          <a:ln w="9525">
            <a:noFill/>
            <a:miter lim="800000"/>
            <a:headEnd/>
            <a:tailEnd/>
          </a:ln>
        </p:spPr>
        <p:txBody>
          <a:bodyPr>
            <a:prstTxWarp prst="textNoShape">
              <a:avLst/>
            </a:prstTxWarp>
            <a:spAutoFit/>
          </a:bodyPr>
          <a:lstStyle/>
          <a:p>
            <a:r>
              <a:rPr lang="en-US" sz="1000">
                <a:latin typeface="Calibri" charset="0"/>
              </a:rPr>
              <a:t>40</a:t>
            </a:r>
          </a:p>
        </p:txBody>
      </p:sp>
      <p:sp>
        <p:nvSpPr>
          <p:cNvPr id="16450" name="TextBox 65"/>
          <p:cNvSpPr txBox="1">
            <a:spLocks noChangeArrowheads="1"/>
          </p:cNvSpPr>
          <p:nvPr/>
        </p:nvSpPr>
        <p:spPr bwMode="auto">
          <a:xfrm>
            <a:off x="2090738" y="1676400"/>
            <a:ext cx="304800" cy="246063"/>
          </a:xfrm>
          <a:prstGeom prst="rect">
            <a:avLst/>
          </a:prstGeom>
          <a:noFill/>
          <a:ln w="9525">
            <a:noFill/>
            <a:miter lim="800000"/>
            <a:headEnd/>
            <a:tailEnd/>
          </a:ln>
        </p:spPr>
        <p:txBody>
          <a:bodyPr>
            <a:prstTxWarp prst="textNoShape">
              <a:avLst/>
            </a:prstTxWarp>
            <a:spAutoFit/>
          </a:bodyPr>
          <a:lstStyle/>
          <a:p>
            <a:r>
              <a:rPr lang="en-US" sz="1000">
                <a:latin typeface="Calibri" charset="0"/>
              </a:rPr>
              <a:t>1</a:t>
            </a:r>
          </a:p>
        </p:txBody>
      </p:sp>
      <p:sp>
        <p:nvSpPr>
          <p:cNvPr id="16451" name="TextBox 67"/>
          <p:cNvSpPr txBox="1">
            <a:spLocks noChangeArrowheads="1"/>
          </p:cNvSpPr>
          <p:nvPr/>
        </p:nvSpPr>
        <p:spPr bwMode="auto">
          <a:xfrm>
            <a:off x="1752600" y="1682750"/>
            <a:ext cx="533400" cy="247650"/>
          </a:xfrm>
          <a:prstGeom prst="rect">
            <a:avLst/>
          </a:prstGeom>
          <a:noFill/>
          <a:ln w="9525">
            <a:noFill/>
            <a:miter lim="800000"/>
            <a:headEnd/>
            <a:tailEnd/>
          </a:ln>
        </p:spPr>
        <p:txBody>
          <a:bodyPr>
            <a:prstTxWarp prst="textNoShape">
              <a:avLst/>
            </a:prstTxWarp>
            <a:spAutoFit/>
          </a:bodyPr>
          <a:lstStyle/>
          <a:p>
            <a:r>
              <a:rPr lang="en-US" sz="1000">
                <a:latin typeface="Calibri" charset="0"/>
              </a:rPr>
              <a:t>4 …</a:t>
            </a:r>
          </a:p>
        </p:txBody>
      </p:sp>
      <p:sp>
        <p:nvSpPr>
          <p:cNvPr id="16452" name="TextBox 68"/>
          <p:cNvSpPr txBox="1">
            <a:spLocks noChangeArrowheads="1"/>
          </p:cNvSpPr>
          <p:nvPr/>
        </p:nvSpPr>
        <p:spPr bwMode="auto">
          <a:xfrm>
            <a:off x="2209800" y="1682750"/>
            <a:ext cx="685800" cy="247650"/>
          </a:xfrm>
          <a:prstGeom prst="rect">
            <a:avLst/>
          </a:prstGeom>
          <a:noFill/>
          <a:ln w="9525">
            <a:noFill/>
            <a:miter lim="800000"/>
            <a:headEnd/>
            <a:tailEnd/>
          </a:ln>
        </p:spPr>
        <p:txBody>
          <a:bodyPr>
            <a:prstTxWarp prst="textNoShape">
              <a:avLst/>
            </a:prstTxWarp>
            <a:spAutoFit/>
          </a:bodyPr>
          <a:lstStyle/>
          <a:p>
            <a:r>
              <a:rPr lang="en-US" sz="1000">
                <a:latin typeface="Calibri" charset="0"/>
              </a:rPr>
              <a:t>41  ….44</a:t>
            </a:r>
          </a:p>
        </p:txBody>
      </p:sp>
      <p:sp>
        <p:nvSpPr>
          <p:cNvPr id="16453" name="TextBox 69"/>
          <p:cNvSpPr txBox="1">
            <a:spLocks noChangeArrowheads="1"/>
          </p:cNvSpPr>
          <p:nvPr/>
        </p:nvSpPr>
        <p:spPr bwMode="auto">
          <a:xfrm>
            <a:off x="3276600" y="1674813"/>
            <a:ext cx="304800" cy="246062"/>
          </a:xfrm>
          <a:prstGeom prst="rect">
            <a:avLst/>
          </a:prstGeom>
          <a:noFill/>
          <a:ln w="9525">
            <a:noFill/>
            <a:miter lim="800000"/>
            <a:headEnd/>
            <a:tailEnd/>
          </a:ln>
        </p:spPr>
        <p:txBody>
          <a:bodyPr>
            <a:prstTxWarp prst="textNoShape">
              <a:avLst/>
            </a:prstTxWarp>
            <a:spAutoFit/>
          </a:bodyPr>
          <a:lstStyle/>
          <a:p>
            <a:r>
              <a:rPr lang="en-US" sz="1000">
                <a:latin typeface="Calibri" charset="0"/>
              </a:rPr>
              <a:t>80</a:t>
            </a:r>
          </a:p>
        </p:txBody>
      </p:sp>
      <p:sp>
        <p:nvSpPr>
          <p:cNvPr id="16454" name="TextBox 70"/>
          <p:cNvSpPr txBox="1">
            <a:spLocks noChangeArrowheads="1"/>
          </p:cNvSpPr>
          <p:nvPr/>
        </p:nvSpPr>
        <p:spPr bwMode="auto">
          <a:xfrm>
            <a:off x="3886200" y="1676400"/>
            <a:ext cx="381000" cy="246063"/>
          </a:xfrm>
          <a:prstGeom prst="rect">
            <a:avLst/>
          </a:prstGeom>
          <a:noFill/>
          <a:ln w="9525">
            <a:noFill/>
            <a:miter lim="800000"/>
            <a:headEnd/>
            <a:tailEnd/>
          </a:ln>
        </p:spPr>
        <p:txBody>
          <a:bodyPr>
            <a:prstTxWarp prst="textNoShape">
              <a:avLst/>
            </a:prstTxWarp>
            <a:spAutoFit/>
          </a:bodyPr>
          <a:lstStyle/>
          <a:p>
            <a:r>
              <a:rPr lang="en-US" sz="1000">
                <a:latin typeface="Calibri" charset="0"/>
              </a:rPr>
              <a:t>120</a:t>
            </a:r>
          </a:p>
        </p:txBody>
      </p:sp>
      <p:sp>
        <p:nvSpPr>
          <p:cNvPr id="16455" name="TextBox 71"/>
          <p:cNvSpPr txBox="1">
            <a:spLocks noChangeArrowheads="1"/>
          </p:cNvSpPr>
          <p:nvPr/>
        </p:nvSpPr>
        <p:spPr bwMode="auto">
          <a:xfrm>
            <a:off x="4953000" y="1676400"/>
            <a:ext cx="381000" cy="246063"/>
          </a:xfrm>
          <a:prstGeom prst="rect">
            <a:avLst/>
          </a:prstGeom>
          <a:noFill/>
          <a:ln w="9525">
            <a:noFill/>
            <a:miter lim="800000"/>
            <a:headEnd/>
            <a:tailEnd/>
          </a:ln>
        </p:spPr>
        <p:txBody>
          <a:bodyPr>
            <a:prstTxWarp prst="textNoShape">
              <a:avLst/>
            </a:prstTxWarp>
            <a:spAutoFit/>
          </a:bodyPr>
          <a:lstStyle/>
          <a:p>
            <a:r>
              <a:rPr lang="en-US" sz="1000">
                <a:latin typeface="Calibri" charset="0"/>
              </a:rPr>
              <a:t>81</a:t>
            </a:r>
          </a:p>
        </p:txBody>
      </p:sp>
      <p:sp>
        <p:nvSpPr>
          <p:cNvPr id="16456" name="TextBox 72"/>
          <p:cNvSpPr txBox="1">
            <a:spLocks noChangeArrowheads="1"/>
          </p:cNvSpPr>
          <p:nvPr/>
        </p:nvSpPr>
        <p:spPr bwMode="auto">
          <a:xfrm>
            <a:off x="5105400" y="1676400"/>
            <a:ext cx="381000" cy="246063"/>
          </a:xfrm>
          <a:prstGeom prst="rect">
            <a:avLst/>
          </a:prstGeom>
          <a:noFill/>
          <a:ln w="9525">
            <a:noFill/>
            <a:miter lim="800000"/>
            <a:headEnd/>
            <a:tailEnd/>
          </a:ln>
        </p:spPr>
        <p:txBody>
          <a:bodyPr>
            <a:prstTxWarp prst="textNoShape">
              <a:avLst/>
            </a:prstTxWarp>
            <a:spAutoFit/>
          </a:bodyPr>
          <a:lstStyle/>
          <a:p>
            <a:r>
              <a:rPr lang="en-US" sz="1000">
                <a:latin typeface="Calibri" charset="0"/>
              </a:rPr>
              <a:t>121</a:t>
            </a:r>
          </a:p>
        </p:txBody>
      </p:sp>
      <p:sp>
        <p:nvSpPr>
          <p:cNvPr id="16457" name="TextBox 75"/>
          <p:cNvSpPr txBox="1">
            <a:spLocks noChangeArrowheads="1"/>
          </p:cNvSpPr>
          <p:nvPr/>
        </p:nvSpPr>
        <p:spPr bwMode="auto">
          <a:xfrm>
            <a:off x="6111875" y="1676400"/>
            <a:ext cx="381000" cy="246063"/>
          </a:xfrm>
          <a:prstGeom prst="rect">
            <a:avLst/>
          </a:prstGeom>
          <a:noFill/>
          <a:ln w="9525">
            <a:noFill/>
            <a:miter lim="800000"/>
            <a:headEnd/>
            <a:tailEnd/>
          </a:ln>
        </p:spPr>
        <p:txBody>
          <a:bodyPr>
            <a:prstTxWarp prst="textNoShape">
              <a:avLst/>
            </a:prstTxWarp>
            <a:spAutoFit/>
          </a:bodyPr>
          <a:lstStyle/>
          <a:p>
            <a:r>
              <a:rPr lang="en-US" sz="1000">
                <a:latin typeface="Calibri" charset="0"/>
              </a:rPr>
              <a:t>160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543" y="758320"/>
            <a:ext cx="8177061" cy="629864"/>
          </a:xfrm>
        </p:spPr>
        <p:txBody>
          <a:bodyPr>
            <a:normAutofit fontScale="90000"/>
          </a:bodyPr>
          <a:lstStyle/>
          <a:p>
            <a:r>
              <a:rPr lang="en-US" dirty="0" smtClean="0"/>
              <a:t>Application of our integrative model in 5 species</a:t>
            </a:r>
            <a:endParaRPr lang="en-US" dirty="0"/>
          </a:p>
        </p:txBody>
      </p:sp>
      <p:pic>
        <p:nvPicPr>
          <p:cNvPr id="5" name="Content Placeholder 4" descr="Figure10.pdf"/>
          <p:cNvPicPr>
            <a:picLocks noGrp="1" noChangeAspect="1"/>
          </p:cNvPicPr>
          <p:nvPr>
            <p:ph sz="quarter" idx="1"/>
          </p:nvPr>
        </p:nvPicPr>
        <mc:AlternateContent>
          <mc:Choice xmlns:ma="http://schemas.microsoft.com/office/mac/drawingml/2008/main" Requires="ma">
            <p:blipFill>
              <a:blip r:embed="rId2"/>
              <a:srcRect l="-7908" r="-7908"/>
              <a:stretch>
                <a:fillRect/>
              </a:stretch>
            </p:blipFill>
          </mc:Choice>
          <mc:Fallback>
            <p:blipFill>
              <a:blip r:embed="rId3"/>
              <a:srcRect l="-7908" r="-7908"/>
              <a:stretch>
                <a:fillRect/>
              </a:stretch>
            </p:blipFill>
          </mc:Fallback>
        </mc:AlternateContent>
        <p:spPr>
          <a:xfrm>
            <a:off x="-291703" y="1918071"/>
            <a:ext cx="7114519" cy="4185011"/>
          </a:xfrm>
        </p:spPr>
      </p:pic>
      <p:pic>
        <p:nvPicPr>
          <p:cNvPr id="6" name="Picture 5"/>
          <p:cNvPicPr>
            <a:picLocks noChangeAspect="1"/>
          </p:cNvPicPr>
          <p:nvPr/>
        </p:nvPicPr>
        <p:blipFill>
          <a:blip r:embed="rId4"/>
          <a:stretch>
            <a:fillRect/>
          </a:stretch>
        </p:blipFill>
        <p:spPr>
          <a:xfrm>
            <a:off x="6092851" y="2985227"/>
            <a:ext cx="2839515" cy="1963245"/>
          </a:xfrm>
          <a:prstGeom prst="rect">
            <a:avLst/>
          </a:prstGeom>
        </p:spPr>
      </p:pic>
      <p:sp>
        <p:nvSpPr>
          <p:cNvPr id="7" name="TextBox 6"/>
          <p:cNvSpPr txBox="1"/>
          <p:nvPr/>
        </p:nvSpPr>
        <p:spPr>
          <a:xfrm>
            <a:off x="6569609" y="2722620"/>
            <a:ext cx="420309" cy="400110"/>
          </a:xfrm>
          <a:prstGeom prst="rect">
            <a:avLst/>
          </a:prstGeom>
          <a:noFill/>
        </p:spPr>
        <p:txBody>
          <a:bodyPr wrap="square" rtlCol="0">
            <a:spAutoFit/>
          </a:bodyPr>
          <a:lstStyle/>
          <a:p>
            <a:r>
              <a:rPr lang="en-US" sz="2000" dirty="0" smtClean="0"/>
              <a:t>E</a:t>
            </a:r>
            <a:endParaRPr lang="en-US" sz="2000" dirty="0"/>
          </a:p>
        </p:txBody>
      </p:sp>
      <p:sp>
        <p:nvSpPr>
          <p:cNvPr id="8" name="TextBox 7"/>
          <p:cNvSpPr txBox="1"/>
          <p:nvPr/>
        </p:nvSpPr>
        <p:spPr>
          <a:xfrm>
            <a:off x="7172661" y="2722620"/>
            <a:ext cx="1196966" cy="338554"/>
          </a:xfrm>
          <a:prstGeom prst="rect">
            <a:avLst/>
          </a:prstGeom>
          <a:noFill/>
        </p:spPr>
        <p:txBody>
          <a:bodyPr wrap="square" rtlCol="0">
            <a:spAutoFit/>
          </a:bodyPr>
          <a:lstStyle/>
          <a:p>
            <a:r>
              <a:rPr lang="en-US" sz="1600" dirty="0" smtClean="0"/>
              <a:t>Worm (L3)</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Correlation pattern of chromatin features with gene expression</a:t>
            </a:r>
            <a:endParaRPr lang="en-US" dirty="0"/>
          </a:p>
        </p:txBody>
      </p:sp>
      <p:sp>
        <p:nvSpPr>
          <p:cNvPr id="4" name="Slide Number Placeholder 3"/>
          <p:cNvSpPr>
            <a:spLocks noGrp="1"/>
          </p:cNvSpPr>
          <p:nvPr>
            <p:ph type="sldNum" sz="quarter" idx="12"/>
          </p:nvPr>
        </p:nvSpPr>
        <p:spPr/>
        <p:txBody>
          <a:bodyPr/>
          <a:lstStyle/>
          <a:p>
            <a:fld id="{2BBB5E19-F10A-4C2F-BF6F-11C513378A2E}" type="slidenum">
              <a:rPr lang="en-US" smtClean="0"/>
              <a:pPr/>
              <a:t>5</a:t>
            </a:fld>
            <a:endParaRPr lang="en-US"/>
          </a:p>
        </p:txBody>
      </p:sp>
      <p:pic>
        <p:nvPicPr>
          <p:cNvPr id="10" name="Content Placeholder 9" descr="Figure2.pdf"/>
          <p:cNvPicPr>
            <a:picLocks noGrp="1" noChangeAspect="1"/>
          </p:cNvPicPr>
          <p:nvPr>
            <p:ph sz="quarter" idx="1"/>
          </p:nvPr>
        </p:nvPicPr>
        <mc:AlternateContent>
          <mc:Choice xmlns:ma="http://schemas.microsoft.com/office/mac/drawingml/2008/main" Requires="ma">
            <p:blipFill>
              <a:blip r:embed="rId2"/>
              <a:srcRect t="-12178" b="-12178"/>
              <a:stretch>
                <a:fillRect/>
              </a:stretch>
            </p:blipFill>
          </mc:Choice>
          <mc:Fallback>
            <p:blipFill>
              <a:blip r:embed="rId3"/>
              <a:srcRect t="-12178" b="-12178"/>
              <a:stretch>
                <a:fillRect/>
              </a:stretch>
            </p:blipFill>
          </mc:Fallback>
        </mc:AlternateContent>
        <p:spPr/>
      </p:pic>
      <p:sp>
        <p:nvSpPr>
          <p:cNvPr id="11" name="TextBox 10"/>
          <p:cNvSpPr txBox="1"/>
          <p:nvPr/>
        </p:nvSpPr>
        <p:spPr>
          <a:xfrm>
            <a:off x="1436898" y="5798615"/>
            <a:ext cx="5858834" cy="646331"/>
          </a:xfrm>
          <a:prstGeom prst="rect">
            <a:avLst/>
          </a:prstGeom>
          <a:noFill/>
        </p:spPr>
        <p:txBody>
          <a:bodyPr wrap="square" rtlCol="0">
            <a:spAutoFit/>
          </a:bodyPr>
          <a:lstStyle/>
          <a:p>
            <a:r>
              <a:rPr lang="en-US" dirty="0" smtClean="0">
                <a:solidFill>
                  <a:srgbClr val="FF0000"/>
                </a:solidFill>
              </a:rPr>
              <a:t>Human: </a:t>
            </a:r>
            <a:r>
              <a:rPr lang="en-US" dirty="0" err="1" smtClean="0">
                <a:solidFill>
                  <a:srgbClr val="FF0000"/>
                </a:solidFill>
              </a:rPr>
              <a:t>ChIP-seq</a:t>
            </a:r>
            <a:r>
              <a:rPr lang="en-US" dirty="0" smtClean="0">
                <a:solidFill>
                  <a:srgbClr val="FF0000"/>
                </a:solidFill>
              </a:rPr>
              <a:t>, real transcription start and terminal sites</a:t>
            </a:r>
          </a:p>
          <a:p>
            <a:r>
              <a:rPr lang="en-US" dirty="0" smtClean="0">
                <a:solidFill>
                  <a:srgbClr val="FF0000"/>
                </a:solidFill>
              </a:rPr>
              <a:t>Worm:  </a:t>
            </a:r>
            <a:r>
              <a:rPr lang="en-US" dirty="0" err="1" smtClean="0">
                <a:solidFill>
                  <a:srgbClr val="FF0000"/>
                </a:solidFill>
              </a:rPr>
              <a:t>ChIP</a:t>
            </a:r>
            <a:r>
              <a:rPr lang="en-US" dirty="0" smtClean="0">
                <a:solidFill>
                  <a:srgbClr val="FF0000"/>
                </a:solidFill>
              </a:rPr>
              <a:t>-chip, translation start and terminal sites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7585"/>
            <a:ext cx="8378079" cy="605895"/>
          </a:xfrm>
        </p:spPr>
        <p:txBody>
          <a:bodyPr>
            <a:normAutofit fontScale="90000"/>
          </a:bodyPr>
          <a:lstStyle/>
          <a:p>
            <a:r>
              <a:rPr lang="en-US" dirty="0" smtClean="0"/>
              <a:t>Predict gene expression class: </a:t>
            </a:r>
            <a:br>
              <a:rPr lang="en-US" dirty="0" smtClean="0"/>
            </a:br>
            <a:r>
              <a:rPr lang="en-US" dirty="0" smtClean="0"/>
              <a:t>(SVM classification)</a:t>
            </a:r>
            <a:endParaRPr lang="en-US" dirty="0"/>
          </a:p>
        </p:txBody>
      </p:sp>
      <p:pic>
        <p:nvPicPr>
          <p:cNvPr id="6" name="Content Placeholder 3" descr="Figure4.pdf"/>
          <p:cNvPicPr>
            <a:picLocks noChangeAspect="1"/>
          </p:cNvPicPr>
          <p:nvPr/>
        </p:nvPicPr>
        <mc:AlternateContent>
          <mc:Choice xmlns:ma="http://schemas.microsoft.com/office/mac/drawingml/2008/main" Requires="ma">
            <p:blipFill>
              <a:blip r:embed="rId2"/>
              <a:srcRect l="-619" r="-619"/>
              <a:stretch>
                <a:fillRect/>
              </a:stretch>
            </p:blipFill>
          </mc:Choice>
          <mc:Fallback>
            <p:blipFill>
              <a:blip r:embed="rId3"/>
              <a:srcRect l="-619" r="-619"/>
              <a:stretch>
                <a:fillRect/>
              </a:stretch>
            </p:blipFill>
          </mc:Fallback>
        </mc:AlternateContent>
        <p:spPr>
          <a:xfrm>
            <a:off x="397088" y="1405467"/>
            <a:ext cx="8103446" cy="4766733"/>
          </a:xfrm>
          <a:prstGeom prst="rect">
            <a:avLst/>
          </a:prstGeom>
        </p:spPr>
      </p:pic>
      <p:sp>
        <p:nvSpPr>
          <p:cNvPr id="7" name="Slide Number Placeholder 6"/>
          <p:cNvSpPr>
            <a:spLocks noGrp="1"/>
          </p:cNvSpPr>
          <p:nvPr>
            <p:ph type="sldNum" sz="quarter" idx="12"/>
          </p:nvPr>
        </p:nvSpPr>
        <p:spPr/>
        <p:txBody>
          <a:bodyPr/>
          <a:lstStyle/>
          <a:p>
            <a:fld id="{5B873C72-D116-8B45-9641-2C1EA9882994}" type="slidenum">
              <a:rPr lang="en-US" smtClean="0"/>
              <a:pPr/>
              <a:t>6</a:t>
            </a:fld>
            <a:endParaRPr lang="en-US"/>
          </a:p>
        </p:txBody>
      </p:sp>
      <p:cxnSp>
        <p:nvCxnSpPr>
          <p:cNvPr id="8" name="Straight Arrow Connector 7"/>
          <p:cNvCxnSpPr/>
          <p:nvPr/>
        </p:nvCxnSpPr>
        <p:spPr>
          <a:xfrm>
            <a:off x="1617275" y="3782464"/>
            <a:ext cx="822344" cy="6669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818177" y="1644550"/>
            <a:ext cx="2174642" cy="646331"/>
          </a:xfrm>
          <a:prstGeom prst="rect">
            <a:avLst/>
          </a:prstGeom>
          <a:noFill/>
        </p:spPr>
        <p:txBody>
          <a:bodyPr wrap="square" rtlCol="0">
            <a:spAutoFit/>
          </a:bodyPr>
          <a:lstStyle/>
          <a:p>
            <a:r>
              <a:rPr lang="en-US" dirty="0" smtClean="0"/>
              <a:t>Human K562 using 13 chromatin features</a:t>
            </a:r>
            <a:endParaRPr lang="en-US" dirty="0"/>
          </a:p>
        </p:txBody>
      </p:sp>
      <p:sp>
        <p:nvSpPr>
          <p:cNvPr id="12" name="TextBox 11"/>
          <p:cNvSpPr txBox="1"/>
          <p:nvPr/>
        </p:nvSpPr>
        <p:spPr>
          <a:xfrm>
            <a:off x="749931" y="3572327"/>
            <a:ext cx="1972938" cy="369332"/>
          </a:xfrm>
          <a:prstGeom prst="rect">
            <a:avLst/>
          </a:prstGeom>
          <a:noFill/>
        </p:spPr>
        <p:txBody>
          <a:bodyPr wrap="square" rtlCol="0">
            <a:spAutoFit/>
          </a:bodyPr>
          <a:lstStyle/>
          <a:p>
            <a:r>
              <a:rPr lang="en-US" dirty="0" smtClean="0"/>
              <a:t>AUC for BIN </a:t>
            </a:r>
            <a:r>
              <a:rPr lang="en-US" dirty="0" err="1" smtClean="0"/>
              <a:t>i</a:t>
            </a:r>
            <a:r>
              <a:rPr lang="en-US" dirty="0" smtClean="0"/>
              <a:t> model </a:t>
            </a:r>
            <a:endParaRPr lang="en-US" dirty="0"/>
          </a:p>
        </p:txBody>
      </p:sp>
      <p:sp>
        <p:nvSpPr>
          <p:cNvPr id="10" name="TextBox 9"/>
          <p:cNvSpPr txBox="1"/>
          <p:nvPr/>
        </p:nvSpPr>
        <p:spPr>
          <a:xfrm>
            <a:off x="146304" y="1786467"/>
            <a:ext cx="2576565" cy="646331"/>
          </a:xfrm>
          <a:prstGeom prst="rect">
            <a:avLst/>
          </a:prstGeom>
          <a:noFill/>
        </p:spPr>
        <p:txBody>
          <a:bodyPr wrap="square" rtlCol="0">
            <a:spAutoFit/>
          </a:bodyPr>
          <a:lstStyle/>
          <a:p>
            <a:r>
              <a:rPr lang="en-US" dirty="0" smtClean="0">
                <a:solidFill>
                  <a:srgbClr val="FF0000"/>
                </a:solidFill>
              </a:rPr>
              <a:t>Highly expressed genes</a:t>
            </a:r>
          </a:p>
          <a:p>
            <a:r>
              <a:rPr lang="en-US" dirty="0" smtClean="0">
                <a:solidFill>
                  <a:srgbClr val="FF0000"/>
                </a:solidFill>
              </a:rPr>
              <a:t>Lowly expressed genes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Predict gene expression levels:</a:t>
            </a:r>
            <a:br>
              <a:rPr lang="en-US" dirty="0" smtClean="0"/>
            </a:br>
            <a:r>
              <a:rPr lang="en-US" dirty="0" smtClean="0"/>
              <a:t>Support Vector Regression (SVR)</a:t>
            </a:r>
            <a:endParaRPr lang="en-US" dirty="0"/>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7</a:t>
            </a:fld>
            <a:endParaRPr kumimoji="0" lang="en-US"/>
          </a:p>
        </p:txBody>
      </p:sp>
      <p:pic>
        <p:nvPicPr>
          <p:cNvPr id="8" name="Picture 7" descr="Fig7A.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888067" y="2247899"/>
            <a:ext cx="5456083" cy="336036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Chromatin model is tissue/cell line specific and development stage specific</a:t>
            </a:r>
            <a:endParaRPr lang="en-US" sz="3200" dirty="0"/>
          </a:p>
        </p:txBody>
      </p:sp>
      <p:sp>
        <p:nvSpPr>
          <p:cNvPr id="3" name="Slide Number Placeholder 2"/>
          <p:cNvSpPr>
            <a:spLocks noGrp="1"/>
          </p:cNvSpPr>
          <p:nvPr>
            <p:ph type="sldNum" sz="quarter" idx="12"/>
          </p:nvPr>
        </p:nvSpPr>
        <p:spPr/>
        <p:txBody>
          <a:bodyPr/>
          <a:lstStyle/>
          <a:p>
            <a:fld id="{EE4486BE-4C7E-0548-85FF-C9205512E941}" type="slidenum">
              <a:rPr lang="en-US" smtClean="0"/>
              <a:pPr/>
              <a:t>8</a:t>
            </a:fld>
            <a:endParaRPr lang="en-US"/>
          </a:p>
        </p:txBody>
      </p:sp>
      <p:pic>
        <p:nvPicPr>
          <p:cNvPr id="5" name="Content Placeholder 4" descr="Figure8.pdf"/>
          <p:cNvPicPr>
            <a:picLocks noGrp="1" noChangeAspect="1"/>
          </p:cNvPicPr>
          <p:nvPr>
            <p:ph sz="quarter" idx="1"/>
          </p:nvPr>
        </p:nvPicPr>
        <mc:AlternateContent>
          <mc:Choice xmlns:ma="http://schemas.microsoft.com/office/mac/drawingml/2008/main" Requires="ma">
            <p:blipFill>
              <a:blip r:embed="rId2"/>
              <a:srcRect l="-6500" r="-6500"/>
              <a:stretch>
                <a:fillRect/>
              </a:stretch>
            </p:blipFill>
          </mc:Choice>
          <mc:Fallback>
            <p:blipFill>
              <a:blip r:embed="rId3"/>
              <a:srcRect l="-6500" r="-6500"/>
              <a:stretch>
                <a:fillRect/>
              </a:stretch>
            </p:blipFill>
          </mc:Fallback>
        </mc:AlternateContent>
        <p:spPr/>
      </p:pic>
      <p:sp>
        <p:nvSpPr>
          <p:cNvPr id="6" name="TextBox 5"/>
          <p:cNvSpPr txBox="1"/>
          <p:nvPr/>
        </p:nvSpPr>
        <p:spPr>
          <a:xfrm>
            <a:off x="146304" y="1854140"/>
            <a:ext cx="1077377" cy="369332"/>
          </a:xfrm>
          <a:prstGeom prst="rect">
            <a:avLst/>
          </a:prstGeom>
          <a:noFill/>
        </p:spPr>
        <p:txBody>
          <a:bodyPr wrap="square" rtlCol="0">
            <a:spAutoFit/>
          </a:bodyPr>
          <a:lstStyle/>
          <a:p>
            <a:r>
              <a:rPr lang="en-US" dirty="0">
                <a:solidFill>
                  <a:srgbClr val="FF0000"/>
                </a:solidFill>
              </a:rPr>
              <a:t>W</a:t>
            </a:r>
            <a:r>
              <a:rPr lang="en-US" dirty="0" smtClean="0">
                <a:solidFill>
                  <a:srgbClr val="FF0000"/>
                </a:solidFill>
              </a:rPr>
              <a:t>orm</a:t>
            </a:r>
            <a:endParaRPr lang="en-US" dirty="0">
              <a:solidFill>
                <a:srgbClr val="FF0000"/>
              </a:solidFill>
            </a:endParaRPr>
          </a:p>
        </p:txBody>
      </p:sp>
      <p:sp>
        <p:nvSpPr>
          <p:cNvPr id="7" name="TextBox 6"/>
          <p:cNvSpPr txBox="1"/>
          <p:nvPr/>
        </p:nvSpPr>
        <p:spPr>
          <a:xfrm>
            <a:off x="146304" y="4459206"/>
            <a:ext cx="938322" cy="369332"/>
          </a:xfrm>
          <a:prstGeom prst="rect">
            <a:avLst/>
          </a:prstGeom>
          <a:noFill/>
        </p:spPr>
        <p:txBody>
          <a:bodyPr wrap="square" rtlCol="0">
            <a:spAutoFit/>
          </a:bodyPr>
          <a:lstStyle/>
          <a:p>
            <a:r>
              <a:rPr lang="en-US" dirty="0">
                <a:solidFill>
                  <a:srgbClr val="FF0000"/>
                </a:solidFill>
              </a:rPr>
              <a:t>Human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differential expression</a:t>
            </a:r>
            <a:endParaRPr lang="en-US" dirty="0"/>
          </a:p>
        </p:txBody>
      </p:sp>
      <p:sp>
        <p:nvSpPr>
          <p:cNvPr id="3" name="Slide Number Placeholder 2"/>
          <p:cNvSpPr>
            <a:spLocks noGrp="1"/>
          </p:cNvSpPr>
          <p:nvPr>
            <p:ph type="sldNum" sz="quarter" idx="12"/>
          </p:nvPr>
        </p:nvSpPr>
        <p:spPr/>
        <p:txBody>
          <a:bodyPr/>
          <a:lstStyle/>
          <a:p>
            <a:fld id="{EE4486BE-4C7E-0548-85FF-C9205512E941}" type="slidenum">
              <a:rPr lang="en-US" smtClean="0"/>
              <a:pPr/>
              <a:t>9</a:t>
            </a:fld>
            <a:endParaRPr lang="en-US"/>
          </a:p>
        </p:txBody>
      </p:sp>
      <p:pic>
        <p:nvPicPr>
          <p:cNvPr id="5" name="Content Placeholder 4" descr="Figure9_X1.pdf"/>
          <p:cNvPicPr>
            <a:picLocks noGrp="1" noChangeAspect="1"/>
          </p:cNvPicPr>
          <p:nvPr>
            <p:ph sz="quarter" idx="1"/>
          </p:nvPr>
        </p:nvPicPr>
        <mc:AlternateContent>
          <mc:Choice xmlns:ma="http://schemas.microsoft.com/office/mac/drawingml/2008/main" Requires="ma">
            <p:blipFill>
              <a:blip r:embed="rId2"/>
              <a:srcRect t="-14356" b="-14356"/>
              <a:stretch>
                <a:fillRect/>
              </a:stretch>
            </p:blipFill>
          </mc:Choice>
          <mc:Fallback>
            <p:blipFill>
              <a:blip r:embed="rId3"/>
              <a:srcRect t="-14356" b="-14356"/>
              <a:stretch>
                <a:fillRect/>
              </a:stretch>
            </p:blipFill>
          </mc:Fallback>
        </mc:AlternateContent>
        <p:spPr/>
      </p:pic>
      <p:sp>
        <p:nvSpPr>
          <p:cNvPr id="6" name="TextBox 5"/>
          <p:cNvSpPr txBox="1"/>
          <p:nvPr/>
        </p:nvSpPr>
        <p:spPr>
          <a:xfrm>
            <a:off x="2150711" y="5794187"/>
            <a:ext cx="1056816" cy="369332"/>
          </a:xfrm>
          <a:prstGeom prst="rect">
            <a:avLst/>
          </a:prstGeom>
          <a:noFill/>
        </p:spPr>
        <p:txBody>
          <a:bodyPr wrap="square" rtlCol="0">
            <a:spAutoFit/>
          </a:bodyPr>
          <a:lstStyle/>
          <a:p>
            <a:r>
              <a:rPr lang="en-US" dirty="0" smtClean="0">
                <a:solidFill>
                  <a:srgbClr val="FF0000"/>
                </a:solidFill>
              </a:rPr>
              <a:t>Yes</a:t>
            </a:r>
            <a:endParaRPr lang="en-US" dirty="0">
              <a:solidFill>
                <a:srgbClr val="FF0000"/>
              </a:solidFill>
            </a:endParaRPr>
          </a:p>
        </p:txBody>
      </p:sp>
      <p:sp>
        <p:nvSpPr>
          <p:cNvPr id="7" name="TextBox 6"/>
          <p:cNvSpPr txBox="1"/>
          <p:nvPr/>
        </p:nvSpPr>
        <p:spPr>
          <a:xfrm>
            <a:off x="6437668" y="5794187"/>
            <a:ext cx="1056816" cy="369332"/>
          </a:xfrm>
          <a:prstGeom prst="rect">
            <a:avLst/>
          </a:prstGeom>
          <a:noFill/>
        </p:spPr>
        <p:txBody>
          <a:bodyPr wrap="square" rtlCol="0">
            <a:spAutoFit/>
          </a:bodyPr>
          <a:lstStyle/>
          <a:p>
            <a:r>
              <a:rPr lang="en-US" dirty="0" smtClean="0">
                <a:solidFill>
                  <a:srgbClr val="FF0000"/>
                </a:solidFill>
              </a:rPr>
              <a:t>No</a:t>
            </a:r>
            <a:endParaRPr lang="en-US" dirty="0">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330</TotalTime>
  <Words>699</Words>
  <Application>Microsoft Macintosh PowerPoint</Application>
  <PresentationFormat>On-screen Show (4:3)</PresentationFormat>
  <Paragraphs>123</Paragraphs>
  <Slides>17</Slides>
  <Notes>1</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Equity</vt:lpstr>
      <vt:lpstr>Gene Expression Prediction using Chromatin Models</vt:lpstr>
      <vt:lpstr>Outline </vt:lpstr>
      <vt:lpstr>Divide and compare strategy</vt:lpstr>
      <vt:lpstr>Application of our integrative model in 5 species</vt:lpstr>
      <vt:lpstr>Correlation pattern of chromatin features with gene expression</vt:lpstr>
      <vt:lpstr>Predict gene expression class:  (SVM classification)</vt:lpstr>
      <vt:lpstr>Predict gene expression levels: Support Vector Regression (SVR)</vt:lpstr>
      <vt:lpstr>Chromatin model is tissue/cell line specific and development stage specific</vt:lpstr>
      <vt:lpstr>Predicting differential expression</vt:lpstr>
      <vt:lpstr>Predict differential expression</vt:lpstr>
      <vt:lpstr>Predicting human microRNA expression</vt:lpstr>
      <vt:lpstr>Predict miRNA expression</vt:lpstr>
      <vt:lpstr>Correlation patterns of TFs</vt:lpstr>
      <vt:lpstr>TF model: prediction power</vt:lpstr>
      <vt:lpstr>Histone Model: prediction power</vt:lpstr>
      <vt:lpstr>Conclusion</vt:lpstr>
      <vt:lpstr>Acknowledgement</vt:lpstr>
    </vt:vector>
  </TitlesOfParts>
  <Company>Yale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 Expression Prediction using Chromatin and TF Models</dc:title>
  <dc:creator>Chao Cheng</dc:creator>
  <cp:lastModifiedBy>Chao Cheng</cp:lastModifiedBy>
  <cp:revision>10</cp:revision>
  <dcterms:created xsi:type="dcterms:W3CDTF">2011-01-20T06:14:56Z</dcterms:created>
  <dcterms:modified xsi:type="dcterms:W3CDTF">2011-01-20T06:17:15Z</dcterms:modified>
</cp:coreProperties>
</file>