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6"/>
  </p:notesMasterIdLst>
  <p:sldIdLst>
    <p:sldId id="27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33" d="100"/>
          <a:sy n="133" d="100"/>
        </p:scale>
        <p:origin x="-164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notesMaster" Target="notesMasters/notes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EDB28-2880-8E42-B5FB-7B06BBED4173}" type="datetimeFigureOut">
              <a:rPr lang="en-US" smtClean="0"/>
              <a:t>1/19/11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158AE-9CA4-9A47-9110-A5A5C14DE5C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Heterochromatin, </a:t>
            </a:r>
            <a:r>
              <a:rPr lang="en-US" dirty="0" err="1" smtClean="0"/>
              <a:t>Euchromatin</a:t>
            </a:r>
            <a:endParaRPr lang="en-US" dirty="0" smtClean="0"/>
          </a:p>
          <a:p>
            <a:endParaRPr lang="en-US" dirty="0"/>
          </a:p>
        </p:txBody>
      </p:sp>
      <p:sp>
        <p:nvSpPr>
          <p:cNvPr id="4" name="Slide Number Placeholder 3"/>
          <p:cNvSpPr>
            <a:spLocks noGrp="1"/>
          </p:cNvSpPr>
          <p:nvPr>
            <p:ph type="sldNum" sz="quarter" idx="10"/>
          </p:nvPr>
        </p:nvSpPr>
        <p:spPr/>
        <p:txBody>
          <a:bodyPr/>
          <a:lstStyle/>
          <a:p>
            <a:fld id="{3AA24770-6057-FA4B-8A7F-9D238C009F7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charset="0"/>
                <a:ea typeface="新細明體" charset="-120"/>
                <a:cs typeface="新細明體" charset="-120"/>
              </a:rPr>
              <a:t>To investigate the correlation between gene expression and chromatin features, we focus on 4kb upstream and down-stream of the TSS and TTS regions.	TSS is transcription start site, TTS is transcription terminal site.</a:t>
            </a:r>
          </a:p>
          <a:p>
            <a:pPr>
              <a:spcBef>
                <a:spcPct val="0"/>
              </a:spcBef>
            </a:pPr>
            <a:r>
              <a:rPr lang="en-US" smtClean="0">
                <a:latin typeface="Times New Roman" charset="0"/>
                <a:ea typeface="新細明體" charset="-120"/>
                <a:cs typeface="新細明體" charset="-120"/>
              </a:rPr>
              <a:t>We divide the 4kb DNA region upstream of TSS into 40 bins, each bin is 100 nt.  	From TSS, the bins are named as bin1, bin2, bin3 to bin40. 	Similarly, the bins downstream of the TSS are named from bin 41 to bin 80.</a:t>
            </a:r>
          </a:p>
          <a:p>
            <a:pPr>
              <a:spcBef>
                <a:spcPct val="0"/>
              </a:spcBef>
            </a:pPr>
            <a:r>
              <a:rPr lang="en-US" smtClean="0">
                <a:latin typeface="Times New Roman" charset="0"/>
                <a:ea typeface="新細明體" charset="-120"/>
                <a:cs typeface="新細明體" charset="-120"/>
              </a:rPr>
              <a:t>For each bin, we calculate the average signal of each chromatin features, for example the reads that covers the bin in a chromatin chIP-seq  experiments.</a:t>
            </a:r>
          </a:p>
          <a:p>
            <a:pPr>
              <a:spcBef>
                <a:spcPct val="0"/>
              </a:spcBef>
            </a:pPr>
            <a:r>
              <a:rPr lang="en-US" smtClean="0">
                <a:latin typeface="Times New Roman" charset="0"/>
                <a:ea typeface="新細明體" charset="-120"/>
                <a:cs typeface="新細明體" charset="-120"/>
              </a:rPr>
              <a:t>Finally, for each of the 160 bins, we have a predictor matrix, containing about 10 thousands genes times about 20 chromatin features, including different chromatin modification, DNA hypersensitivity.  We will build a model for each bin to predict gene expression, which is measured by RNA_seq experiments.</a:t>
            </a:r>
          </a:p>
          <a:p>
            <a:pPr>
              <a:spcBef>
                <a:spcPct val="0"/>
              </a:spcBef>
            </a:pPr>
            <a:r>
              <a:rPr lang="en-US" smtClean="0">
                <a:latin typeface="Times New Roman" charset="0"/>
                <a:ea typeface="新細明體" charset="-120"/>
                <a:cs typeface="新細明體" charset="-120"/>
              </a:rPr>
              <a:t>  	</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283713-FDC9-C54B-B5FC-9A95D4DD6CD9}" type="slidenum">
              <a:rPr lang="zh-TW" altLang="en-US">
                <a:cs typeface="新細明體" charset="-120"/>
              </a:rPr>
              <a:pPr fontAlgn="base">
                <a:spcBef>
                  <a:spcPct val="0"/>
                </a:spcBef>
                <a:spcAft>
                  <a:spcPct val="0"/>
                </a:spcAft>
              </a:pPr>
              <a:t>5</a:t>
            </a:fld>
            <a:endParaRPr lang="zh-TW" altLang="en-US">
              <a:cs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5035E66-157E-9B4E-B312-84FDDF717829}" type="datetimeFigureOut">
              <a:rPr lang="en-US" smtClean="0"/>
              <a:t>1/19/11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58327D0-8F3C-3046-A023-8FA2B0A1B4C4}"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035E66-157E-9B4E-B312-84FDDF717829}"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327D0-8F3C-3046-A023-8FA2B0A1B4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035E66-157E-9B4E-B312-84FDDF717829}"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327D0-8F3C-3046-A023-8FA2B0A1B4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035E66-157E-9B4E-B312-84FDDF717829}" type="datetimeFigureOut">
              <a:rPr lang="en-US" smtClean="0"/>
              <a:t>1/19/11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327D0-8F3C-3046-A023-8FA2B0A1B4C4}"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035E66-157E-9B4E-B312-84FDDF717829}" type="datetimeFigureOut">
              <a:rPr lang="en-US" smtClean="0"/>
              <a:t>1/19/11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58327D0-8F3C-3046-A023-8FA2B0A1B4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035E66-157E-9B4E-B312-84FDDF717829}" type="datetimeFigureOut">
              <a:rPr lang="en-US" smtClean="0"/>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327D0-8F3C-3046-A023-8FA2B0A1B4C4}"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035E66-157E-9B4E-B312-84FDDF717829}" type="datetimeFigureOut">
              <a:rPr lang="en-US" smtClean="0"/>
              <a:t>1/19/11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327D0-8F3C-3046-A023-8FA2B0A1B4C4}"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035E66-157E-9B4E-B312-84FDDF717829}" type="datetimeFigureOut">
              <a:rPr lang="en-US" smtClean="0"/>
              <a:t>1/19/11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327D0-8F3C-3046-A023-8FA2B0A1B4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35E66-157E-9B4E-B312-84FDDF717829}" type="datetimeFigureOut">
              <a:rPr lang="en-US" smtClean="0"/>
              <a:t>1/19/11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327D0-8F3C-3046-A023-8FA2B0A1B4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035E66-157E-9B4E-B312-84FDDF717829}" type="datetimeFigureOut">
              <a:rPr lang="en-US" smtClean="0"/>
              <a:t>1/19/11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327D0-8F3C-3046-A023-8FA2B0A1B4C4}"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035E66-157E-9B4E-B312-84FDDF717829}" type="datetimeFigureOut">
              <a:rPr lang="en-US" smtClean="0"/>
              <a:t>1/19/11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58327D0-8F3C-3046-A023-8FA2B0A1B4C4}"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5035E66-157E-9B4E-B312-84FDDF717829}" type="datetimeFigureOut">
              <a:rPr lang="en-US" smtClean="0"/>
              <a:t>1/19/11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58327D0-8F3C-3046-A023-8FA2B0A1B4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df"/><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df"/><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df"/><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df"/><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df"/><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df"/><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df"/><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df"/><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30.pdf"/><Relationship Id="rId5" Type="http://schemas.openxmlformats.org/officeDocument/2006/relationships/image" Target="../media/image31.png"/><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8.pdf"/><Relationship Id="rId3" Type="http://schemas.openxmlformats.org/officeDocument/2006/relationships/image" Target="../media/image29.png"/><Relationship Id="rId6" Type="http://schemas.openxmlformats.org/officeDocument/2006/relationships/image" Target="../media/image32.pdf"/></Relationships>
</file>

<file path=ppt/slides/_rels/slide22.xml.rels><?xml version="1.0" encoding="UTF-8" standalone="yes"?>
<Relationships xmlns="http://schemas.openxmlformats.org/package/2006/relationships"><Relationship Id="rId2" Type="http://schemas.openxmlformats.org/officeDocument/2006/relationships/image" Target="../media/image34.pdf"/><Relationship Id="rId3"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df"/><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ENCODE AWG</a:t>
            </a:r>
          </a:p>
          <a:p>
            <a:r>
              <a:rPr lang="en-US" dirty="0" smtClean="0"/>
              <a:t>Chao </a:t>
            </a:r>
            <a:r>
              <a:rPr lang="en-US" dirty="0" smtClean="0"/>
              <a:t>Cheng (the Gerstein Lab)</a:t>
            </a:r>
          </a:p>
          <a:p>
            <a:endParaRPr lang="en-US" dirty="0"/>
          </a:p>
        </p:txBody>
      </p:sp>
      <p:sp>
        <p:nvSpPr>
          <p:cNvPr id="2" name="Title 1"/>
          <p:cNvSpPr>
            <a:spLocks noGrp="1"/>
          </p:cNvSpPr>
          <p:nvPr>
            <p:ph type="ctrTitle"/>
          </p:nvPr>
        </p:nvSpPr>
        <p:spPr/>
        <p:txBody>
          <a:bodyPr/>
          <a:lstStyle/>
          <a:p>
            <a:r>
              <a:rPr lang="en-US" dirty="0" smtClean="0"/>
              <a:t>Gene Expression Prediction using Chromatin and TF Models</a:t>
            </a:r>
            <a:endParaRPr lang="en-US" dirty="0"/>
          </a:p>
        </p:txBody>
      </p:sp>
      <p:sp>
        <p:nvSpPr>
          <p:cNvPr id="4" name="Slide Number Placeholder 3"/>
          <p:cNvSpPr>
            <a:spLocks noGrp="1"/>
          </p:cNvSpPr>
          <p:nvPr>
            <p:ph type="sldNum" sz="quarter" idx="12"/>
          </p:nvPr>
        </p:nvSpPr>
        <p:spPr/>
        <p:txBody>
          <a:bodyPr/>
          <a:lstStyle/>
          <a:p>
            <a:fld id="{5B873C72-D116-8B45-9641-2C1EA988299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Predict gene expression:</a:t>
            </a:r>
            <a:br>
              <a:rPr lang="en-US" dirty="0" smtClean="0"/>
            </a:br>
            <a:r>
              <a:rPr lang="en-US" dirty="0" smtClean="0"/>
              <a:t>SVR regression</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10</a:t>
            </a:fld>
            <a:endParaRPr kumimoji="0" lang="en-US"/>
          </a:p>
        </p:txBody>
      </p:sp>
      <p:pic>
        <p:nvPicPr>
          <p:cNvPr id="7" name="Picture 6"/>
          <p:cNvPicPr>
            <a:picLocks noChangeAspect="1"/>
          </p:cNvPicPr>
          <p:nvPr/>
        </p:nvPicPr>
        <p:blipFill>
          <a:blip r:embed="rId2"/>
          <a:stretch>
            <a:fillRect/>
          </a:stretch>
        </p:blipFill>
        <p:spPr>
          <a:xfrm>
            <a:off x="1573659" y="2039554"/>
            <a:ext cx="5515897" cy="3813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contribution of each chromatin features (human)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11</a:t>
            </a:fld>
            <a:endParaRPr lang="en-US"/>
          </a:p>
        </p:txBody>
      </p:sp>
      <p:pic>
        <p:nvPicPr>
          <p:cNvPr id="6" name="Picture 5" descr="Figure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91520" y="2120900"/>
            <a:ext cx="5798403" cy="4089400"/>
          </a:xfrm>
          <a:prstGeom prst="rect">
            <a:avLst/>
          </a:prstGeom>
        </p:spPr>
      </p:pic>
      <p:sp>
        <p:nvSpPr>
          <p:cNvPr id="7" name="TextBox 6"/>
          <p:cNvSpPr txBox="1"/>
          <p:nvPr/>
        </p:nvSpPr>
        <p:spPr>
          <a:xfrm>
            <a:off x="333731" y="1817057"/>
            <a:ext cx="1557789" cy="369332"/>
          </a:xfrm>
          <a:prstGeom prst="rect">
            <a:avLst/>
          </a:prstGeom>
          <a:noFill/>
        </p:spPr>
        <p:txBody>
          <a:bodyPr wrap="square" rtlCol="0">
            <a:spAutoFit/>
          </a:bodyPr>
          <a:lstStyle/>
          <a:p>
            <a:r>
              <a:rPr lang="en-US" dirty="0" smtClean="0">
                <a:solidFill>
                  <a:srgbClr val="FF0000"/>
                </a:solidFill>
              </a:rPr>
              <a:t>Human K562</a:t>
            </a:r>
            <a:endParaRPr 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importance of chromatin features (worm)</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12</a:t>
            </a:fld>
            <a:endParaRPr lang="en-US"/>
          </a:p>
        </p:txBody>
      </p:sp>
      <p:pic>
        <p:nvPicPr>
          <p:cNvPr id="5" name="Content Placeholder 4" descr="Figure5.pdf"/>
          <p:cNvPicPr>
            <a:picLocks noGrp="1" noChangeAspect="1"/>
          </p:cNvPicPr>
          <p:nvPr>
            <p:ph sz="quarter" idx="1"/>
          </p:nvPr>
        </p:nvPicPr>
        <mc:AlternateContent>
          <mc:Choice xmlns:ma="http://schemas.microsoft.com/office/mac/drawingml/2008/main" Requires="ma">
            <p:blipFill>
              <a:blip r:embed="rId2"/>
              <a:srcRect t="-50000" b="-50000"/>
              <a:stretch>
                <a:fillRect/>
              </a:stretch>
            </p:blipFill>
          </mc:Choice>
          <mc:Fallback>
            <p:blipFill>
              <a:blip r:embed="rId3"/>
              <a:srcRect t="-50000" b="-50000"/>
              <a:stretch>
                <a:fillRect/>
              </a:stretch>
            </p:blipFill>
          </mc:Fallback>
        </mc:AlternateConten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Chromatin model is tissue/cell line specific and development stage specific</a:t>
            </a:r>
            <a:endParaRPr lang="en-US" sz="3200"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13</a:t>
            </a:fld>
            <a:endParaRPr lang="en-US"/>
          </a:p>
        </p:txBody>
      </p:sp>
      <p:pic>
        <p:nvPicPr>
          <p:cNvPr id="5" name="Content Placeholder 4" descr="Figure8.pdf"/>
          <p:cNvPicPr>
            <a:picLocks noGrp="1" noChangeAspect="1"/>
          </p:cNvPicPr>
          <p:nvPr>
            <p:ph sz="quarter" idx="1"/>
          </p:nvPr>
        </p:nvPicPr>
        <mc:AlternateContent>
          <mc:Choice xmlns:ma="http://schemas.microsoft.com/office/mac/drawingml/2008/main" Requires="ma">
            <p:blipFill>
              <a:blip r:embed="rId2"/>
              <a:srcRect l="-6500" r="-6500"/>
              <a:stretch>
                <a:fillRect/>
              </a:stretch>
            </p:blipFill>
          </mc:Choice>
          <mc:Fallback>
            <p:blipFill>
              <a:blip r:embed="rId3"/>
              <a:srcRect l="-6500" r="-6500"/>
              <a:stretch>
                <a:fillRect/>
              </a:stretch>
            </p:blipFill>
          </mc:Fallback>
        </mc:AlternateContent>
        <p:spPr/>
      </p:pic>
      <p:sp>
        <p:nvSpPr>
          <p:cNvPr id="6" name="TextBox 5"/>
          <p:cNvSpPr txBox="1"/>
          <p:nvPr/>
        </p:nvSpPr>
        <p:spPr>
          <a:xfrm>
            <a:off x="146304" y="1854140"/>
            <a:ext cx="1077377" cy="369332"/>
          </a:xfrm>
          <a:prstGeom prst="rect">
            <a:avLst/>
          </a:prstGeom>
          <a:noFill/>
        </p:spPr>
        <p:txBody>
          <a:bodyPr wrap="square" rtlCol="0">
            <a:spAutoFit/>
          </a:bodyPr>
          <a:lstStyle/>
          <a:p>
            <a:r>
              <a:rPr lang="en-US" dirty="0">
                <a:solidFill>
                  <a:srgbClr val="FF0000"/>
                </a:solidFill>
              </a:rPr>
              <a:t>W</a:t>
            </a:r>
            <a:r>
              <a:rPr lang="en-US" dirty="0" smtClean="0">
                <a:solidFill>
                  <a:srgbClr val="FF0000"/>
                </a:solidFill>
              </a:rPr>
              <a:t>orm</a:t>
            </a:r>
            <a:endParaRPr lang="en-US" dirty="0">
              <a:solidFill>
                <a:srgbClr val="FF0000"/>
              </a:solidFill>
            </a:endParaRPr>
          </a:p>
        </p:txBody>
      </p:sp>
      <p:sp>
        <p:nvSpPr>
          <p:cNvPr id="7" name="TextBox 6"/>
          <p:cNvSpPr txBox="1"/>
          <p:nvPr/>
        </p:nvSpPr>
        <p:spPr>
          <a:xfrm>
            <a:off x="146304" y="4459206"/>
            <a:ext cx="938322" cy="369332"/>
          </a:xfrm>
          <a:prstGeom prst="rect">
            <a:avLst/>
          </a:prstGeom>
          <a:noFill/>
        </p:spPr>
        <p:txBody>
          <a:bodyPr wrap="square" rtlCol="0">
            <a:spAutoFit/>
          </a:bodyPr>
          <a:lstStyle/>
          <a:p>
            <a:r>
              <a:rPr lang="en-US" dirty="0">
                <a:solidFill>
                  <a:srgbClr val="FF0000"/>
                </a:solidFill>
              </a:rPr>
              <a:t>Human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stage specificity: worm</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14</a:t>
            </a:fld>
            <a:endParaRPr lang="en-US"/>
          </a:p>
        </p:txBody>
      </p:sp>
      <p:pic>
        <p:nvPicPr>
          <p:cNvPr id="5" name="Content Placeholder 4" descr="Figure6.pdf"/>
          <p:cNvPicPr>
            <a:picLocks noGrp="1" noChangeAspect="1"/>
          </p:cNvPicPr>
          <p:nvPr>
            <p:ph sz="quarter" idx="1"/>
          </p:nvPr>
        </p:nvPicPr>
        <mc:AlternateContent>
          <mc:Choice xmlns:ma="http://schemas.microsoft.com/office/mac/drawingml/2008/main" Requires="ma">
            <p:blipFill>
              <a:blip r:embed="rId2"/>
              <a:srcRect l="-6581" r="-6581"/>
              <a:stretch>
                <a:fillRect/>
              </a:stretch>
            </p:blipFill>
          </mc:Choice>
          <mc:Fallback>
            <p:blipFill>
              <a:blip r:embed="rId3"/>
              <a:srcRect l="-6581" r="-6581"/>
              <a:stretch>
                <a:fillRect/>
              </a:stretch>
            </p:blipFill>
          </mc:Fallback>
        </mc:AlternateConten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differential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15</a:t>
            </a:fld>
            <a:endParaRPr lang="en-US"/>
          </a:p>
        </p:txBody>
      </p:sp>
      <p:pic>
        <p:nvPicPr>
          <p:cNvPr id="5" name="Content Placeholder 4" descr="Figure9_X1.pdf"/>
          <p:cNvPicPr>
            <a:picLocks noGrp="1" noChangeAspect="1"/>
          </p:cNvPicPr>
          <p:nvPr>
            <p:ph sz="quarter" idx="1"/>
          </p:nvPr>
        </p:nvPicPr>
        <mc:AlternateContent>
          <mc:Choice xmlns:ma="http://schemas.microsoft.com/office/mac/drawingml/2008/main" Requires="ma">
            <p:blipFill>
              <a:blip r:embed="rId2"/>
              <a:srcRect t="-14356" b="-14356"/>
              <a:stretch>
                <a:fillRect/>
              </a:stretch>
            </p:blipFill>
          </mc:Choice>
          <mc:Fallback>
            <p:blipFill>
              <a:blip r:embed="rId3"/>
              <a:srcRect t="-14356" b="-14356"/>
              <a:stretch>
                <a:fillRect/>
              </a:stretch>
            </p:blipFill>
          </mc:Fallback>
        </mc:AlternateContent>
        <p:spPr/>
      </p:pic>
      <p:sp>
        <p:nvSpPr>
          <p:cNvPr id="6" name="TextBox 5"/>
          <p:cNvSpPr txBox="1"/>
          <p:nvPr/>
        </p:nvSpPr>
        <p:spPr>
          <a:xfrm>
            <a:off x="2150711" y="5794187"/>
            <a:ext cx="1056816" cy="369332"/>
          </a:xfrm>
          <a:prstGeom prst="rect">
            <a:avLst/>
          </a:prstGeom>
          <a:noFill/>
        </p:spPr>
        <p:txBody>
          <a:bodyPr wrap="square" rtlCol="0">
            <a:spAutoFit/>
          </a:bodyPr>
          <a:lstStyle/>
          <a:p>
            <a:r>
              <a:rPr lang="en-US" dirty="0" smtClean="0">
                <a:solidFill>
                  <a:srgbClr val="FF0000"/>
                </a:solidFill>
              </a:rPr>
              <a:t>Yes</a:t>
            </a:r>
            <a:endParaRPr lang="en-US" dirty="0">
              <a:solidFill>
                <a:srgbClr val="FF0000"/>
              </a:solidFill>
            </a:endParaRPr>
          </a:p>
        </p:txBody>
      </p:sp>
      <p:sp>
        <p:nvSpPr>
          <p:cNvPr id="7" name="TextBox 6"/>
          <p:cNvSpPr txBox="1"/>
          <p:nvPr/>
        </p:nvSpPr>
        <p:spPr>
          <a:xfrm>
            <a:off x="6437668" y="5794187"/>
            <a:ext cx="1056816"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 differential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16</a:t>
            </a:fld>
            <a:endParaRPr lang="en-US"/>
          </a:p>
        </p:txBody>
      </p:sp>
      <p:pic>
        <p:nvPicPr>
          <p:cNvPr id="5" name="Content Placeholder 4" descr="Figure9.pdf"/>
          <p:cNvPicPr>
            <a:picLocks noGrp="1" noChangeAspect="1"/>
          </p:cNvPicPr>
          <p:nvPr>
            <p:ph sz="quarter" idx="1"/>
          </p:nvPr>
        </p:nvPicPr>
        <mc:AlternateContent>
          <mc:Choice xmlns:ma="http://schemas.microsoft.com/office/mac/drawingml/2008/main" Requires="ma">
            <p:blipFill>
              <a:blip r:embed="rId2"/>
              <a:srcRect t="-813" b="-813"/>
              <a:stretch>
                <a:fillRect/>
              </a:stretch>
            </p:blipFill>
          </mc:Choice>
          <mc:Fallback>
            <p:blipFill>
              <a:blip r:embed="rId3"/>
              <a:srcRect t="-813" b="-813"/>
              <a:stretch>
                <a:fillRect/>
              </a:stretch>
            </p:blipFill>
          </mc:Fallback>
        </mc:AlternateContent>
        <p:spPr/>
      </p:pic>
      <p:sp>
        <p:nvSpPr>
          <p:cNvPr id="6" name="TextBox 5"/>
          <p:cNvSpPr txBox="1"/>
          <p:nvPr/>
        </p:nvSpPr>
        <p:spPr>
          <a:xfrm>
            <a:off x="296649" y="1338056"/>
            <a:ext cx="2818173" cy="369332"/>
          </a:xfrm>
          <a:prstGeom prst="rect">
            <a:avLst/>
          </a:prstGeom>
          <a:noFill/>
        </p:spPr>
        <p:txBody>
          <a:bodyPr wrap="square" rtlCol="0">
            <a:spAutoFit/>
          </a:bodyPr>
          <a:lstStyle/>
          <a:p>
            <a:r>
              <a:rPr lang="en-US" dirty="0" smtClean="0">
                <a:solidFill>
                  <a:srgbClr val="FF0000"/>
                </a:solidFill>
              </a:rPr>
              <a:t>Human K562/GM12878</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a:t>
            </a:r>
            <a:r>
              <a:rPr lang="en-US" dirty="0" err="1" smtClean="0"/>
              <a:t>microRNA</a:t>
            </a:r>
            <a:r>
              <a:rPr lang="en-US" dirty="0" smtClean="0"/>
              <a:t>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17</a:t>
            </a:fld>
            <a:endParaRPr lang="en-US"/>
          </a:p>
        </p:txBody>
      </p:sp>
      <p:sp>
        <p:nvSpPr>
          <p:cNvPr id="4" name="Content Placeholder 3"/>
          <p:cNvSpPr>
            <a:spLocks noGrp="1"/>
          </p:cNvSpPr>
          <p:nvPr>
            <p:ph sz="quarter" idx="1"/>
          </p:nvPr>
        </p:nvSpPr>
        <p:spPr/>
        <p:txBody>
          <a:bodyPr>
            <a:normAutofit/>
          </a:bodyPr>
          <a:lstStyle/>
          <a:p>
            <a:r>
              <a:rPr lang="en-US" dirty="0" smtClean="0"/>
              <a:t>162 worm microRNAs from </a:t>
            </a:r>
            <a:r>
              <a:rPr lang="en-US" dirty="0" err="1" smtClean="0"/>
              <a:t>miRBASE</a:t>
            </a:r>
            <a:endParaRPr lang="en-US" dirty="0" smtClean="0"/>
          </a:p>
          <a:p>
            <a:pPr>
              <a:buNone/>
            </a:pPr>
            <a:r>
              <a:rPr lang="en-US" dirty="0" smtClean="0"/>
              <a:t>	- ~100 </a:t>
            </a:r>
            <a:r>
              <a:rPr lang="en-US" dirty="0" err="1" smtClean="0"/>
              <a:t>bp</a:t>
            </a:r>
            <a:r>
              <a:rPr lang="en-US" dirty="0" smtClean="0"/>
              <a:t> corresponding to the pre-microRNAs</a:t>
            </a:r>
          </a:p>
          <a:p>
            <a:r>
              <a:rPr lang="en-US" dirty="0" smtClean="0"/>
              <a:t>Calculate the signal of all chromatin features in their genomic location</a:t>
            </a:r>
          </a:p>
          <a:p>
            <a:r>
              <a:rPr lang="en-US" dirty="0" smtClean="0"/>
              <a:t>Apply the SVM model to predict their expression </a:t>
            </a:r>
          </a:p>
          <a:p>
            <a:pPr>
              <a:buNone/>
            </a:pPr>
            <a:r>
              <a:rPr lang="en-US" dirty="0" smtClean="0"/>
              <a:t>	</a:t>
            </a:r>
            <a:r>
              <a:rPr lang="en-US" dirty="0" smtClean="0">
                <a:solidFill>
                  <a:srgbClr val="FF0000"/>
                </a:solidFill>
              </a:rPr>
              <a:t>- NOTE: the model is </a:t>
            </a:r>
            <a:r>
              <a:rPr lang="en-US" dirty="0" err="1" smtClean="0">
                <a:solidFill>
                  <a:srgbClr val="FF0000"/>
                </a:solidFill>
              </a:rPr>
              <a:t>trainned</a:t>
            </a:r>
            <a:r>
              <a:rPr lang="en-US" dirty="0" smtClean="0">
                <a:solidFill>
                  <a:srgbClr val="FF0000"/>
                </a:solidFill>
              </a:rPr>
              <a:t> using protein-coding genes</a:t>
            </a:r>
          </a:p>
          <a:p>
            <a:r>
              <a:rPr lang="en-US" dirty="0" smtClean="0"/>
              <a:t>Validate prediction results from experimental data</a:t>
            </a:r>
          </a:p>
          <a:p>
            <a:pPr>
              <a:buNone/>
            </a:pPr>
            <a:r>
              <a:rPr lang="en-US" dirty="0" smtClean="0"/>
              <a:t>	- Kato et al., small RNA-</a:t>
            </a:r>
            <a:r>
              <a:rPr lang="en-US" dirty="0" err="1" smtClean="0"/>
              <a:t>seq</a:t>
            </a:r>
            <a:r>
              <a:rPr lang="en-US" dirty="0" smtClean="0"/>
              <a:t> data</a:t>
            </a:r>
          </a:p>
          <a:p>
            <a:r>
              <a:rPr lang="en-US" dirty="0" smtClean="0"/>
              <a:t>Worm and human</a:t>
            </a:r>
          </a:p>
          <a:p>
            <a:pPr>
              <a:buNone/>
            </a:pPr>
            <a:endParaRPr lang="en-US" dirty="0"/>
          </a:p>
        </p:txBody>
      </p:sp>
      <p:pic>
        <p:nvPicPr>
          <p:cNvPr id="6" name="Picture 5"/>
          <p:cNvPicPr>
            <a:picLocks noChangeAspect="1"/>
          </p:cNvPicPr>
          <p:nvPr/>
        </p:nvPicPr>
        <p:blipFill>
          <a:blip r:embed="rId2"/>
          <a:stretch>
            <a:fillRect/>
          </a:stretch>
        </p:blipFill>
        <p:spPr>
          <a:xfrm>
            <a:off x="6056376" y="5109006"/>
            <a:ext cx="2630424" cy="14051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worm </a:t>
            </a:r>
            <a:r>
              <a:rPr lang="en-US" dirty="0" err="1" smtClean="0"/>
              <a:t>microRNA</a:t>
            </a:r>
            <a:r>
              <a:rPr lang="en-US" dirty="0" smtClean="0"/>
              <a:t>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18</a:t>
            </a:fld>
            <a:endParaRPr lang="en-US"/>
          </a:p>
        </p:txBody>
      </p:sp>
      <p:pic>
        <p:nvPicPr>
          <p:cNvPr id="5" name="Content Placeholder 4" descr="Figure7.pdf"/>
          <p:cNvPicPr>
            <a:picLocks noGrp="1" noChangeAspect="1"/>
          </p:cNvPicPr>
          <p:nvPr>
            <p:ph sz="quarter" idx="1"/>
          </p:nvPr>
        </p:nvPicPr>
        <mc:AlternateContent>
          <mc:Choice xmlns:ma="http://schemas.microsoft.com/office/mac/drawingml/2008/main" Requires="ma">
            <p:blipFill>
              <a:blip r:embed="rId2"/>
              <a:srcRect t="-11547" b="-11547"/>
              <a:stretch>
                <a:fillRect/>
              </a:stretch>
            </p:blipFill>
          </mc:Choice>
          <mc:Fallback>
            <p:blipFill>
              <a:blip r:embed="rId3"/>
              <a:srcRect t="-11547" b="-11547"/>
              <a:stretch>
                <a:fillRect/>
              </a:stretch>
            </p:blipFill>
          </mc:Fallback>
        </mc:AlternateConten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19</a:t>
            </a:fld>
            <a:endParaRPr lang="en-US"/>
          </a:p>
        </p:txBody>
      </p:sp>
      <p:sp>
        <p:nvSpPr>
          <p:cNvPr id="4" name="Content Placeholder 3"/>
          <p:cNvSpPr>
            <a:spLocks noGrp="1"/>
          </p:cNvSpPr>
          <p:nvPr>
            <p:ph sz="quarter" idx="1"/>
          </p:nvPr>
        </p:nvSpPr>
        <p:spPr/>
        <p:txBody>
          <a:bodyPr/>
          <a:lstStyle/>
          <a:p>
            <a:r>
              <a:rPr lang="en-US" dirty="0" smtClean="0"/>
              <a:t>Chromatin features </a:t>
            </a:r>
            <a:r>
              <a:rPr lang="en-US" dirty="0" smtClean="0">
                <a:solidFill>
                  <a:srgbClr val="FF0000"/>
                </a:solidFill>
              </a:rPr>
              <a:t>can accurately </a:t>
            </a:r>
            <a:r>
              <a:rPr lang="en-US" dirty="0" smtClean="0"/>
              <a:t>predict gene expression</a:t>
            </a:r>
          </a:p>
          <a:p>
            <a:r>
              <a:rPr lang="en-US" dirty="0" smtClean="0"/>
              <a:t>Chromatin model is tissue/cell line/development stage </a:t>
            </a:r>
            <a:r>
              <a:rPr lang="en-US" dirty="0" smtClean="0">
                <a:solidFill>
                  <a:srgbClr val="FF0000"/>
                </a:solidFill>
              </a:rPr>
              <a:t>specific</a:t>
            </a:r>
          </a:p>
          <a:p>
            <a:r>
              <a:rPr lang="en-US" dirty="0" smtClean="0"/>
              <a:t>Chromatin feature are </a:t>
            </a:r>
            <a:r>
              <a:rPr lang="en-US" dirty="0" smtClean="0">
                <a:solidFill>
                  <a:srgbClr val="FF0000"/>
                </a:solidFill>
              </a:rPr>
              <a:t>highly redundant </a:t>
            </a:r>
            <a:r>
              <a:rPr lang="en-US" dirty="0" smtClean="0"/>
              <a:t>in terms of expression prediction</a:t>
            </a:r>
          </a:p>
          <a:p>
            <a:r>
              <a:rPr lang="en-US" dirty="0" smtClean="0"/>
              <a:t>Chromatin feature can predict </a:t>
            </a:r>
            <a:r>
              <a:rPr lang="en-US" dirty="0" smtClean="0">
                <a:solidFill>
                  <a:srgbClr val="FF0000"/>
                </a:solidFill>
              </a:rPr>
              <a:t>differential gene expression</a:t>
            </a:r>
          </a:p>
          <a:p>
            <a:r>
              <a:rPr lang="en-US" dirty="0" err="1" smtClean="0"/>
              <a:t>ChIP-seq</a:t>
            </a:r>
            <a:r>
              <a:rPr lang="en-US" dirty="0" smtClean="0"/>
              <a:t> has higher </a:t>
            </a:r>
            <a:r>
              <a:rPr lang="en-US" dirty="0" smtClean="0">
                <a:solidFill>
                  <a:srgbClr val="FF0000"/>
                </a:solidFill>
              </a:rPr>
              <a:t>resolution</a:t>
            </a:r>
            <a:r>
              <a:rPr lang="en-US" dirty="0" smtClean="0"/>
              <a:t> than </a:t>
            </a:r>
            <a:r>
              <a:rPr lang="en-US" dirty="0" err="1" smtClean="0"/>
              <a:t>ChIP</a:t>
            </a:r>
            <a:r>
              <a:rPr lang="en-US" dirty="0" smtClean="0"/>
              <a:t>-chip</a:t>
            </a:r>
          </a:p>
          <a:p>
            <a:r>
              <a:rPr lang="en-US" dirty="0" smtClean="0"/>
              <a:t>Chromatin models are valid for protein-coding genes and microRNAs.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chromatin modifications regulate gene expression?</a:t>
            </a:r>
            <a:endParaRPr lang="en-US" dirty="0"/>
          </a:p>
        </p:txBody>
      </p:sp>
      <p:sp>
        <p:nvSpPr>
          <p:cNvPr id="4" name="Slide Number Placeholder 3"/>
          <p:cNvSpPr>
            <a:spLocks noGrp="1"/>
          </p:cNvSpPr>
          <p:nvPr>
            <p:ph type="sldNum" sz="quarter" idx="12"/>
          </p:nvPr>
        </p:nvSpPr>
        <p:spPr/>
        <p:txBody>
          <a:bodyPr/>
          <a:lstStyle/>
          <a:p>
            <a:fld id="{EE4486BE-4C7E-0548-85FF-C9205512E941}" type="slidenum">
              <a:rPr lang="en-US" smtClean="0"/>
              <a:pPr/>
              <a:t>2</a:t>
            </a:fld>
            <a:endParaRPr lang="en-US"/>
          </a:p>
        </p:txBody>
      </p:sp>
      <p:sp>
        <p:nvSpPr>
          <p:cNvPr id="3" name="Content Placeholder 2"/>
          <p:cNvSpPr>
            <a:spLocks noGrp="1"/>
          </p:cNvSpPr>
          <p:nvPr>
            <p:ph sz="quarter" idx="1"/>
          </p:nvPr>
        </p:nvSpPr>
        <p:spPr/>
        <p:txBody>
          <a:bodyPr/>
          <a:lstStyle/>
          <a:p>
            <a:endParaRPr lang="en-US" dirty="0" smtClean="0"/>
          </a:p>
          <a:p>
            <a:r>
              <a:rPr lang="en-US" dirty="0" smtClean="0"/>
              <a:t>Modulate DNA accessibility</a:t>
            </a:r>
          </a:p>
          <a:p>
            <a:endParaRPr lang="en-US" dirty="0" smtClean="0"/>
          </a:p>
          <a:p>
            <a:r>
              <a:rPr lang="en-US" dirty="0" smtClean="0"/>
              <a:t>Recruit transcription regulators</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5599267" y="956923"/>
            <a:ext cx="3245134" cy="5723239"/>
          </a:xfrm>
          <a:prstGeom prst="rect">
            <a:avLst/>
          </a:prstGeom>
        </p:spPr>
      </p:pic>
      <p:sp>
        <p:nvSpPr>
          <p:cNvPr id="6" name="TextBox 5"/>
          <p:cNvSpPr txBox="1"/>
          <p:nvPr/>
        </p:nvSpPr>
        <p:spPr>
          <a:xfrm>
            <a:off x="6062756" y="6422082"/>
            <a:ext cx="2373199" cy="369332"/>
          </a:xfrm>
          <a:prstGeom prst="rect">
            <a:avLst/>
          </a:prstGeom>
          <a:noFill/>
        </p:spPr>
        <p:txBody>
          <a:bodyPr wrap="square" rtlCol="0">
            <a:spAutoFit/>
          </a:bodyPr>
          <a:lstStyle/>
          <a:p>
            <a:r>
              <a:rPr lang="en-US" i="1" dirty="0" err="1" smtClean="0"/>
              <a:t>Schones</a:t>
            </a:r>
            <a:r>
              <a:rPr lang="en-US" i="1" dirty="0" smtClean="0"/>
              <a:t> et al., 2008</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7924"/>
          </a:xfrm>
        </p:spPr>
        <p:txBody>
          <a:bodyPr>
            <a:normAutofit fontScale="90000"/>
          </a:bodyPr>
          <a:lstStyle/>
          <a:p>
            <a:r>
              <a:rPr lang="en-US" dirty="0" smtClean="0"/>
              <a:t>Correlation patterns of </a:t>
            </a:r>
            <a:r>
              <a:rPr lang="en-US" dirty="0" err="1" smtClean="0"/>
              <a:t>TFs</a:t>
            </a:r>
            <a:endParaRPr lang="en-US" dirty="0"/>
          </a:p>
        </p:txBody>
      </p:sp>
      <p:pic>
        <p:nvPicPr>
          <p:cNvPr id="7" name="Picture 6" descr="F001_TF_correlation_pattern_k56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3999" y="1523999"/>
            <a:ext cx="5969001" cy="4813710"/>
          </a:xfrm>
          <a:prstGeom prst="rect">
            <a:avLst/>
          </a:prstGeom>
        </p:spPr>
      </p:pic>
      <p:sp>
        <p:nvSpPr>
          <p:cNvPr id="8" name="Slide Number Placeholder 7"/>
          <p:cNvSpPr>
            <a:spLocks noGrp="1"/>
          </p:cNvSpPr>
          <p:nvPr>
            <p:ph type="sldNum" sz="quarter" idx="12"/>
          </p:nvPr>
        </p:nvSpPr>
        <p:spPr/>
        <p:txBody>
          <a:bodyPr/>
          <a:lstStyle/>
          <a:p>
            <a:fld id="{5B873C72-D116-8B45-9641-2C1EA988299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35333" cy="614362"/>
          </a:xfrm>
        </p:spPr>
        <p:txBody>
          <a:bodyPr>
            <a:normAutofit fontScale="90000"/>
          </a:bodyPr>
          <a:lstStyle/>
          <a:p>
            <a:r>
              <a:rPr lang="en-US" dirty="0" smtClean="0"/>
              <a:t>TF model: prediction power</a:t>
            </a:r>
            <a:endParaRPr lang="en-US" dirty="0"/>
          </a:p>
        </p:txBody>
      </p:sp>
      <p:pic>
        <p:nvPicPr>
          <p:cNvPr id="8" name="Picture 7" descr="F004_K562_TF_SVM_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3700" y="1123950"/>
            <a:ext cx="4178300" cy="2781300"/>
          </a:xfrm>
          <a:prstGeom prst="rect">
            <a:avLst/>
          </a:prstGeom>
        </p:spPr>
      </p:pic>
      <p:pic>
        <p:nvPicPr>
          <p:cNvPr id="9" name="Picture 8" descr="F004_K562_TF_SVR_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054600" y="1314450"/>
            <a:ext cx="3759200" cy="2298700"/>
          </a:xfrm>
          <a:prstGeom prst="rect">
            <a:avLst/>
          </a:prstGeom>
        </p:spPr>
      </p:pic>
      <p:pic>
        <p:nvPicPr>
          <p:cNvPr id="10" name="Picture 9" descr="F004_K562_TF_SVM_160bin_C.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3700" y="4000500"/>
            <a:ext cx="8724900" cy="2857500"/>
          </a:xfrm>
          <a:prstGeom prst="rect">
            <a:avLst/>
          </a:prstGeom>
        </p:spPr>
      </p:pic>
      <p:sp>
        <p:nvSpPr>
          <p:cNvPr id="11" name="Slide Number Placeholder 10"/>
          <p:cNvSpPr>
            <a:spLocks noGrp="1"/>
          </p:cNvSpPr>
          <p:nvPr>
            <p:ph type="sldNum" sz="quarter" idx="12"/>
          </p:nvPr>
        </p:nvSpPr>
        <p:spPr/>
        <p:txBody>
          <a:bodyPr/>
          <a:lstStyle/>
          <a:p>
            <a:fld id="{5B873C72-D116-8B45-9641-2C1EA988299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57533" cy="605895"/>
          </a:xfrm>
        </p:spPr>
        <p:txBody>
          <a:bodyPr>
            <a:normAutofit fontScale="90000"/>
          </a:bodyPr>
          <a:lstStyle/>
          <a:p>
            <a:r>
              <a:rPr lang="en-US" dirty="0" smtClean="0"/>
              <a:t>Histone Model: prediction power</a:t>
            </a:r>
            <a:endParaRPr lang="en-US" dirty="0"/>
          </a:p>
        </p:txBody>
      </p:sp>
      <p:pic>
        <p:nvPicPr>
          <p:cNvPr id="6" name="Content Placeholder 3" descr="Figure4.pdf"/>
          <p:cNvPicPr>
            <a:picLocks noChangeAspect="1"/>
          </p:cNvPicPr>
          <p:nvPr/>
        </p:nvPicPr>
        <mc:AlternateContent>
          <mc:Choice xmlns:ma="http://schemas.microsoft.com/office/mac/drawingml/2008/main" Requires="ma">
            <p:blipFill>
              <a:blip r:embed="rId2"/>
              <a:srcRect l="-619" r="-619"/>
              <a:stretch>
                <a:fillRect/>
              </a:stretch>
            </p:blipFill>
          </mc:Choice>
          <mc:Fallback>
            <p:blipFill>
              <a:blip r:embed="rId3"/>
              <a:srcRect l="-619" r="-619"/>
              <a:stretch>
                <a:fillRect/>
              </a:stretch>
            </p:blipFill>
          </mc:Fallback>
        </mc:AlternateContent>
        <p:spPr>
          <a:xfrm>
            <a:off x="397088" y="1405467"/>
            <a:ext cx="8103446" cy="4766733"/>
          </a:xfrm>
          <a:prstGeom prst="rect">
            <a:avLst/>
          </a:prstGeom>
        </p:spPr>
      </p:pic>
      <p:sp>
        <p:nvSpPr>
          <p:cNvPr id="7" name="Slide Number Placeholder 6"/>
          <p:cNvSpPr>
            <a:spLocks noGrp="1"/>
          </p:cNvSpPr>
          <p:nvPr>
            <p:ph type="sldNum" sz="quarter" idx="12"/>
          </p:nvPr>
        </p:nvSpPr>
        <p:spPr/>
        <p:txBody>
          <a:bodyPr/>
          <a:lstStyle/>
          <a:p>
            <a:fld id="{5B873C72-D116-8B45-9641-2C1EA988299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034"/>
            <a:ext cx="7289800" cy="724433"/>
          </a:xfrm>
        </p:spPr>
        <p:txBody>
          <a:bodyPr>
            <a:normAutofit fontScale="90000"/>
          </a:bodyPr>
          <a:lstStyle/>
          <a:p>
            <a:r>
              <a:rPr lang="en-US" dirty="0" smtClean="0"/>
              <a:t>Predict miRNA expression</a:t>
            </a:r>
            <a:endParaRPr lang="en-US" dirty="0"/>
          </a:p>
        </p:txBody>
      </p:sp>
      <p:sp>
        <p:nvSpPr>
          <p:cNvPr id="4" name="Slide Number Placeholder 3"/>
          <p:cNvSpPr>
            <a:spLocks noGrp="1"/>
          </p:cNvSpPr>
          <p:nvPr>
            <p:ph type="sldNum" sz="quarter" idx="12"/>
          </p:nvPr>
        </p:nvSpPr>
        <p:spPr/>
        <p:txBody>
          <a:bodyPr/>
          <a:lstStyle/>
          <a:p>
            <a:fld id="{5B873C72-D116-8B45-9641-2C1EA9882994}" type="slidenum">
              <a:rPr lang="en-US" smtClean="0"/>
              <a:pPr/>
              <a:t>23</a:t>
            </a:fld>
            <a:endParaRPr lang="en-US"/>
          </a:p>
        </p:txBody>
      </p:sp>
      <p:pic>
        <p:nvPicPr>
          <p:cNvPr id="9" name="Content Placeholder 8" descr="K562_miRNA_Expression_pred_boxplot.psd"/>
          <p:cNvPicPr>
            <a:picLocks noGrp="1" noChangeAspect="1"/>
          </p:cNvPicPr>
          <p:nvPr>
            <p:ph sz="quarter" idx="1"/>
          </p:nvPr>
        </p:nvPicPr>
        <p:blipFill>
          <a:blip r:embed="rId2"/>
          <a:srcRect t="-30722" b="-30722"/>
          <a:stretch>
            <a:fillRect/>
          </a:stretch>
        </p:blipFill>
        <p:spPr>
          <a:xfrm>
            <a:off x="146304" y="995979"/>
            <a:ext cx="8997696" cy="52927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sz="quarter" idx="1"/>
          </p:nvPr>
        </p:nvSpPr>
        <p:spPr/>
        <p:txBody>
          <a:bodyPr/>
          <a:lstStyle/>
          <a:p>
            <a:r>
              <a:rPr lang="en-US" dirty="0" smtClean="0"/>
              <a:t>Koon-</a:t>
            </a:r>
            <a:r>
              <a:rPr lang="en-US" dirty="0" err="1" smtClean="0"/>
              <a:t>Kiu</a:t>
            </a:r>
            <a:endParaRPr lang="en-US" dirty="0" smtClean="0"/>
          </a:p>
          <a:p>
            <a:r>
              <a:rPr lang="en-US" dirty="0" smtClean="0"/>
              <a:t>Mark Gerstein</a:t>
            </a:r>
          </a:p>
          <a:p>
            <a:r>
              <a:rPr lang="en-US" dirty="0" smtClean="0"/>
              <a:t>Michael Snyder</a:t>
            </a:r>
          </a:p>
          <a:p>
            <a:r>
              <a:rPr lang="en-US" dirty="0" smtClean="0"/>
              <a:t>Kevin </a:t>
            </a:r>
            <a:r>
              <a:rPr lang="en-US" dirty="0" smtClean="0"/>
              <a:t>Yip</a:t>
            </a:r>
          </a:p>
          <a:p>
            <a:r>
              <a:rPr lang="en-US" dirty="0" smtClean="0"/>
              <a:t>Jason </a:t>
            </a:r>
            <a:r>
              <a:rPr lang="en-US" dirty="0" err="1" smtClean="0"/>
              <a:t>Lieb</a:t>
            </a:r>
            <a:endParaRPr lang="en-US" dirty="0" smtClean="0"/>
          </a:p>
          <a:p>
            <a:r>
              <a:rPr lang="en-US" dirty="0" smtClean="0"/>
              <a:t>Shirley Liu</a:t>
            </a:r>
          </a:p>
          <a:p>
            <a:r>
              <a:rPr lang="en-US" dirty="0" smtClean="0"/>
              <a:t>Robert Waterston</a:t>
            </a:r>
          </a:p>
          <a:p>
            <a:r>
              <a:rPr lang="en-US" dirty="0" smtClean="0"/>
              <a:t>ENCODE &amp; modENCODE consortium</a:t>
            </a:r>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3</a:t>
            </a:fld>
            <a:endParaRPr lang="en-US"/>
          </a:p>
        </p:txBody>
      </p:sp>
      <p:sp>
        <p:nvSpPr>
          <p:cNvPr id="4" name="Content Placeholder 3"/>
          <p:cNvSpPr>
            <a:spLocks noGrp="1"/>
          </p:cNvSpPr>
          <p:nvPr>
            <p:ph sz="quarter" idx="1"/>
          </p:nvPr>
        </p:nvSpPr>
        <p:spPr/>
        <p:txBody>
          <a:bodyPr>
            <a:normAutofit/>
          </a:bodyPr>
          <a:lstStyle/>
          <a:p>
            <a:r>
              <a:rPr lang="en-US" dirty="0" smtClean="0"/>
              <a:t>Part I: a chromatin model for gene expression prediction</a:t>
            </a:r>
          </a:p>
          <a:p>
            <a:pPr>
              <a:buNone/>
            </a:pPr>
            <a:r>
              <a:rPr lang="en-US" dirty="0" smtClean="0"/>
              <a:t>	- human K562 and GM12878 cell lines</a:t>
            </a:r>
          </a:p>
          <a:p>
            <a:pPr>
              <a:buNone/>
            </a:pPr>
            <a:r>
              <a:rPr lang="en-US" dirty="0" smtClean="0"/>
              <a:t>	- worm EEMB and L3</a:t>
            </a:r>
          </a:p>
          <a:p>
            <a:r>
              <a:rPr lang="en-US" dirty="0" smtClean="0"/>
              <a:t>Part II: a two-step method for TFBS prediction</a:t>
            </a:r>
          </a:p>
          <a:p>
            <a:pPr>
              <a:buNone/>
            </a:pPr>
            <a:r>
              <a:rPr lang="en-US" dirty="0" smtClean="0"/>
              <a:t>	- yeast </a:t>
            </a:r>
          </a:p>
          <a:p>
            <a:pPr>
              <a:buNone/>
            </a:pPr>
            <a:r>
              <a:rPr lang="en-US" dirty="0" smtClean="0"/>
              <a:t>	- human</a:t>
            </a:r>
          </a:p>
          <a:p>
            <a:pPr>
              <a:buNone/>
            </a:pPr>
            <a:r>
              <a:rPr lang="en-US" dirty="0" smtClean="0"/>
              <a:t>	- worm</a:t>
            </a:r>
            <a:endParaRPr lang="en-US" dirty="0"/>
          </a:p>
        </p:txBody>
      </p:sp>
      <p:pic>
        <p:nvPicPr>
          <p:cNvPr id="5" name="Picture 4"/>
          <p:cNvPicPr>
            <a:picLocks noChangeAspect="1"/>
          </p:cNvPicPr>
          <p:nvPr/>
        </p:nvPicPr>
        <p:blipFill>
          <a:blip r:embed="rId2"/>
          <a:stretch>
            <a:fillRect/>
          </a:stretch>
        </p:blipFill>
        <p:spPr>
          <a:xfrm>
            <a:off x="5252653" y="3338207"/>
            <a:ext cx="3685564" cy="33292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t>
            </a:r>
            <a:r>
              <a:rPr lang="en-US" dirty="0" smtClean="0"/>
              <a:t>hromatin </a:t>
            </a:r>
            <a:r>
              <a:rPr lang="en-US" dirty="0" smtClean="0"/>
              <a:t>model for gene expression prediction</a:t>
            </a:r>
            <a:endParaRPr lang="en-US" dirty="0"/>
          </a:p>
        </p:txBody>
      </p:sp>
      <p:sp>
        <p:nvSpPr>
          <p:cNvPr id="11" name="Text Placeholder 10"/>
          <p:cNvSpPr>
            <a:spLocks noGrp="1"/>
          </p:cNvSpPr>
          <p:nvPr>
            <p:ph type="body" idx="1"/>
          </p:nvPr>
        </p:nvSpPr>
        <p:spPr>
          <a:xfrm>
            <a:off x="417164" y="2547938"/>
            <a:ext cx="8726836" cy="3660838"/>
          </a:xfrm>
        </p:spPr>
        <p:txBody>
          <a:bodyPr>
            <a:normAutofit/>
          </a:bodyPr>
          <a:lstStyle/>
          <a:p>
            <a:pPr>
              <a:buFontTx/>
              <a:buChar char="-"/>
            </a:pPr>
            <a:r>
              <a:rPr lang="en-US" dirty="0" smtClean="0"/>
              <a:t>Individual: correlation of each chromatin features with gene expression</a:t>
            </a:r>
          </a:p>
          <a:p>
            <a:pPr>
              <a:buFontTx/>
              <a:buChar char="-"/>
            </a:pPr>
            <a:endParaRPr lang="en-US" dirty="0" smtClean="0"/>
          </a:p>
          <a:p>
            <a:pPr>
              <a:buFontTx/>
              <a:buChar char="-"/>
            </a:pPr>
            <a:r>
              <a:rPr lang="en-US" dirty="0" smtClean="0"/>
              <a:t>Collective: hierarchical clustering of genes based on chromatin features</a:t>
            </a:r>
          </a:p>
          <a:p>
            <a:pPr>
              <a:buFontTx/>
              <a:buChar char="-"/>
            </a:pPr>
            <a:endParaRPr lang="en-US" dirty="0" smtClean="0"/>
          </a:p>
          <a:p>
            <a:pPr>
              <a:buFontTx/>
              <a:buChar char="-"/>
            </a:pPr>
            <a:r>
              <a:rPr lang="en-US" dirty="0" smtClean="0"/>
              <a:t>Integrative: supervised model for gene expression prediction</a:t>
            </a:r>
          </a:p>
          <a:p>
            <a:pPr>
              <a:buFontTx/>
              <a:buChar char="-"/>
            </a:pPr>
            <a:endParaRPr lang="en-US" dirty="0" smtClean="0"/>
          </a:p>
          <a:p>
            <a:pPr>
              <a:buFontTx/>
              <a:buChar char="-"/>
            </a:pPr>
            <a:r>
              <a:rPr lang="en-US" dirty="0" smtClean="0"/>
              <a:t>  </a:t>
            </a:r>
            <a:r>
              <a:rPr lang="en-US" sz="2000" dirty="0" smtClean="0">
                <a:solidFill>
                  <a:srgbClr val="FF0000"/>
                </a:solidFill>
              </a:rPr>
              <a:t>Note: Relative importance of each chromatin feature for transcription regulation depends on its position relative to TSS: divide chromosome into small bins</a:t>
            </a:r>
            <a:endParaRPr lang="en-US" sz="2000" dirty="0">
              <a:solidFill>
                <a:srgbClr val="FF0000"/>
              </a:solidFill>
            </a:endParaRPr>
          </a:p>
        </p:txBody>
      </p:sp>
      <p:sp>
        <p:nvSpPr>
          <p:cNvPr id="3" name="Slide Number Placeholder 2"/>
          <p:cNvSpPr>
            <a:spLocks noGrp="1"/>
          </p:cNvSpPr>
          <p:nvPr>
            <p:ph type="sldNum" sz="quarter" idx="12"/>
          </p:nvPr>
        </p:nvSpPr>
        <p:spPr/>
        <p:txBody>
          <a:bodyPr/>
          <a:lstStyle/>
          <a:p>
            <a:fld id="{EE4486BE-4C7E-0548-85FF-C9205512E941}"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839200" cy="838200"/>
          </a:xfrm>
        </p:spPr>
        <p:txBody>
          <a:bodyPr rtlCol="0">
            <a:normAutofit/>
          </a:bodyPr>
          <a:lstStyle/>
          <a:p>
            <a:pPr fontAlgn="auto">
              <a:spcAft>
                <a:spcPts val="0"/>
              </a:spcAft>
              <a:defRPr/>
            </a:pPr>
            <a:r>
              <a:rPr lang="en-US" sz="3000" dirty="0" smtClean="0">
                <a:ea typeface="+mj-ea"/>
                <a:cs typeface="+mj-cs"/>
              </a:rPr>
              <a:t>Divide and compare strategy</a:t>
            </a:r>
          </a:p>
        </p:txBody>
      </p:sp>
      <p:sp>
        <p:nvSpPr>
          <p:cNvPr id="21507" name="Slide Number Placeholder 3"/>
          <p:cNvSpPr>
            <a:spLocks noGrp="1"/>
          </p:cNvSpPr>
          <p:nvPr>
            <p:ph type="sldNum" sz="quarter" idx="12"/>
          </p:nvPr>
        </p:nvSpPr>
        <p:spPr/>
        <p:txBody>
          <a:bodyPr/>
          <a:lstStyle/>
          <a:p>
            <a:pPr>
              <a:defRPr/>
            </a:pPr>
            <a:fld id="{1215F14D-9C4D-3440-AF72-9DABFC625470}" type="slidenum">
              <a:rPr lang="en-US"/>
              <a:pPr>
                <a:defRPr/>
              </a:pPr>
              <a:t>5</a:t>
            </a:fld>
            <a:endParaRPr lang="en-US"/>
          </a:p>
        </p:txBody>
      </p:sp>
      <p:cxnSp>
        <p:nvCxnSpPr>
          <p:cNvPr id="6" name="Straight Connector 5"/>
          <p:cNvCxnSpPr/>
          <p:nvPr/>
        </p:nvCxnSpPr>
        <p:spPr>
          <a:xfrm flipV="1">
            <a:off x="762000" y="1687513"/>
            <a:ext cx="5818188" cy="17462"/>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108994" y="1716882"/>
            <a:ext cx="346075" cy="79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5004594" y="1683544"/>
            <a:ext cx="346075" cy="793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152650" y="1673225"/>
            <a:ext cx="114300"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1" name="Rectangle 10"/>
          <p:cNvSpPr/>
          <p:nvPr/>
        </p:nvSpPr>
        <p:spPr>
          <a:xfrm>
            <a:off x="2036763" y="1673225"/>
            <a:ext cx="115887"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2" name="Rectangle 11"/>
          <p:cNvSpPr/>
          <p:nvPr/>
        </p:nvSpPr>
        <p:spPr>
          <a:xfrm>
            <a:off x="1920875" y="1673225"/>
            <a:ext cx="115888"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3" name="Rectangle 12"/>
          <p:cNvSpPr/>
          <p:nvPr/>
        </p:nvSpPr>
        <p:spPr>
          <a:xfrm>
            <a:off x="1804988" y="1673225"/>
            <a:ext cx="115887"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4" name="Rectangle 13"/>
          <p:cNvSpPr/>
          <p:nvPr/>
        </p:nvSpPr>
        <p:spPr>
          <a:xfrm>
            <a:off x="1103313" y="1673225"/>
            <a:ext cx="115887"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5" name="Rectangle 14"/>
          <p:cNvSpPr/>
          <p:nvPr/>
        </p:nvSpPr>
        <p:spPr>
          <a:xfrm>
            <a:off x="2401888" y="1679575"/>
            <a:ext cx="115887"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6" name="Rectangle 15"/>
          <p:cNvSpPr/>
          <p:nvPr/>
        </p:nvSpPr>
        <p:spPr>
          <a:xfrm>
            <a:off x="2286000" y="1679575"/>
            <a:ext cx="115888"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8" name="Rectangle 17"/>
          <p:cNvSpPr/>
          <p:nvPr/>
        </p:nvSpPr>
        <p:spPr>
          <a:xfrm>
            <a:off x="2633663" y="1679575"/>
            <a:ext cx="114300"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9" name="Rectangle 18"/>
          <p:cNvSpPr/>
          <p:nvPr/>
        </p:nvSpPr>
        <p:spPr>
          <a:xfrm>
            <a:off x="2517775" y="1679575"/>
            <a:ext cx="115888"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0" name="Rectangle 19"/>
          <p:cNvSpPr/>
          <p:nvPr/>
        </p:nvSpPr>
        <p:spPr>
          <a:xfrm>
            <a:off x="3389313" y="1681163"/>
            <a:ext cx="115887" cy="46037"/>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1" name="Rectangle 20"/>
          <p:cNvSpPr/>
          <p:nvPr/>
        </p:nvSpPr>
        <p:spPr>
          <a:xfrm>
            <a:off x="4835525" y="1673225"/>
            <a:ext cx="114300"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2" name="Rectangle 21"/>
          <p:cNvSpPr/>
          <p:nvPr/>
        </p:nvSpPr>
        <p:spPr>
          <a:xfrm>
            <a:off x="4719638" y="1673225"/>
            <a:ext cx="115887"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3" name="Rectangle 22"/>
          <p:cNvSpPr/>
          <p:nvPr/>
        </p:nvSpPr>
        <p:spPr>
          <a:xfrm>
            <a:off x="5065713" y="1673225"/>
            <a:ext cx="115887"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4" name="Rectangle 23"/>
          <p:cNvSpPr/>
          <p:nvPr/>
        </p:nvSpPr>
        <p:spPr>
          <a:xfrm>
            <a:off x="4949825" y="1673225"/>
            <a:ext cx="115888"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5" name="Rectangle 24"/>
          <p:cNvSpPr/>
          <p:nvPr/>
        </p:nvSpPr>
        <p:spPr>
          <a:xfrm>
            <a:off x="3998913" y="1673225"/>
            <a:ext cx="115887"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6" name="Rectangle 25"/>
          <p:cNvSpPr/>
          <p:nvPr/>
        </p:nvSpPr>
        <p:spPr>
          <a:xfrm>
            <a:off x="5297488" y="1673225"/>
            <a:ext cx="114300"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7" name="Rectangle 26"/>
          <p:cNvSpPr/>
          <p:nvPr/>
        </p:nvSpPr>
        <p:spPr>
          <a:xfrm>
            <a:off x="5181600" y="1673225"/>
            <a:ext cx="115888"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8" name="Rectangle 27"/>
          <p:cNvSpPr/>
          <p:nvPr/>
        </p:nvSpPr>
        <p:spPr>
          <a:xfrm>
            <a:off x="5527675" y="1673225"/>
            <a:ext cx="115888"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9" name="Rectangle 28"/>
          <p:cNvSpPr/>
          <p:nvPr/>
        </p:nvSpPr>
        <p:spPr>
          <a:xfrm>
            <a:off x="5411788" y="1673225"/>
            <a:ext cx="115887"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30" name="Rectangle 29"/>
          <p:cNvSpPr/>
          <p:nvPr/>
        </p:nvSpPr>
        <p:spPr>
          <a:xfrm>
            <a:off x="6248400" y="1673225"/>
            <a:ext cx="115888"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cxnSp>
        <p:nvCxnSpPr>
          <p:cNvPr id="44" name="Straight Connector 43"/>
          <p:cNvCxnSpPr/>
          <p:nvPr/>
        </p:nvCxnSpPr>
        <p:spPr>
          <a:xfrm rot="5400000">
            <a:off x="56007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50673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86213" y="2616200"/>
            <a:ext cx="1119187" cy="369888"/>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120-81</a:t>
            </a:r>
          </a:p>
          <a:p>
            <a:pPr algn="ctr" fontAlgn="auto">
              <a:spcBef>
                <a:spcPts val="0"/>
              </a:spcBef>
              <a:spcAft>
                <a:spcPts val="0"/>
              </a:spcAft>
              <a:defRPr/>
            </a:pPr>
            <a:r>
              <a:rPr lang="en-US" sz="1200">
                <a:latin typeface="+mn-lt"/>
                <a:ea typeface="+mn-ea"/>
                <a:cs typeface="+mn-cs"/>
              </a:rPr>
              <a:t>(TTS-4kb to TTS)</a:t>
            </a:r>
          </a:p>
        </p:txBody>
      </p:sp>
      <p:sp>
        <p:nvSpPr>
          <p:cNvPr id="16414" name="TextBox 50"/>
          <p:cNvSpPr txBox="1">
            <a:spLocks noChangeArrowheads="1"/>
          </p:cNvSpPr>
          <p:nvPr/>
        </p:nvSpPr>
        <p:spPr bwMode="auto">
          <a:xfrm>
            <a:off x="1827213" y="1177925"/>
            <a:ext cx="915987" cy="46196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TSS</a:t>
            </a:r>
          </a:p>
        </p:txBody>
      </p:sp>
      <p:sp>
        <p:nvSpPr>
          <p:cNvPr id="16415" name="TextBox 51"/>
          <p:cNvSpPr txBox="1">
            <a:spLocks noChangeArrowheads="1"/>
          </p:cNvSpPr>
          <p:nvPr/>
        </p:nvSpPr>
        <p:spPr bwMode="auto">
          <a:xfrm>
            <a:off x="4724400" y="1143000"/>
            <a:ext cx="960438" cy="46196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TTS</a:t>
            </a:r>
          </a:p>
        </p:txBody>
      </p:sp>
      <p:sp>
        <p:nvSpPr>
          <p:cNvPr id="16416" name="TextBox 52"/>
          <p:cNvSpPr txBox="1">
            <a:spLocks noChangeArrowheads="1"/>
          </p:cNvSpPr>
          <p:nvPr/>
        </p:nvSpPr>
        <p:spPr bwMode="auto">
          <a:xfrm>
            <a:off x="6629400" y="1403350"/>
            <a:ext cx="1376363" cy="369888"/>
          </a:xfrm>
          <a:prstGeom prst="rect">
            <a:avLst/>
          </a:prstGeom>
          <a:noFill/>
          <a:ln w="9525">
            <a:noFill/>
            <a:miter lim="800000"/>
            <a:headEnd/>
            <a:tailEnd/>
          </a:ln>
        </p:spPr>
        <p:txBody>
          <a:bodyPr>
            <a:prstTxWarp prst="textNoShape">
              <a:avLst/>
            </a:prstTxWarp>
            <a:spAutoFit/>
          </a:bodyPr>
          <a:lstStyle/>
          <a:p>
            <a:r>
              <a:rPr lang="en-US">
                <a:latin typeface="Calibri" charset="0"/>
              </a:rPr>
              <a:t>Gene i</a:t>
            </a:r>
          </a:p>
        </p:txBody>
      </p:sp>
      <p:cxnSp>
        <p:nvCxnSpPr>
          <p:cNvPr id="55" name="Straight Connector 54"/>
          <p:cNvCxnSpPr/>
          <p:nvPr/>
        </p:nvCxnSpPr>
        <p:spPr>
          <a:xfrm>
            <a:off x="1676400" y="3611563"/>
            <a:ext cx="41148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flipH="1" flipV="1">
            <a:off x="14859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27051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flipH="1" flipV="1">
            <a:off x="56007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flipH="1" flipV="1">
            <a:off x="43815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Down Arrow 62"/>
          <p:cNvSpPr/>
          <p:nvPr/>
        </p:nvSpPr>
        <p:spPr>
          <a:xfrm>
            <a:off x="3657600" y="3733800"/>
            <a:ext cx="228600" cy="990600"/>
          </a:xfrm>
          <a:prstGeom prst="downArrow">
            <a:avLst/>
          </a:prstGeom>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6423" name="TextBox 63"/>
          <p:cNvSpPr txBox="1">
            <a:spLocks noChangeArrowheads="1"/>
          </p:cNvSpPr>
          <p:nvPr/>
        </p:nvSpPr>
        <p:spPr bwMode="auto">
          <a:xfrm>
            <a:off x="171450" y="3657600"/>
            <a:ext cx="1962150" cy="738188"/>
          </a:xfrm>
          <a:prstGeom prst="rect">
            <a:avLst/>
          </a:prstGeom>
          <a:solidFill>
            <a:srgbClr val="CCFFCC"/>
          </a:solidFill>
          <a:ln w="9525">
            <a:noFill/>
            <a:miter lim="800000"/>
            <a:headEnd/>
            <a:tailEnd/>
          </a:ln>
        </p:spPr>
        <p:txBody>
          <a:bodyPr>
            <a:prstTxWarp prst="textNoShape">
              <a:avLst/>
            </a:prstTxWarp>
            <a:spAutoFit/>
          </a:bodyPr>
          <a:lstStyle/>
          <a:p>
            <a:r>
              <a:rPr lang="en-US" sz="1400">
                <a:latin typeface="Calibri" charset="0"/>
              </a:rPr>
              <a:t>Chromatin features:</a:t>
            </a:r>
          </a:p>
          <a:p>
            <a:r>
              <a:rPr lang="en-US" sz="1400">
                <a:latin typeface="Calibri" charset="0"/>
              </a:rPr>
              <a:t>Histone methylation</a:t>
            </a:r>
          </a:p>
          <a:p>
            <a:r>
              <a:rPr lang="en-US" sz="1400">
                <a:latin typeface="Calibri" charset="0"/>
              </a:rPr>
              <a:t>Pol II binding</a:t>
            </a:r>
          </a:p>
        </p:txBody>
      </p:sp>
      <p:sp>
        <p:nvSpPr>
          <p:cNvPr id="16424" name="TextBox 64"/>
          <p:cNvSpPr txBox="1">
            <a:spLocks noChangeArrowheads="1"/>
          </p:cNvSpPr>
          <p:nvPr/>
        </p:nvSpPr>
        <p:spPr bwMode="auto">
          <a:xfrm>
            <a:off x="2565400" y="5281613"/>
            <a:ext cx="989013" cy="1239837"/>
          </a:xfrm>
          <a:prstGeom prst="rect">
            <a:avLst/>
          </a:prstGeom>
          <a:solidFill>
            <a:srgbClr val="3366FF"/>
          </a:solidFill>
          <a:ln w="9525">
            <a:noFill/>
            <a:miter lim="800000"/>
            <a:headEnd/>
            <a:tailEnd/>
          </a:ln>
        </p:spPr>
        <p:txBody>
          <a:bodyPr>
            <a:prstTxWarp prst="textNoShape">
              <a:avLst/>
            </a:prstTxWarp>
            <a:spAutoFit/>
          </a:bodyPr>
          <a:lstStyle/>
          <a:p>
            <a:endParaRPr lang="en-US">
              <a:latin typeface="Calibri" charset="0"/>
            </a:endParaRPr>
          </a:p>
        </p:txBody>
      </p:sp>
      <p:sp>
        <p:nvSpPr>
          <p:cNvPr id="16425" name="TextBox 65"/>
          <p:cNvSpPr txBox="1">
            <a:spLocks noChangeArrowheads="1"/>
          </p:cNvSpPr>
          <p:nvPr/>
        </p:nvSpPr>
        <p:spPr bwMode="auto">
          <a:xfrm>
            <a:off x="2406650" y="5005388"/>
            <a:ext cx="1290638" cy="261937"/>
          </a:xfrm>
          <a:prstGeom prst="rect">
            <a:avLst/>
          </a:prstGeom>
          <a:noFill/>
          <a:ln w="9525">
            <a:noFill/>
            <a:miter lim="800000"/>
            <a:headEnd/>
            <a:tailEnd/>
          </a:ln>
        </p:spPr>
        <p:txBody>
          <a:bodyPr>
            <a:prstTxWarp prst="textNoShape">
              <a:avLst/>
            </a:prstTxWarp>
            <a:spAutoFit/>
          </a:bodyPr>
          <a:lstStyle/>
          <a:p>
            <a:r>
              <a:rPr lang="en-US" sz="1100">
                <a:latin typeface="Calibri" charset="0"/>
              </a:rPr>
              <a:t>Chromatin features</a:t>
            </a:r>
          </a:p>
        </p:txBody>
      </p:sp>
      <p:sp>
        <p:nvSpPr>
          <p:cNvPr id="67" name="TextBox 66"/>
          <p:cNvSpPr txBox="1"/>
          <p:nvPr/>
        </p:nvSpPr>
        <p:spPr>
          <a:xfrm>
            <a:off x="2196465" y="5019827"/>
            <a:ext cx="353943" cy="1454238"/>
          </a:xfrm>
          <a:prstGeom prst="rect">
            <a:avLst/>
          </a:prstGeom>
          <a:noFill/>
        </p:spPr>
        <p:txBody>
          <a:bodyPr vert="vert270">
            <a:spAutoFit/>
          </a:bodyPr>
          <a:lstStyle/>
          <a:p>
            <a:pPr fontAlgn="auto">
              <a:spcBef>
                <a:spcPts val="0"/>
              </a:spcBef>
              <a:spcAft>
                <a:spcPts val="0"/>
              </a:spcAft>
              <a:defRPr/>
            </a:pPr>
            <a:r>
              <a:rPr lang="en-US" sz="1100" dirty="0">
                <a:latin typeface="Times New Roman" pitchFamily="-107" charset="0"/>
                <a:ea typeface="新細明體" pitchFamily="-107" charset="-120"/>
                <a:cs typeface="新細明體" pitchFamily="-107" charset="-120"/>
              </a:rPr>
              <a:t>~10000 </a:t>
            </a:r>
            <a:r>
              <a:rPr lang="en-US" sz="1100" dirty="0" err="1">
                <a:latin typeface="Times New Roman" pitchFamily="-107" charset="0"/>
                <a:ea typeface="新細明體" pitchFamily="-107" charset="-120"/>
                <a:cs typeface="新細明體" pitchFamily="-107" charset="-120"/>
              </a:rPr>
              <a:t>refseq</a:t>
            </a:r>
            <a:r>
              <a:rPr lang="en-US" sz="1100" dirty="0">
                <a:latin typeface="Times New Roman" pitchFamily="-107" charset="0"/>
                <a:ea typeface="新細明體" pitchFamily="-107" charset="-120"/>
                <a:cs typeface="新細明體" pitchFamily="-107" charset="-120"/>
              </a:rPr>
              <a:t> genes</a:t>
            </a:r>
          </a:p>
        </p:txBody>
      </p:sp>
      <p:sp>
        <p:nvSpPr>
          <p:cNvPr id="16427" name="TextBox 67"/>
          <p:cNvSpPr txBox="1">
            <a:spLocks noChangeArrowheads="1"/>
          </p:cNvSpPr>
          <p:nvPr/>
        </p:nvSpPr>
        <p:spPr bwMode="auto">
          <a:xfrm>
            <a:off x="2678113" y="5764213"/>
            <a:ext cx="785812" cy="830262"/>
          </a:xfrm>
          <a:prstGeom prst="rect">
            <a:avLst/>
          </a:prstGeom>
          <a:noFill/>
          <a:ln w="9525">
            <a:noFill/>
            <a:miter lim="800000"/>
            <a:headEnd/>
            <a:tailEnd/>
          </a:ln>
        </p:spPr>
        <p:txBody>
          <a:bodyPr>
            <a:prstTxWarp prst="textNoShape">
              <a:avLst/>
            </a:prstTxWarp>
            <a:spAutoFit/>
          </a:bodyPr>
          <a:lstStyle/>
          <a:p>
            <a:r>
              <a:rPr lang="en-US">
                <a:latin typeface="Calibri" charset="0"/>
              </a:rPr>
              <a:t>Bin 1</a:t>
            </a:r>
          </a:p>
        </p:txBody>
      </p:sp>
      <p:sp>
        <p:nvSpPr>
          <p:cNvPr id="16428" name="TextBox 68"/>
          <p:cNvSpPr txBox="1">
            <a:spLocks noChangeArrowheads="1"/>
          </p:cNvSpPr>
          <p:nvPr/>
        </p:nvSpPr>
        <p:spPr bwMode="auto">
          <a:xfrm>
            <a:off x="3910013" y="5297488"/>
            <a:ext cx="989012" cy="1238250"/>
          </a:xfrm>
          <a:prstGeom prst="rect">
            <a:avLst/>
          </a:prstGeom>
          <a:solidFill>
            <a:srgbClr val="3366FF"/>
          </a:solidFill>
          <a:ln w="9525">
            <a:noFill/>
            <a:miter lim="800000"/>
            <a:headEnd/>
            <a:tailEnd/>
          </a:ln>
        </p:spPr>
        <p:txBody>
          <a:bodyPr>
            <a:prstTxWarp prst="textNoShape">
              <a:avLst/>
            </a:prstTxWarp>
            <a:spAutoFit/>
          </a:bodyPr>
          <a:lstStyle/>
          <a:p>
            <a:endParaRPr lang="en-US">
              <a:latin typeface="Calibri" charset="0"/>
            </a:endParaRPr>
          </a:p>
        </p:txBody>
      </p:sp>
      <p:sp>
        <p:nvSpPr>
          <p:cNvPr id="16429" name="TextBox 69"/>
          <p:cNvSpPr txBox="1">
            <a:spLocks noChangeArrowheads="1"/>
          </p:cNvSpPr>
          <p:nvPr/>
        </p:nvSpPr>
        <p:spPr bwMode="auto">
          <a:xfrm>
            <a:off x="4022725" y="5780088"/>
            <a:ext cx="785813" cy="830262"/>
          </a:xfrm>
          <a:prstGeom prst="rect">
            <a:avLst/>
          </a:prstGeom>
          <a:noFill/>
          <a:ln w="9525">
            <a:noFill/>
            <a:miter lim="800000"/>
            <a:headEnd/>
            <a:tailEnd/>
          </a:ln>
        </p:spPr>
        <p:txBody>
          <a:bodyPr>
            <a:prstTxWarp prst="textNoShape">
              <a:avLst/>
            </a:prstTxWarp>
            <a:spAutoFit/>
          </a:bodyPr>
          <a:lstStyle/>
          <a:p>
            <a:r>
              <a:rPr lang="en-US">
                <a:latin typeface="Calibri" charset="0"/>
              </a:rPr>
              <a:t>Bin</a:t>
            </a:r>
          </a:p>
          <a:p>
            <a:r>
              <a:rPr lang="en-US">
                <a:latin typeface="Calibri" charset="0"/>
              </a:rPr>
              <a:t>2</a:t>
            </a:r>
          </a:p>
        </p:txBody>
      </p:sp>
      <p:sp>
        <p:nvSpPr>
          <p:cNvPr id="16430" name="TextBox 70"/>
          <p:cNvSpPr txBox="1">
            <a:spLocks noChangeArrowheads="1"/>
          </p:cNvSpPr>
          <p:nvPr/>
        </p:nvSpPr>
        <p:spPr bwMode="auto">
          <a:xfrm>
            <a:off x="5680075" y="5267325"/>
            <a:ext cx="989013" cy="1239838"/>
          </a:xfrm>
          <a:prstGeom prst="rect">
            <a:avLst/>
          </a:prstGeom>
          <a:solidFill>
            <a:srgbClr val="3366FF"/>
          </a:solidFill>
          <a:ln w="9525">
            <a:noFill/>
            <a:miter lim="800000"/>
            <a:headEnd/>
            <a:tailEnd/>
          </a:ln>
        </p:spPr>
        <p:txBody>
          <a:bodyPr>
            <a:prstTxWarp prst="textNoShape">
              <a:avLst/>
            </a:prstTxWarp>
            <a:spAutoFit/>
          </a:bodyPr>
          <a:lstStyle/>
          <a:p>
            <a:endParaRPr lang="en-US">
              <a:latin typeface="Calibri" charset="0"/>
            </a:endParaRPr>
          </a:p>
        </p:txBody>
      </p:sp>
      <p:sp>
        <p:nvSpPr>
          <p:cNvPr id="16431" name="TextBox 71"/>
          <p:cNvSpPr txBox="1">
            <a:spLocks noChangeArrowheads="1"/>
          </p:cNvSpPr>
          <p:nvPr/>
        </p:nvSpPr>
        <p:spPr bwMode="auto">
          <a:xfrm>
            <a:off x="5726113" y="5764213"/>
            <a:ext cx="876300" cy="830262"/>
          </a:xfrm>
          <a:prstGeom prst="rect">
            <a:avLst/>
          </a:prstGeom>
          <a:noFill/>
          <a:ln w="9525">
            <a:noFill/>
            <a:miter lim="800000"/>
            <a:headEnd/>
            <a:tailEnd/>
          </a:ln>
        </p:spPr>
        <p:txBody>
          <a:bodyPr>
            <a:prstTxWarp prst="textNoShape">
              <a:avLst/>
            </a:prstTxWarp>
            <a:spAutoFit/>
          </a:bodyPr>
          <a:lstStyle/>
          <a:p>
            <a:r>
              <a:rPr lang="en-US">
                <a:latin typeface="Calibri" charset="0"/>
              </a:rPr>
              <a:t>Bin</a:t>
            </a:r>
          </a:p>
          <a:p>
            <a:r>
              <a:rPr lang="en-US">
                <a:latin typeface="Calibri" charset="0"/>
              </a:rPr>
              <a:t>160</a:t>
            </a:r>
          </a:p>
        </p:txBody>
      </p:sp>
      <p:sp>
        <p:nvSpPr>
          <p:cNvPr id="16432" name="TextBox 72"/>
          <p:cNvSpPr txBox="1">
            <a:spLocks noChangeArrowheads="1"/>
          </p:cNvSpPr>
          <p:nvPr/>
        </p:nvSpPr>
        <p:spPr bwMode="auto">
          <a:xfrm>
            <a:off x="5014913" y="5634038"/>
            <a:ext cx="717550"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sp>
        <p:nvSpPr>
          <p:cNvPr id="74" name="Right Arrow 73"/>
          <p:cNvSpPr/>
          <p:nvPr/>
        </p:nvSpPr>
        <p:spPr>
          <a:xfrm>
            <a:off x="2225675" y="4068763"/>
            <a:ext cx="1279525" cy="198437"/>
          </a:xfrm>
          <a:prstGeom prst="rightArrow">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75" name="Rectangle 74"/>
          <p:cNvSpPr/>
          <p:nvPr/>
        </p:nvSpPr>
        <p:spPr>
          <a:xfrm>
            <a:off x="2078038" y="4873625"/>
            <a:ext cx="4932362" cy="184785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6435" name="TextBox 75"/>
          <p:cNvSpPr txBox="1">
            <a:spLocks noChangeArrowheads="1"/>
          </p:cNvSpPr>
          <p:nvPr/>
        </p:nvSpPr>
        <p:spPr bwMode="auto">
          <a:xfrm>
            <a:off x="3733800" y="4476750"/>
            <a:ext cx="1695450" cy="400050"/>
          </a:xfrm>
          <a:prstGeom prst="rect">
            <a:avLst/>
          </a:prstGeom>
          <a:noFill/>
          <a:ln w="9525">
            <a:noFill/>
            <a:miter lim="800000"/>
            <a:headEnd/>
            <a:tailEnd/>
          </a:ln>
        </p:spPr>
        <p:txBody>
          <a:bodyPr>
            <a:prstTxWarp prst="textNoShape">
              <a:avLst/>
            </a:prstTxWarp>
            <a:spAutoFit/>
          </a:bodyPr>
          <a:lstStyle/>
          <a:p>
            <a:pPr algn="ctr"/>
            <a:r>
              <a:rPr lang="en-US" sz="2000">
                <a:solidFill>
                  <a:srgbClr val="FF0000"/>
                </a:solidFill>
                <a:latin typeface="Calibri" charset="0"/>
              </a:rPr>
              <a:t>Predictors</a:t>
            </a:r>
          </a:p>
        </p:txBody>
      </p:sp>
      <p:sp>
        <p:nvSpPr>
          <p:cNvPr id="16436" name="TextBox 76"/>
          <p:cNvSpPr txBox="1">
            <a:spLocks noChangeArrowheads="1"/>
          </p:cNvSpPr>
          <p:nvPr/>
        </p:nvSpPr>
        <p:spPr bwMode="auto">
          <a:xfrm>
            <a:off x="7772400" y="5267325"/>
            <a:ext cx="369888" cy="1239838"/>
          </a:xfrm>
          <a:prstGeom prst="rect">
            <a:avLst/>
          </a:prstGeom>
          <a:solidFill>
            <a:srgbClr val="008000"/>
          </a:solidFill>
          <a:ln w="9525">
            <a:noFill/>
            <a:miter lim="800000"/>
            <a:headEnd/>
            <a:tailEnd/>
          </a:ln>
        </p:spPr>
        <p:txBody>
          <a:bodyPr>
            <a:prstTxWarp prst="textNoShape">
              <a:avLst/>
            </a:prstTxWarp>
            <a:spAutoFit/>
          </a:bodyPr>
          <a:lstStyle/>
          <a:p>
            <a:endParaRPr lang="en-US">
              <a:latin typeface="Calibri" charset="0"/>
            </a:endParaRPr>
          </a:p>
        </p:txBody>
      </p:sp>
      <p:sp>
        <p:nvSpPr>
          <p:cNvPr id="16437" name="TextBox 78"/>
          <p:cNvSpPr txBox="1">
            <a:spLocks noChangeArrowheads="1"/>
          </p:cNvSpPr>
          <p:nvPr/>
        </p:nvSpPr>
        <p:spPr bwMode="auto">
          <a:xfrm>
            <a:off x="7315200" y="2982913"/>
            <a:ext cx="1558925" cy="369887"/>
          </a:xfrm>
          <a:prstGeom prst="rect">
            <a:avLst/>
          </a:prstGeom>
          <a:solidFill>
            <a:srgbClr val="CCFFCC"/>
          </a:solidFill>
          <a:ln w="9525">
            <a:noFill/>
            <a:miter lim="800000"/>
            <a:headEnd/>
            <a:tailEnd/>
          </a:ln>
        </p:spPr>
        <p:txBody>
          <a:bodyPr>
            <a:prstTxWarp prst="textNoShape">
              <a:avLst/>
            </a:prstTxWarp>
            <a:spAutoFit/>
          </a:bodyPr>
          <a:lstStyle/>
          <a:p>
            <a:r>
              <a:rPr lang="en-US">
                <a:latin typeface="Calibri" charset="0"/>
              </a:rPr>
              <a:t>RNA-Seq data</a:t>
            </a:r>
          </a:p>
        </p:txBody>
      </p:sp>
      <p:cxnSp>
        <p:nvCxnSpPr>
          <p:cNvPr id="81" name="Straight Arrow Connector 80"/>
          <p:cNvCxnSpPr>
            <a:endCxn id="16439" idx="0"/>
          </p:cNvCxnSpPr>
          <p:nvPr/>
        </p:nvCxnSpPr>
        <p:spPr>
          <a:xfrm rot="5400000">
            <a:off x="7677150" y="3867150"/>
            <a:ext cx="7620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439" name="TextBox 82"/>
          <p:cNvSpPr txBox="1">
            <a:spLocks noChangeArrowheads="1"/>
          </p:cNvSpPr>
          <p:nvPr/>
        </p:nvSpPr>
        <p:spPr bwMode="auto">
          <a:xfrm>
            <a:off x="6934200" y="4267200"/>
            <a:ext cx="22098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Prediction target:</a:t>
            </a:r>
          </a:p>
          <a:p>
            <a:pPr algn="ctr"/>
            <a:r>
              <a:rPr lang="en-US">
                <a:solidFill>
                  <a:srgbClr val="FF0000"/>
                </a:solidFill>
                <a:latin typeface="Calibri" charset="0"/>
              </a:rPr>
              <a:t>Gene expression level</a:t>
            </a:r>
          </a:p>
        </p:txBody>
      </p:sp>
      <p:sp>
        <p:nvSpPr>
          <p:cNvPr id="83" name="TextBox 82"/>
          <p:cNvSpPr txBox="1"/>
          <p:nvPr/>
        </p:nvSpPr>
        <p:spPr>
          <a:xfrm>
            <a:off x="5181600" y="2616200"/>
            <a:ext cx="1195388" cy="369888"/>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121-160</a:t>
            </a:r>
          </a:p>
          <a:p>
            <a:pPr algn="ctr" fontAlgn="auto">
              <a:spcBef>
                <a:spcPts val="0"/>
              </a:spcBef>
              <a:spcAft>
                <a:spcPts val="0"/>
              </a:spcAft>
              <a:defRPr/>
            </a:pPr>
            <a:r>
              <a:rPr lang="en-US" sz="1200">
                <a:latin typeface="+mn-lt"/>
                <a:ea typeface="+mn-ea"/>
                <a:cs typeface="+mn-cs"/>
              </a:rPr>
              <a:t>(TTS to TTS+4kb)</a:t>
            </a:r>
          </a:p>
        </p:txBody>
      </p:sp>
      <p:sp>
        <p:nvSpPr>
          <p:cNvPr id="84" name="TextBox 83"/>
          <p:cNvSpPr txBox="1"/>
          <p:nvPr/>
        </p:nvSpPr>
        <p:spPr>
          <a:xfrm>
            <a:off x="2362200" y="2620963"/>
            <a:ext cx="1143000" cy="369887"/>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41-80</a:t>
            </a:r>
          </a:p>
          <a:p>
            <a:pPr algn="ctr" fontAlgn="auto">
              <a:spcBef>
                <a:spcPts val="0"/>
              </a:spcBef>
              <a:spcAft>
                <a:spcPts val="0"/>
              </a:spcAft>
              <a:defRPr/>
            </a:pPr>
            <a:r>
              <a:rPr lang="en-US" sz="1200">
                <a:latin typeface="+mn-lt"/>
                <a:ea typeface="+mn-ea"/>
                <a:cs typeface="+mn-cs"/>
              </a:rPr>
              <a:t>(TSS to TSS+4kb)</a:t>
            </a:r>
          </a:p>
        </p:txBody>
      </p:sp>
      <p:sp>
        <p:nvSpPr>
          <p:cNvPr id="86" name="TextBox 85"/>
          <p:cNvSpPr txBox="1"/>
          <p:nvPr/>
        </p:nvSpPr>
        <p:spPr>
          <a:xfrm>
            <a:off x="1066800" y="2616200"/>
            <a:ext cx="1143000" cy="369888"/>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40-1</a:t>
            </a:r>
          </a:p>
          <a:p>
            <a:pPr algn="ctr" fontAlgn="auto">
              <a:spcBef>
                <a:spcPts val="0"/>
              </a:spcBef>
              <a:spcAft>
                <a:spcPts val="0"/>
              </a:spcAft>
              <a:defRPr/>
            </a:pPr>
            <a:r>
              <a:rPr lang="en-US" sz="1200">
                <a:latin typeface="+mn-lt"/>
                <a:ea typeface="+mn-ea"/>
                <a:cs typeface="+mn-cs"/>
              </a:rPr>
              <a:t>(TSS-4kb to TSS)</a:t>
            </a:r>
          </a:p>
        </p:txBody>
      </p:sp>
      <p:cxnSp>
        <p:nvCxnSpPr>
          <p:cNvPr id="122" name="Straight Connector 121"/>
          <p:cNvCxnSpPr/>
          <p:nvPr/>
        </p:nvCxnSpPr>
        <p:spPr>
          <a:xfrm rot="5400000">
            <a:off x="43815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H="1">
            <a:off x="38481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27051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6200000" flipH="1">
            <a:off x="21717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14859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flipH="1">
            <a:off x="9525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449" name="TextBox 64"/>
          <p:cNvSpPr txBox="1">
            <a:spLocks noChangeArrowheads="1"/>
          </p:cNvSpPr>
          <p:nvPr/>
        </p:nvSpPr>
        <p:spPr bwMode="auto">
          <a:xfrm>
            <a:off x="998538" y="1676400"/>
            <a:ext cx="3048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40</a:t>
            </a:r>
          </a:p>
        </p:txBody>
      </p:sp>
      <p:sp>
        <p:nvSpPr>
          <p:cNvPr id="16450" name="TextBox 65"/>
          <p:cNvSpPr txBox="1">
            <a:spLocks noChangeArrowheads="1"/>
          </p:cNvSpPr>
          <p:nvPr/>
        </p:nvSpPr>
        <p:spPr bwMode="auto">
          <a:xfrm>
            <a:off x="2090738" y="1676400"/>
            <a:ext cx="3048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a:t>
            </a:r>
          </a:p>
        </p:txBody>
      </p:sp>
      <p:sp>
        <p:nvSpPr>
          <p:cNvPr id="16451" name="TextBox 67"/>
          <p:cNvSpPr txBox="1">
            <a:spLocks noChangeArrowheads="1"/>
          </p:cNvSpPr>
          <p:nvPr/>
        </p:nvSpPr>
        <p:spPr bwMode="auto">
          <a:xfrm>
            <a:off x="1752600" y="1682750"/>
            <a:ext cx="533400" cy="247650"/>
          </a:xfrm>
          <a:prstGeom prst="rect">
            <a:avLst/>
          </a:prstGeom>
          <a:noFill/>
          <a:ln w="9525">
            <a:noFill/>
            <a:miter lim="800000"/>
            <a:headEnd/>
            <a:tailEnd/>
          </a:ln>
        </p:spPr>
        <p:txBody>
          <a:bodyPr>
            <a:prstTxWarp prst="textNoShape">
              <a:avLst/>
            </a:prstTxWarp>
            <a:spAutoFit/>
          </a:bodyPr>
          <a:lstStyle/>
          <a:p>
            <a:r>
              <a:rPr lang="en-US" sz="1000">
                <a:latin typeface="Calibri" charset="0"/>
              </a:rPr>
              <a:t>4 …</a:t>
            </a:r>
          </a:p>
        </p:txBody>
      </p:sp>
      <p:sp>
        <p:nvSpPr>
          <p:cNvPr id="16452" name="TextBox 68"/>
          <p:cNvSpPr txBox="1">
            <a:spLocks noChangeArrowheads="1"/>
          </p:cNvSpPr>
          <p:nvPr/>
        </p:nvSpPr>
        <p:spPr bwMode="auto">
          <a:xfrm>
            <a:off x="2209800" y="1682750"/>
            <a:ext cx="685800" cy="247650"/>
          </a:xfrm>
          <a:prstGeom prst="rect">
            <a:avLst/>
          </a:prstGeom>
          <a:noFill/>
          <a:ln w="9525">
            <a:noFill/>
            <a:miter lim="800000"/>
            <a:headEnd/>
            <a:tailEnd/>
          </a:ln>
        </p:spPr>
        <p:txBody>
          <a:bodyPr>
            <a:prstTxWarp prst="textNoShape">
              <a:avLst/>
            </a:prstTxWarp>
            <a:spAutoFit/>
          </a:bodyPr>
          <a:lstStyle/>
          <a:p>
            <a:r>
              <a:rPr lang="en-US" sz="1000">
                <a:latin typeface="Calibri" charset="0"/>
              </a:rPr>
              <a:t>41  ….44</a:t>
            </a:r>
          </a:p>
        </p:txBody>
      </p:sp>
      <p:sp>
        <p:nvSpPr>
          <p:cNvPr id="16453" name="TextBox 69"/>
          <p:cNvSpPr txBox="1">
            <a:spLocks noChangeArrowheads="1"/>
          </p:cNvSpPr>
          <p:nvPr/>
        </p:nvSpPr>
        <p:spPr bwMode="auto">
          <a:xfrm>
            <a:off x="3276600" y="1674813"/>
            <a:ext cx="304800" cy="246062"/>
          </a:xfrm>
          <a:prstGeom prst="rect">
            <a:avLst/>
          </a:prstGeom>
          <a:noFill/>
          <a:ln w="9525">
            <a:noFill/>
            <a:miter lim="800000"/>
            <a:headEnd/>
            <a:tailEnd/>
          </a:ln>
        </p:spPr>
        <p:txBody>
          <a:bodyPr>
            <a:prstTxWarp prst="textNoShape">
              <a:avLst/>
            </a:prstTxWarp>
            <a:spAutoFit/>
          </a:bodyPr>
          <a:lstStyle/>
          <a:p>
            <a:r>
              <a:rPr lang="en-US" sz="1000">
                <a:latin typeface="Calibri" charset="0"/>
              </a:rPr>
              <a:t>80</a:t>
            </a:r>
          </a:p>
        </p:txBody>
      </p:sp>
      <p:sp>
        <p:nvSpPr>
          <p:cNvPr id="16454" name="TextBox 70"/>
          <p:cNvSpPr txBox="1">
            <a:spLocks noChangeArrowheads="1"/>
          </p:cNvSpPr>
          <p:nvPr/>
        </p:nvSpPr>
        <p:spPr bwMode="auto">
          <a:xfrm>
            <a:off x="3886200"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120</a:t>
            </a:r>
          </a:p>
        </p:txBody>
      </p:sp>
      <p:sp>
        <p:nvSpPr>
          <p:cNvPr id="16455" name="TextBox 71"/>
          <p:cNvSpPr txBox="1">
            <a:spLocks noChangeArrowheads="1"/>
          </p:cNvSpPr>
          <p:nvPr/>
        </p:nvSpPr>
        <p:spPr bwMode="auto">
          <a:xfrm>
            <a:off x="4953000"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81</a:t>
            </a:r>
          </a:p>
        </p:txBody>
      </p:sp>
      <p:sp>
        <p:nvSpPr>
          <p:cNvPr id="16456" name="TextBox 72"/>
          <p:cNvSpPr txBox="1">
            <a:spLocks noChangeArrowheads="1"/>
          </p:cNvSpPr>
          <p:nvPr/>
        </p:nvSpPr>
        <p:spPr bwMode="auto">
          <a:xfrm>
            <a:off x="5105400"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121</a:t>
            </a:r>
          </a:p>
        </p:txBody>
      </p:sp>
      <p:sp>
        <p:nvSpPr>
          <p:cNvPr id="16457" name="TextBox 75"/>
          <p:cNvSpPr txBox="1">
            <a:spLocks noChangeArrowheads="1"/>
          </p:cNvSpPr>
          <p:nvPr/>
        </p:nvSpPr>
        <p:spPr bwMode="auto">
          <a:xfrm>
            <a:off x="6111875"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160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Correlation pattern of chromatin features with gene expression</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lang="en-US" smtClean="0"/>
              <a:pPr/>
              <a:t>6</a:t>
            </a:fld>
            <a:endParaRPr lang="en-US"/>
          </a:p>
        </p:txBody>
      </p:sp>
      <p:pic>
        <p:nvPicPr>
          <p:cNvPr id="10" name="Content Placeholder 9" descr="Figure2.pdf"/>
          <p:cNvPicPr>
            <a:picLocks noGrp="1" noChangeAspect="1"/>
          </p:cNvPicPr>
          <p:nvPr>
            <p:ph sz="quarter" idx="1"/>
          </p:nvPr>
        </p:nvPicPr>
        <mc:AlternateContent>
          <mc:Choice xmlns:ma="http://schemas.microsoft.com/office/mac/drawingml/2008/main" Requires="ma">
            <p:blipFill>
              <a:blip r:embed="rId2"/>
              <a:srcRect t="-12178" b="-12178"/>
              <a:stretch>
                <a:fillRect/>
              </a:stretch>
            </p:blipFill>
          </mc:Choice>
          <mc:Fallback>
            <p:blipFill>
              <a:blip r:embed="rId3"/>
              <a:srcRect t="-12178" b="-12178"/>
              <a:stretch>
                <a:fillRect/>
              </a:stretch>
            </p:blipFill>
          </mc:Fallback>
        </mc:AlternateContent>
        <p:spPr/>
      </p:pic>
      <p:sp>
        <p:nvSpPr>
          <p:cNvPr id="11" name="TextBox 10"/>
          <p:cNvSpPr txBox="1"/>
          <p:nvPr/>
        </p:nvSpPr>
        <p:spPr>
          <a:xfrm>
            <a:off x="1436898" y="5798615"/>
            <a:ext cx="5858834" cy="646331"/>
          </a:xfrm>
          <a:prstGeom prst="rect">
            <a:avLst/>
          </a:prstGeom>
          <a:noFill/>
        </p:spPr>
        <p:txBody>
          <a:bodyPr wrap="square" rtlCol="0">
            <a:spAutoFit/>
          </a:bodyPr>
          <a:lstStyle/>
          <a:p>
            <a:r>
              <a:rPr lang="en-US" dirty="0" smtClean="0">
                <a:solidFill>
                  <a:srgbClr val="FF0000"/>
                </a:solidFill>
              </a:rPr>
              <a:t>Human: </a:t>
            </a:r>
            <a:r>
              <a:rPr lang="en-US" dirty="0" err="1" smtClean="0">
                <a:solidFill>
                  <a:srgbClr val="FF0000"/>
                </a:solidFill>
              </a:rPr>
              <a:t>ChIP-seq</a:t>
            </a:r>
            <a:r>
              <a:rPr lang="en-US" dirty="0" smtClean="0">
                <a:solidFill>
                  <a:srgbClr val="FF0000"/>
                </a:solidFill>
              </a:rPr>
              <a:t>, real transcription start and terminal sites</a:t>
            </a:r>
          </a:p>
          <a:p>
            <a:r>
              <a:rPr lang="en-US" dirty="0" smtClean="0">
                <a:solidFill>
                  <a:srgbClr val="FF0000"/>
                </a:solidFill>
              </a:rPr>
              <a:t>Worm:  </a:t>
            </a:r>
            <a:r>
              <a:rPr lang="en-US" dirty="0" err="1" smtClean="0">
                <a:solidFill>
                  <a:srgbClr val="FF0000"/>
                </a:solidFill>
              </a:rPr>
              <a:t>ChIP</a:t>
            </a:r>
            <a:r>
              <a:rPr lang="en-US" dirty="0" smtClean="0">
                <a:solidFill>
                  <a:srgbClr val="FF0000"/>
                </a:solidFill>
              </a:rPr>
              <a:t>-chip, translation start and terminal sites</a:t>
            </a: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Clustering on chromatin profile</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7</a:t>
            </a:fld>
            <a:endParaRPr kumimoji="0" lang="en-US"/>
          </a:p>
        </p:txBody>
      </p:sp>
      <p:pic>
        <p:nvPicPr>
          <p:cNvPr id="7" name="Picture 6"/>
          <p:cNvPicPr>
            <a:picLocks noChangeAspect="1"/>
          </p:cNvPicPr>
          <p:nvPr/>
        </p:nvPicPr>
        <p:blipFill>
          <a:blip r:embed="rId2"/>
          <a:stretch>
            <a:fillRect/>
          </a:stretch>
        </p:blipFill>
        <p:spPr>
          <a:xfrm>
            <a:off x="1383800" y="1485900"/>
            <a:ext cx="6153912" cy="5181600"/>
          </a:xfrm>
          <a:prstGeom prst="rect">
            <a:avLst/>
          </a:prstGeom>
        </p:spPr>
      </p:pic>
      <p:sp>
        <p:nvSpPr>
          <p:cNvPr id="8" name="TextBox 7"/>
          <p:cNvSpPr txBox="1"/>
          <p:nvPr/>
        </p:nvSpPr>
        <p:spPr>
          <a:xfrm>
            <a:off x="1038274" y="2030283"/>
            <a:ext cx="1075356" cy="380099"/>
          </a:xfrm>
          <a:prstGeom prst="rect">
            <a:avLst/>
          </a:prstGeom>
          <a:noFill/>
        </p:spPr>
        <p:txBody>
          <a:bodyPr wrap="square" rtlCol="0">
            <a:spAutoFit/>
          </a:bodyPr>
          <a:lstStyle/>
          <a:p>
            <a:r>
              <a:rPr lang="en-US" dirty="0" smtClean="0"/>
              <a:t>Bin #43</a:t>
            </a:r>
            <a:endParaRPr lang="en-US" dirty="0"/>
          </a:p>
        </p:txBody>
      </p:sp>
      <p:sp>
        <p:nvSpPr>
          <p:cNvPr id="9" name="TextBox 8"/>
          <p:cNvSpPr txBox="1"/>
          <p:nvPr/>
        </p:nvSpPr>
        <p:spPr>
          <a:xfrm>
            <a:off x="5664158" y="6007413"/>
            <a:ext cx="2317577" cy="369332"/>
          </a:xfrm>
          <a:prstGeom prst="rect">
            <a:avLst/>
          </a:prstGeom>
          <a:noFill/>
        </p:spPr>
        <p:txBody>
          <a:bodyPr wrap="square" rtlCol="0">
            <a:spAutoFit/>
          </a:bodyPr>
          <a:lstStyle/>
          <a:p>
            <a:r>
              <a:rPr lang="en-US" dirty="0" smtClean="0">
                <a:solidFill>
                  <a:srgbClr val="FF0000"/>
                </a:solidFill>
              </a:rPr>
              <a:t>Worm EEMB</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Clustering on bin profile</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8</a:t>
            </a:fld>
            <a:endParaRPr kumimoji="0" lang="en-US"/>
          </a:p>
        </p:txBody>
      </p:sp>
      <p:pic>
        <p:nvPicPr>
          <p:cNvPr id="7" name="Picture 6"/>
          <p:cNvPicPr>
            <a:picLocks noChangeAspect="1"/>
          </p:cNvPicPr>
          <p:nvPr/>
        </p:nvPicPr>
        <p:blipFill>
          <a:blip r:embed="rId2"/>
          <a:stretch>
            <a:fillRect/>
          </a:stretch>
        </p:blipFill>
        <p:spPr>
          <a:xfrm>
            <a:off x="1365260" y="2025396"/>
            <a:ext cx="6153912" cy="4642104"/>
          </a:xfrm>
          <a:prstGeom prst="rect">
            <a:avLst/>
          </a:prstGeom>
        </p:spPr>
      </p:pic>
      <p:sp>
        <p:nvSpPr>
          <p:cNvPr id="8" name="TextBox 7"/>
          <p:cNvSpPr txBox="1"/>
          <p:nvPr/>
        </p:nvSpPr>
        <p:spPr>
          <a:xfrm>
            <a:off x="2679119" y="2994436"/>
            <a:ext cx="1492520" cy="369332"/>
          </a:xfrm>
          <a:prstGeom prst="rect">
            <a:avLst/>
          </a:prstGeom>
          <a:noFill/>
        </p:spPr>
        <p:txBody>
          <a:bodyPr wrap="square" rtlCol="0">
            <a:spAutoFit/>
          </a:bodyPr>
          <a:lstStyle/>
          <a:p>
            <a:r>
              <a:rPr lang="en-US" dirty="0" smtClean="0"/>
              <a:t>H3K79ME2</a:t>
            </a:r>
            <a:endParaRPr lang="en-US" dirty="0"/>
          </a:p>
        </p:txBody>
      </p:sp>
      <p:sp>
        <p:nvSpPr>
          <p:cNvPr id="9" name="TextBox 8"/>
          <p:cNvSpPr txBox="1"/>
          <p:nvPr/>
        </p:nvSpPr>
        <p:spPr>
          <a:xfrm>
            <a:off x="603504" y="2364028"/>
            <a:ext cx="2317577" cy="369332"/>
          </a:xfrm>
          <a:prstGeom prst="rect">
            <a:avLst/>
          </a:prstGeom>
          <a:noFill/>
        </p:spPr>
        <p:txBody>
          <a:bodyPr wrap="square" rtlCol="0">
            <a:spAutoFit/>
          </a:bodyPr>
          <a:lstStyle/>
          <a:p>
            <a:r>
              <a:rPr lang="en-US" dirty="0" smtClean="0">
                <a:solidFill>
                  <a:srgbClr val="FF0000"/>
                </a:solidFill>
              </a:rPr>
              <a:t>Worm EEMB</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Predict gene expression: </a:t>
            </a:r>
            <a:br>
              <a:rPr lang="en-US" dirty="0" smtClean="0"/>
            </a:br>
            <a:r>
              <a:rPr lang="en-US" dirty="0" smtClean="0"/>
              <a:t>(SVM classification)</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9</a:t>
            </a:fld>
            <a:endParaRPr kumimoji="0" lang="en-US"/>
          </a:p>
        </p:txBody>
      </p:sp>
      <p:pic>
        <p:nvPicPr>
          <p:cNvPr id="7" name="Picture 6"/>
          <p:cNvPicPr>
            <a:picLocks noChangeAspect="1"/>
          </p:cNvPicPr>
          <p:nvPr/>
        </p:nvPicPr>
        <p:blipFill>
          <a:blip r:embed="rId2"/>
          <a:stretch>
            <a:fillRect/>
          </a:stretch>
        </p:blipFill>
        <p:spPr>
          <a:xfrm>
            <a:off x="2632782" y="1510348"/>
            <a:ext cx="3793395" cy="2475277"/>
          </a:xfrm>
          <a:prstGeom prst="rect">
            <a:avLst/>
          </a:prstGeom>
        </p:spPr>
      </p:pic>
      <p:pic>
        <p:nvPicPr>
          <p:cNvPr id="8" name="Picture 7"/>
          <p:cNvPicPr>
            <a:picLocks noChangeAspect="1"/>
          </p:cNvPicPr>
          <p:nvPr/>
        </p:nvPicPr>
        <p:blipFill>
          <a:blip r:embed="rId3"/>
          <a:stretch>
            <a:fillRect/>
          </a:stretch>
        </p:blipFill>
        <p:spPr>
          <a:xfrm>
            <a:off x="914400" y="4022709"/>
            <a:ext cx="7558373" cy="2317385"/>
          </a:xfrm>
          <a:prstGeom prst="rect">
            <a:avLst/>
          </a:prstGeom>
        </p:spPr>
      </p:pic>
      <p:sp>
        <p:nvSpPr>
          <p:cNvPr id="9" name="TextBox 8"/>
          <p:cNvSpPr txBox="1"/>
          <p:nvPr/>
        </p:nvSpPr>
        <p:spPr>
          <a:xfrm>
            <a:off x="389353" y="1993200"/>
            <a:ext cx="1909683" cy="369332"/>
          </a:xfrm>
          <a:prstGeom prst="rect">
            <a:avLst/>
          </a:prstGeom>
          <a:noFill/>
        </p:spPr>
        <p:txBody>
          <a:bodyPr wrap="square" rtlCol="0">
            <a:spAutoFit/>
          </a:bodyPr>
          <a:lstStyle/>
          <a:p>
            <a:r>
              <a:rPr lang="en-US" dirty="0" smtClean="0">
                <a:solidFill>
                  <a:srgbClr val="FF0000"/>
                </a:solidFill>
              </a:rPr>
              <a:t>Worm EEMB</a:t>
            </a:r>
            <a:endParaRPr lang="en-US"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740</Words>
  <Application>Microsoft Macintosh PowerPoint</Application>
  <PresentationFormat>On-screen Show (4:3)</PresentationFormat>
  <Paragraphs>147</Paragraphs>
  <Slides>24</Slides>
  <Notes>2</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Equity</vt:lpstr>
      <vt:lpstr>Gene Expression Prediction using Chromatin and TF Models</vt:lpstr>
      <vt:lpstr>How chromatin modifications regulate gene expression?</vt:lpstr>
      <vt:lpstr>What have we done?</vt:lpstr>
      <vt:lpstr>Chromatin model for gene expression prediction</vt:lpstr>
      <vt:lpstr>Divide and compare strategy</vt:lpstr>
      <vt:lpstr>Correlation pattern of chromatin features with gene expression</vt:lpstr>
      <vt:lpstr>Clustering on chromatin profile</vt:lpstr>
      <vt:lpstr>Clustering on bin profile</vt:lpstr>
      <vt:lpstr>Predict gene expression:  (SVM classification)</vt:lpstr>
      <vt:lpstr>Predict gene expression: SVR regression</vt:lpstr>
      <vt:lpstr>Relative contribution of each chromatin features (human)</vt:lpstr>
      <vt:lpstr>Relative importance of chromatin features (worm)</vt:lpstr>
      <vt:lpstr>Chromatin model is tissue/cell line specific and development stage specific</vt:lpstr>
      <vt:lpstr>Development stage specificity: worm</vt:lpstr>
      <vt:lpstr>Predicting differential expression</vt:lpstr>
      <vt:lpstr>Predict differential expression</vt:lpstr>
      <vt:lpstr>Predicting microRNA expression</vt:lpstr>
      <vt:lpstr>Predicting worm microRNA expression</vt:lpstr>
      <vt:lpstr>Conclusion</vt:lpstr>
      <vt:lpstr>Correlation patterns of TFs</vt:lpstr>
      <vt:lpstr>TF model: prediction power</vt:lpstr>
      <vt:lpstr>Histone Model: prediction power</vt:lpstr>
      <vt:lpstr>Predict miRNA expression</vt:lpstr>
      <vt:lpstr>Acknowledgement</vt:lpstr>
    </vt:vector>
  </TitlesOfParts>
  <Company>Yale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Expression Prediction using Chromatin and TF Models</dc:title>
  <dc:creator>Chao Cheng</dc:creator>
  <cp:lastModifiedBy>Chao Cheng</cp:lastModifiedBy>
  <cp:revision>2</cp:revision>
  <dcterms:created xsi:type="dcterms:W3CDTF">2011-01-19T14:06:44Z</dcterms:created>
  <dcterms:modified xsi:type="dcterms:W3CDTF">2011-01-19T14:19:43Z</dcterms:modified>
</cp:coreProperties>
</file>