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Override PartName="/ppt/charts/chart1.xml" ContentType="application/vnd.openxmlformats-officedocument.drawingml.chart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charts/chart2.xml" ContentType="application/vnd.openxmlformats-officedocument.drawingml.char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2" r:id="rId3"/>
    <p:sldId id="261" r:id="rId4"/>
    <p:sldId id="263" r:id="rId5"/>
    <p:sldId id="264" r:id="rId6"/>
    <p:sldId id="257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18" d="100"/>
          <a:sy n="118" d="100"/>
        </p:scale>
        <p:origin x="-6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ebeccarobilotto:MCDB370Biotechnology:pseudogeneBindingSit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ebeccarobilotto:MCDB370Biotechnology:pseudogeneBindingSit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Percent of binding site overlapped with pgenes</a:t>
            </a:r>
          </a:p>
        </c:rich>
      </c:tx>
      <c:layout>
        <c:manualLayout>
          <c:xMode val="edge"/>
          <c:yMode val="edge"/>
          <c:x val="0.153069407990668"/>
          <c:y val="0.0444444444444444"/>
        </c:manualLayout>
      </c:layout>
    </c:title>
    <c:plotArea>
      <c:layout>
        <c:manualLayout>
          <c:layoutTarget val="inner"/>
          <c:xMode val="edge"/>
          <c:yMode val="edge"/>
          <c:x val="0.0978607101195684"/>
          <c:y val="0.219259259259259"/>
          <c:w val="0.745710484106153"/>
          <c:h val="0.438226305045203"/>
        </c:manualLayout>
      </c:layout>
      <c:barChart>
        <c:barDir val="col"/>
        <c:grouping val="clustered"/>
        <c:ser>
          <c:idx val="0"/>
          <c:order val="0"/>
          <c:tx>
            <c:strRef>
              <c:f>Sheet3!$D$1</c:f>
              <c:strCache>
                <c:ptCount val="1"/>
                <c:pt idx="0">
                  <c:v>observed</c:v>
                </c:pt>
              </c:strCache>
            </c:strRef>
          </c:tx>
          <c:cat>
            <c:strRef>
              <c:f>Sheet3!$A$2:$A$21</c:f>
              <c:strCache>
                <c:ptCount val="20"/>
                <c:pt idx="0">
                  <c:v>HLH1_EMB</c:v>
                </c:pt>
                <c:pt idx="1">
                  <c:v>MEP1_EMB</c:v>
                </c:pt>
                <c:pt idx="2">
                  <c:v>MDL1_L1</c:v>
                </c:pt>
                <c:pt idx="3">
                  <c:v>UNC130_L1</c:v>
                </c:pt>
                <c:pt idx="4">
                  <c:v>ALR1_L2</c:v>
                </c:pt>
                <c:pt idx="5">
                  <c:v>CEH14_L2</c:v>
                </c:pt>
                <c:pt idx="6">
                  <c:v>LIN11_L2</c:v>
                </c:pt>
                <c:pt idx="7">
                  <c:v>NHR6_L2</c:v>
                </c:pt>
                <c:pt idx="8">
                  <c:v>EOR1_L3</c:v>
                </c:pt>
                <c:pt idx="9">
                  <c:v>HLH8_L3</c:v>
                </c:pt>
                <c:pt idx="10">
                  <c:v>LIN39_L3</c:v>
                </c:pt>
                <c:pt idx="11">
                  <c:v>EGL5_L3</c:v>
                </c:pt>
                <c:pt idx="12">
                  <c:v>MAB5_L3</c:v>
                </c:pt>
                <c:pt idx="13">
                  <c:v>GEI11_L4</c:v>
                </c:pt>
                <c:pt idx="14">
                  <c:v>PES1_L4</c:v>
                </c:pt>
                <c:pt idx="15">
                  <c:v>PHA4_EMB</c:v>
                </c:pt>
                <c:pt idx="16">
                  <c:v>PHA4_Late_EMB</c:v>
                </c:pt>
                <c:pt idx="17">
                  <c:v>PHA4_L1</c:v>
                </c:pt>
                <c:pt idx="18">
                  <c:v>PHA4_L2</c:v>
                </c:pt>
                <c:pt idx="19">
                  <c:v>PHA4_YA</c:v>
                </c:pt>
              </c:strCache>
            </c:strRef>
          </c:cat>
          <c:val>
            <c:numRef>
              <c:f>Sheet3!$D$2:$D$21</c:f>
              <c:numCache>
                <c:formatCode>General</c:formatCode>
                <c:ptCount val="20"/>
                <c:pt idx="0">
                  <c:v>0.0156878320011915</c:v>
                </c:pt>
                <c:pt idx="1">
                  <c:v>0.00897640075285942</c:v>
                </c:pt>
                <c:pt idx="2">
                  <c:v>0.00970410435889278</c:v>
                </c:pt>
                <c:pt idx="3">
                  <c:v>0.00907323395981853</c:v>
                </c:pt>
                <c:pt idx="4">
                  <c:v>0.00818981091171865</c:v>
                </c:pt>
                <c:pt idx="5">
                  <c:v>0.00863039399624765</c:v>
                </c:pt>
                <c:pt idx="6">
                  <c:v>0.0118128123580191</c:v>
                </c:pt>
                <c:pt idx="7">
                  <c:v>0.00897155361050328</c:v>
                </c:pt>
                <c:pt idx="8">
                  <c:v>0.00596685082872928</c:v>
                </c:pt>
                <c:pt idx="9">
                  <c:v>0.00707918196119559</c:v>
                </c:pt>
                <c:pt idx="10">
                  <c:v>0.00716813356319753</c:v>
                </c:pt>
                <c:pt idx="11">
                  <c:v>0.00544111931597357</c:v>
                </c:pt>
                <c:pt idx="12">
                  <c:v>0.00661692242714346</c:v>
                </c:pt>
                <c:pt idx="13">
                  <c:v>0.013225371120108</c:v>
                </c:pt>
                <c:pt idx="14">
                  <c:v>0.00478230546976188</c:v>
                </c:pt>
                <c:pt idx="15">
                  <c:v>0.0108879006287379</c:v>
                </c:pt>
                <c:pt idx="16">
                  <c:v>0.00821917808219178</c:v>
                </c:pt>
                <c:pt idx="17">
                  <c:v>0.0119476774127099</c:v>
                </c:pt>
                <c:pt idx="18">
                  <c:v>0.0112161179769446</c:v>
                </c:pt>
                <c:pt idx="19">
                  <c:v>0.0122684026039059</c:v>
                </c:pt>
              </c:numCache>
            </c:numRef>
          </c:val>
        </c:ser>
        <c:ser>
          <c:idx val="1"/>
          <c:order val="1"/>
          <c:tx>
            <c:strRef>
              <c:f>Sheet3!$G$1</c:f>
              <c:strCache>
                <c:ptCount val="1"/>
                <c:pt idx="0">
                  <c:v>random</c:v>
                </c:pt>
              </c:strCache>
            </c:strRef>
          </c:tx>
          <c:cat>
            <c:strRef>
              <c:f>Sheet3!$A$2:$A$21</c:f>
              <c:strCache>
                <c:ptCount val="20"/>
                <c:pt idx="0">
                  <c:v>HLH1_EMB</c:v>
                </c:pt>
                <c:pt idx="1">
                  <c:v>MEP1_EMB</c:v>
                </c:pt>
                <c:pt idx="2">
                  <c:v>MDL1_L1</c:v>
                </c:pt>
                <c:pt idx="3">
                  <c:v>UNC130_L1</c:v>
                </c:pt>
                <c:pt idx="4">
                  <c:v>ALR1_L2</c:v>
                </c:pt>
                <c:pt idx="5">
                  <c:v>CEH14_L2</c:v>
                </c:pt>
                <c:pt idx="6">
                  <c:v>LIN11_L2</c:v>
                </c:pt>
                <c:pt idx="7">
                  <c:v>NHR6_L2</c:v>
                </c:pt>
                <c:pt idx="8">
                  <c:v>EOR1_L3</c:v>
                </c:pt>
                <c:pt idx="9">
                  <c:v>HLH8_L3</c:v>
                </c:pt>
                <c:pt idx="10">
                  <c:v>LIN39_L3</c:v>
                </c:pt>
                <c:pt idx="11">
                  <c:v>EGL5_L3</c:v>
                </c:pt>
                <c:pt idx="12">
                  <c:v>MAB5_L3</c:v>
                </c:pt>
                <c:pt idx="13">
                  <c:v>GEI11_L4</c:v>
                </c:pt>
                <c:pt idx="14">
                  <c:v>PES1_L4</c:v>
                </c:pt>
                <c:pt idx="15">
                  <c:v>PHA4_EMB</c:v>
                </c:pt>
                <c:pt idx="16">
                  <c:v>PHA4_Late_EMB</c:v>
                </c:pt>
                <c:pt idx="17">
                  <c:v>PHA4_L1</c:v>
                </c:pt>
                <c:pt idx="18">
                  <c:v>PHA4_L2</c:v>
                </c:pt>
                <c:pt idx="19">
                  <c:v>PHA4_YA</c:v>
                </c:pt>
              </c:strCache>
            </c:strRef>
          </c:cat>
          <c:val>
            <c:numRef>
              <c:f>Sheet3!$G$2:$G$21</c:f>
              <c:numCache>
                <c:formatCode>General</c:formatCode>
                <c:ptCount val="20"/>
                <c:pt idx="0">
                  <c:v>0.0476175548589342</c:v>
                </c:pt>
                <c:pt idx="1">
                  <c:v>0.04832</c:v>
                </c:pt>
                <c:pt idx="2">
                  <c:v>0.0485365853658537</c:v>
                </c:pt>
                <c:pt idx="3">
                  <c:v>0.0478571428571428</c:v>
                </c:pt>
                <c:pt idx="4">
                  <c:v>0.0511428571428571</c:v>
                </c:pt>
                <c:pt idx="5">
                  <c:v>0.0521666666666667</c:v>
                </c:pt>
                <c:pt idx="6">
                  <c:v>0.0471698113207547</c:v>
                </c:pt>
                <c:pt idx="7">
                  <c:v>0.0507317073170732</c:v>
                </c:pt>
                <c:pt idx="8">
                  <c:v>0.0478181818181818</c:v>
                </c:pt>
                <c:pt idx="9">
                  <c:v>0.0503703703703704</c:v>
                </c:pt>
                <c:pt idx="10">
                  <c:v>0.050375</c:v>
                </c:pt>
                <c:pt idx="11">
                  <c:v>0.0507142857142857</c:v>
                </c:pt>
                <c:pt idx="12">
                  <c:v>0.0410416666666667</c:v>
                </c:pt>
                <c:pt idx="13">
                  <c:v>0.0484313725490196</c:v>
                </c:pt>
                <c:pt idx="14">
                  <c:v>0.0507594936708861</c:v>
                </c:pt>
                <c:pt idx="15">
                  <c:v>0.0502797202797203</c:v>
                </c:pt>
                <c:pt idx="16">
                  <c:v>0.0508510638297872</c:v>
                </c:pt>
                <c:pt idx="17">
                  <c:v>0.0507692307692308</c:v>
                </c:pt>
                <c:pt idx="18">
                  <c:v>0.0488073394495413</c:v>
                </c:pt>
                <c:pt idx="19">
                  <c:v>0.0506122448979592</c:v>
                </c:pt>
              </c:numCache>
            </c:numRef>
          </c:val>
        </c:ser>
        <c:axId val="543466120"/>
        <c:axId val="532882232"/>
      </c:barChart>
      <c:catAx>
        <c:axId val="543466120"/>
        <c:scaling>
          <c:orientation val="minMax"/>
        </c:scaling>
        <c:axPos val="b"/>
        <c:tickLblPos val="nextTo"/>
        <c:crossAx val="532882232"/>
        <c:crosses val="autoZero"/>
        <c:auto val="1"/>
        <c:lblAlgn val="ctr"/>
        <c:lblOffset val="100"/>
      </c:catAx>
      <c:valAx>
        <c:axId val="532882232"/>
        <c:scaling>
          <c:orientation val="minMax"/>
        </c:scaling>
        <c:axPos val="l"/>
        <c:majorGridlines/>
        <c:numFmt formatCode="General" sourceLinked="1"/>
        <c:tickLblPos val="nextTo"/>
        <c:crossAx val="54346612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Number of</a:t>
            </a:r>
            <a:r>
              <a:rPr lang="en-US" baseline="0"/>
              <a:t> binding </a:t>
            </a:r>
            <a:r>
              <a:rPr lang="en-US"/>
              <a:t>sites per pgene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Sheet2!$E$63</c:f>
              <c:strCache>
                <c:ptCount val="1"/>
                <c:pt idx="0">
                  <c:v>number  of sites for pgene</c:v>
                </c:pt>
              </c:strCache>
            </c:strRef>
          </c:tx>
          <c:spPr>
            <a:ln w="47625">
              <a:noFill/>
            </a:ln>
          </c:spPr>
          <c:xVal>
            <c:numRef>
              <c:f>Sheet2!$D$64:$D$78</c:f>
              <c:numCache>
                <c:formatCode>General</c:formatCode>
                <c:ptCount val="1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</c:numCache>
            </c:numRef>
          </c:xVal>
          <c:yVal>
            <c:numRef>
              <c:f>Sheet2!$E$64:$E$78</c:f>
              <c:numCache>
                <c:formatCode>General</c:formatCode>
                <c:ptCount val="15"/>
                <c:pt idx="0">
                  <c:v>1156.0</c:v>
                </c:pt>
                <c:pt idx="1">
                  <c:v>144.0</c:v>
                </c:pt>
                <c:pt idx="2">
                  <c:v>21.0</c:v>
                </c:pt>
                <c:pt idx="3">
                  <c:v>8.0</c:v>
                </c:pt>
                <c:pt idx="4">
                  <c:v>6.0</c:v>
                </c:pt>
                <c:pt idx="5">
                  <c:v>6.0</c:v>
                </c:pt>
                <c:pt idx="6">
                  <c:v>2.0</c:v>
                </c:pt>
                <c:pt idx="7">
                  <c:v>3.0</c:v>
                </c:pt>
                <c:pt idx="8">
                  <c:v>1.0</c:v>
                </c:pt>
                <c:pt idx="9">
                  <c:v>1.0</c:v>
                </c:pt>
                <c:pt idx="10">
                  <c:v>3.0</c:v>
                </c:pt>
                <c:pt idx="11">
                  <c:v>1.0</c:v>
                </c:pt>
                <c:pt idx="12">
                  <c:v>2.0</c:v>
                </c:pt>
                <c:pt idx="13">
                  <c:v>0.0</c:v>
                </c:pt>
                <c:pt idx="14">
                  <c:v>1.0</c:v>
                </c:pt>
              </c:numCache>
            </c:numRef>
          </c:yVal>
        </c:ser>
        <c:axId val="463789288"/>
        <c:axId val="436160424"/>
      </c:scatterChart>
      <c:valAx>
        <c:axId val="463789288"/>
        <c:scaling>
          <c:orientation val="minMax"/>
        </c:scaling>
        <c:axPos val="b"/>
        <c:numFmt formatCode="General" sourceLinked="1"/>
        <c:tickLblPos val="nextTo"/>
        <c:crossAx val="436160424"/>
        <c:crosses val="autoZero"/>
        <c:crossBetween val="midCat"/>
      </c:valAx>
      <c:valAx>
        <c:axId val="436160424"/>
        <c:scaling>
          <c:orientation val="minMax"/>
        </c:scaling>
        <c:axPos val="l"/>
        <c:majorGridlines/>
        <c:numFmt formatCode="General" sourceLinked="1"/>
        <c:tickLblPos val="nextTo"/>
        <c:crossAx val="463789288"/>
        <c:crosses val="autoZero"/>
        <c:crossBetween val="midCat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9CCD-CCAE-C74E-A6AB-8B9072487227}" type="datetimeFigureOut">
              <a:rPr lang="en-US" smtClean="0"/>
              <a:pPr/>
              <a:t>3/1/10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30F-60B3-0949-816C-0D70BB466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9CCD-CCAE-C74E-A6AB-8B9072487227}" type="datetimeFigureOut">
              <a:rPr lang="en-US" smtClean="0"/>
              <a:pPr/>
              <a:t>3/1/10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30F-60B3-0949-816C-0D70BB466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9CCD-CCAE-C74E-A6AB-8B9072487227}" type="datetimeFigureOut">
              <a:rPr lang="en-US" smtClean="0"/>
              <a:pPr/>
              <a:t>3/1/10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30F-60B3-0949-816C-0D70BB466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9CCD-CCAE-C74E-A6AB-8B9072487227}" type="datetimeFigureOut">
              <a:rPr lang="en-US" smtClean="0"/>
              <a:pPr/>
              <a:t>3/1/10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30F-60B3-0949-816C-0D70BB466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9CCD-CCAE-C74E-A6AB-8B9072487227}" type="datetimeFigureOut">
              <a:rPr lang="en-US" smtClean="0"/>
              <a:pPr/>
              <a:t>3/1/10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30F-60B3-0949-816C-0D70BB466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9CCD-CCAE-C74E-A6AB-8B9072487227}" type="datetimeFigureOut">
              <a:rPr lang="en-US" smtClean="0"/>
              <a:pPr/>
              <a:t>3/1/10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30F-60B3-0949-816C-0D70BB466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9CCD-CCAE-C74E-A6AB-8B9072487227}" type="datetimeFigureOut">
              <a:rPr lang="en-US" smtClean="0"/>
              <a:pPr/>
              <a:t>3/1/10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30F-60B3-0949-816C-0D70BB466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9CCD-CCAE-C74E-A6AB-8B9072487227}" type="datetimeFigureOut">
              <a:rPr lang="en-US" smtClean="0"/>
              <a:pPr/>
              <a:t>3/1/10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30F-60B3-0949-816C-0D70BB466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9CCD-CCAE-C74E-A6AB-8B9072487227}" type="datetimeFigureOut">
              <a:rPr lang="en-US" smtClean="0"/>
              <a:pPr/>
              <a:t>3/1/10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30F-60B3-0949-816C-0D70BB466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9CCD-CCAE-C74E-A6AB-8B9072487227}" type="datetimeFigureOut">
              <a:rPr lang="en-US" smtClean="0"/>
              <a:pPr/>
              <a:t>3/1/10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30F-60B3-0949-816C-0D70BB466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9CCD-CCAE-C74E-A6AB-8B9072487227}" type="datetimeFigureOut">
              <a:rPr lang="en-US" smtClean="0"/>
              <a:pPr/>
              <a:t>3/1/10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30F-60B3-0949-816C-0D70BB466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69CCD-CCAE-C74E-A6AB-8B9072487227}" type="datetimeFigureOut">
              <a:rPr lang="en-US" smtClean="0"/>
              <a:pPr/>
              <a:t>3/1/10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2E30F-60B3-0949-816C-0D70BB466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df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image" Target="../media/image8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Relationship Id="rId3" Type="http://schemas.openxmlformats.org/officeDocument/2006/relationships/image" Target="../media/image5.pdf"/><Relationship Id="rId5" Type="http://schemas.openxmlformats.org/officeDocument/2006/relationships/image" Target="../media/image7.pd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RmodencodeAWG2_18_10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20253" r="-20253"/>
              <a:stretch>
                <a:fillRect/>
              </a:stretch>
            </p:blipFill>
          </mc:Choice>
          <mc:Fallback>
            <p:blipFill>
              <a:blip r:embed="rId3"/>
              <a:srcRect l="-20253" r="-20253"/>
              <a:stretch>
                <a:fillRect/>
              </a:stretch>
            </p:blipFill>
          </mc:Fallback>
        </mc:AlternateContent>
        <p:spPr>
          <a:xfrm>
            <a:off x="-381000" y="274638"/>
            <a:ext cx="10639882" cy="585152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1752600" y="1828800"/>
          <a:ext cx="54864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981200" y="990600"/>
            <a:ext cx="4479175" cy="4038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057400" y="152400"/>
          <a:ext cx="4953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533400" y="2895600"/>
            <a:ext cx="3733800" cy="3733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4191000" y="3048000"/>
            <a:ext cx="3581400" cy="3581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icture 2.png"/>
          <p:cNvPicPr>
            <a:picLocks noGrp="1" noChangeAspect="1"/>
          </p:cNvPicPr>
          <p:nvPr>
            <p:ph idx="1"/>
          </p:nvPr>
        </p:nvPicPr>
        <p:blipFill>
          <a:blip r:embed="rId2"/>
          <a:srcRect t="-46466" b="-46466"/>
          <a:stretch>
            <a:fillRect/>
          </a:stretch>
        </p:blipFill>
        <p:spPr/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Picture 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905000"/>
            <a:ext cx="8229600" cy="237575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icture 5.png"/>
          <p:cNvPicPr>
            <a:picLocks noGrp="1" noChangeAspect="1"/>
          </p:cNvPicPr>
          <p:nvPr>
            <p:ph idx="1"/>
          </p:nvPr>
        </p:nvPicPr>
        <p:blipFill>
          <a:blip r:embed="rId2"/>
          <a:srcRect t="-43436" b="-43436"/>
          <a:stretch>
            <a:fillRect/>
          </a:stretch>
        </p:blipFill>
        <p:spPr/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13</Words>
  <Application>Microsoft Macintosh PowerPoint</Application>
  <PresentationFormat>On-screen Show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Yale University</Company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Rebecca Robilotto</dc:creator>
  <cp:lastModifiedBy>Rebecca Robilotto</cp:lastModifiedBy>
  <cp:revision>5</cp:revision>
  <dcterms:created xsi:type="dcterms:W3CDTF">2010-03-01T22:13:38Z</dcterms:created>
  <dcterms:modified xsi:type="dcterms:W3CDTF">2010-03-02T08:14:15Z</dcterms:modified>
</cp:coreProperties>
</file>