
<file path=[Content_Types].xml><?xml version="1.0" encoding="utf-8"?>
<Types xmlns="http://schemas.openxmlformats.org/package/2006/content-types">
  <Override PartName="/ppt/slides/slide17.xml" ContentType="application/vnd.openxmlformats-officedocument.presentationml.slide+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79" r:id="rId2"/>
    <p:sldId id="268" r:id="rId3"/>
    <p:sldId id="269" r:id="rId4"/>
    <p:sldId id="270" r:id="rId5"/>
    <p:sldId id="271" r:id="rId6"/>
    <p:sldId id="272" r:id="rId7"/>
    <p:sldId id="262" r:id="rId8"/>
    <p:sldId id="263" r:id="rId9"/>
    <p:sldId id="273" r:id="rId10"/>
    <p:sldId id="274" r:id="rId11"/>
    <p:sldId id="275" r:id="rId12"/>
    <p:sldId id="265" r:id="rId13"/>
    <p:sldId id="266" r:id="rId14"/>
    <p:sldId id="267" r:id="rId15"/>
    <p:sldId id="276" r:id="rId16"/>
    <p:sldId id="277" r:id="rId17"/>
    <p:sldId id="278"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54" d="100"/>
          <a:sy n="154" d="100"/>
        </p:scale>
        <p:origin x="-1144"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presProps" Target="presProps.xml"/><Relationship Id="rId4" Type="http://schemas.openxmlformats.org/officeDocument/2006/relationships/slide" Target="slides/slide3.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slide" Target="slides/slide16.xml"/><Relationship Id="rId19" Type="http://schemas.openxmlformats.org/officeDocument/2006/relationships/printerSettings" Target="printerSettings/printerSettings1.bin"/><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slide" Target="slides/slide1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3/1/10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3/1/10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3"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3"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3"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643042" y="2500306"/>
            <a:ext cx="6429420" cy="461665"/>
          </a:xfrm>
          <a:prstGeom prst="rect">
            <a:avLst/>
          </a:prstGeom>
          <a:noFill/>
        </p:spPr>
        <p:txBody>
          <a:bodyPr wrap="square" rtlCol="0">
            <a:spAutoFit/>
          </a:bodyPr>
          <a:lstStyle/>
          <a:p>
            <a:r>
              <a:rPr lang="en-US" altLang="zh-CN" sz="2400" dirty="0" smtClean="0"/>
              <a:t> Regulatory networks for human and C. </a:t>
            </a:r>
            <a:r>
              <a:rPr lang="en-US" altLang="zh-CN" sz="2400" dirty="0" err="1" smtClean="0"/>
              <a:t>elegans</a:t>
            </a:r>
            <a:endParaRPr lang="zh-CN" altLang="en-US" sz="2400" dirty="0"/>
          </a:p>
        </p:txBody>
      </p:sp>
      <p:sp>
        <p:nvSpPr>
          <p:cNvPr id="3" name="TextBox 2"/>
          <p:cNvSpPr txBox="1"/>
          <p:nvPr/>
        </p:nvSpPr>
        <p:spPr>
          <a:xfrm>
            <a:off x="3929058" y="4071942"/>
            <a:ext cx="3714776" cy="646331"/>
          </a:xfrm>
          <a:prstGeom prst="rect">
            <a:avLst/>
          </a:prstGeom>
          <a:noFill/>
        </p:spPr>
        <p:txBody>
          <a:bodyPr wrap="square" rtlCol="0">
            <a:spAutoFit/>
          </a:bodyPr>
          <a:lstStyle/>
          <a:p>
            <a:pPr algn="ctr"/>
            <a:r>
              <a:rPr lang="en-US" altLang="zh-CN" dirty="0" smtClean="0"/>
              <a:t>Nets meeting 3.1</a:t>
            </a:r>
          </a:p>
          <a:p>
            <a:pPr algn="ctr"/>
            <a:r>
              <a:rPr lang="en-US" altLang="zh-CN" dirty="0" smtClean="0"/>
              <a:t> MJ</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5" name="直接连接符 4"/>
          <p:cNvCxnSpPr/>
          <p:nvPr/>
        </p:nvCxnSpPr>
        <p:spPr>
          <a:xfrm>
            <a:off x="2209800" y="2514600"/>
            <a:ext cx="5562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2286000" y="4648200"/>
            <a:ext cx="5562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任意多边形 8"/>
          <p:cNvSpPr/>
          <p:nvPr/>
        </p:nvSpPr>
        <p:spPr>
          <a:xfrm>
            <a:off x="2043113" y="3465143"/>
            <a:ext cx="5214937" cy="1063995"/>
          </a:xfrm>
          <a:custGeom>
            <a:avLst/>
            <a:gdLst>
              <a:gd name="connsiteX0" fmla="*/ 0 w 5214937"/>
              <a:gd name="connsiteY0" fmla="*/ 1063995 h 1063995"/>
              <a:gd name="connsiteX1" fmla="*/ 200025 w 5214937"/>
              <a:gd name="connsiteY1" fmla="*/ 1021132 h 1063995"/>
              <a:gd name="connsiteX2" fmla="*/ 271462 w 5214937"/>
              <a:gd name="connsiteY2" fmla="*/ 1049707 h 1063995"/>
              <a:gd name="connsiteX3" fmla="*/ 842962 w 5214937"/>
              <a:gd name="connsiteY3" fmla="*/ 1035420 h 1063995"/>
              <a:gd name="connsiteX4" fmla="*/ 885825 w 5214937"/>
              <a:gd name="connsiteY4" fmla="*/ 1021132 h 1063995"/>
              <a:gd name="connsiteX5" fmla="*/ 1000125 w 5214937"/>
              <a:gd name="connsiteY5" fmla="*/ 992557 h 1063995"/>
              <a:gd name="connsiteX6" fmla="*/ 1085850 w 5214937"/>
              <a:gd name="connsiteY6" fmla="*/ 949695 h 1063995"/>
              <a:gd name="connsiteX7" fmla="*/ 1185862 w 5214937"/>
              <a:gd name="connsiteY7" fmla="*/ 921120 h 1063995"/>
              <a:gd name="connsiteX8" fmla="*/ 1285875 w 5214937"/>
              <a:gd name="connsiteY8" fmla="*/ 892545 h 1063995"/>
              <a:gd name="connsiteX9" fmla="*/ 1328737 w 5214937"/>
              <a:gd name="connsiteY9" fmla="*/ 863970 h 1063995"/>
              <a:gd name="connsiteX10" fmla="*/ 1428750 w 5214937"/>
              <a:gd name="connsiteY10" fmla="*/ 763957 h 1063995"/>
              <a:gd name="connsiteX11" fmla="*/ 1471612 w 5214937"/>
              <a:gd name="connsiteY11" fmla="*/ 749670 h 1063995"/>
              <a:gd name="connsiteX12" fmla="*/ 1585912 w 5214937"/>
              <a:gd name="connsiteY12" fmla="*/ 649657 h 1063995"/>
              <a:gd name="connsiteX13" fmla="*/ 1643062 w 5214937"/>
              <a:gd name="connsiteY13" fmla="*/ 621082 h 1063995"/>
              <a:gd name="connsiteX14" fmla="*/ 1743075 w 5214937"/>
              <a:gd name="connsiteY14" fmla="*/ 521070 h 1063995"/>
              <a:gd name="connsiteX15" fmla="*/ 1785937 w 5214937"/>
              <a:gd name="connsiteY15" fmla="*/ 478207 h 1063995"/>
              <a:gd name="connsiteX16" fmla="*/ 1828800 w 5214937"/>
              <a:gd name="connsiteY16" fmla="*/ 435345 h 1063995"/>
              <a:gd name="connsiteX17" fmla="*/ 1885950 w 5214937"/>
              <a:gd name="connsiteY17" fmla="*/ 378195 h 1063995"/>
              <a:gd name="connsiteX18" fmla="*/ 1928812 w 5214937"/>
              <a:gd name="connsiteY18" fmla="*/ 321045 h 1063995"/>
              <a:gd name="connsiteX19" fmla="*/ 2085975 w 5214937"/>
              <a:gd name="connsiteY19" fmla="*/ 178170 h 1063995"/>
              <a:gd name="connsiteX20" fmla="*/ 2114550 w 5214937"/>
              <a:gd name="connsiteY20" fmla="*/ 135307 h 1063995"/>
              <a:gd name="connsiteX21" fmla="*/ 2228850 w 5214937"/>
              <a:gd name="connsiteY21" fmla="*/ 63870 h 1063995"/>
              <a:gd name="connsiteX22" fmla="*/ 2443162 w 5214937"/>
              <a:gd name="connsiteY22" fmla="*/ 78157 h 1063995"/>
              <a:gd name="connsiteX23" fmla="*/ 2543175 w 5214937"/>
              <a:gd name="connsiteY23" fmla="*/ 106732 h 1063995"/>
              <a:gd name="connsiteX24" fmla="*/ 2686050 w 5214937"/>
              <a:gd name="connsiteY24" fmla="*/ 135307 h 1063995"/>
              <a:gd name="connsiteX25" fmla="*/ 2828925 w 5214937"/>
              <a:gd name="connsiteY25" fmla="*/ 163882 h 1063995"/>
              <a:gd name="connsiteX26" fmla="*/ 2943225 w 5214937"/>
              <a:gd name="connsiteY26" fmla="*/ 249607 h 1063995"/>
              <a:gd name="connsiteX27" fmla="*/ 3043237 w 5214937"/>
              <a:gd name="connsiteY27" fmla="*/ 349620 h 1063995"/>
              <a:gd name="connsiteX28" fmla="*/ 3100387 w 5214937"/>
              <a:gd name="connsiteY28" fmla="*/ 463920 h 1063995"/>
              <a:gd name="connsiteX29" fmla="*/ 3157537 w 5214937"/>
              <a:gd name="connsiteY29" fmla="*/ 506782 h 1063995"/>
              <a:gd name="connsiteX30" fmla="*/ 3257550 w 5214937"/>
              <a:gd name="connsiteY30" fmla="*/ 578220 h 1063995"/>
              <a:gd name="connsiteX31" fmla="*/ 3357562 w 5214937"/>
              <a:gd name="connsiteY31" fmla="*/ 692520 h 1063995"/>
              <a:gd name="connsiteX32" fmla="*/ 3400425 w 5214937"/>
              <a:gd name="connsiteY32" fmla="*/ 721095 h 1063995"/>
              <a:gd name="connsiteX33" fmla="*/ 3471862 w 5214937"/>
              <a:gd name="connsiteY33" fmla="*/ 806820 h 1063995"/>
              <a:gd name="connsiteX34" fmla="*/ 3543300 w 5214937"/>
              <a:gd name="connsiteY34" fmla="*/ 821107 h 1063995"/>
              <a:gd name="connsiteX35" fmla="*/ 3800475 w 5214937"/>
              <a:gd name="connsiteY35" fmla="*/ 878257 h 1063995"/>
              <a:gd name="connsiteX36" fmla="*/ 4243387 w 5214937"/>
              <a:gd name="connsiteY36" fmla="*/ 921120 h 1063995"/>
              <a:gd name="connsiteX37" fmla="*/ 4443412 w 5214937"/>
              <a:gd name="connsiteY37" fmla="*/ 935407 h 1063995"/>
              <a:gd name="connsiteX38" fmla="*/ 5214937 w 5214937"/>
              <a:gd name="connsiteY38" fmla="*/ 949695 h 1063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214937" h="1063995">
                <a:moveTo>
                  <a:pt x="0" y="1063995"/>
                </a:moveTo>
                <a:cubicBezTo>
                  <a:pt x="74663" y="1014219"/>
                  <a:pt x="62424" y="1012532"/>
                  <a:pt x="200025" y="1021132"/>
                </a:cubicBezTo>
                <a:cubicBezTo>
                  <a:pt x="225622" y="1022732"/>
                  <a:pt x="247650" y="1040182"/>
                  <a:pt x="271462" y="1049707"/>
                </a:cubicBezTo>
                <a:cubicBezTo>
                  <a:pt x="461962" y="1044945"/>
                  <a:pt x="652608" y="1044274"/>
                  <a:pt x="842962" y="1035420"/>
                </a:cubicBezTo>
                <a:cubicBezTo>
                  <a:pt x="858006" y="1034720"/>
                  <a:pt x="871214" y="1024785"/>
                  <a:pt x="885825" y="1021132"/>
                </a:cubicBezTo>
                <a:cubicBezTo>
                  <a:pt x="933485" y="1009217"/>
                  <a:pt x="958130" y="1011222"/>
                  <a:pt x="1000125" y="992557"/>
                </a:cubicBezTo>
                <a:cubicBezTo>
                  <a:pt x="1029319" y="979582"/>
                  <a:pt x="1056032" y="961164"/>
                  <a:pt x="1085850" y="949695"/>
                </a:cubicBezTo>
                <a:cubicBezTo>
                  <a:pt x="1118210" y="937249"/>
                  <a:pt x="1152653" y="931083"/>
                  <a:pt x="1185862" y="921120"/>
                </a:cubicBezTo>
                <a:cubicBezTo>
                  <a:pt x="1288343" y="890375"/>
                  <a:pt x="1160671" y="923845"/>
                  <a:pt x="1285875" y="892545"/>
                </a:cubicBezTo>
                <a:cubicBezTo>
                  <a:pt x="1300162" y="883020"/>
                  <a:pt x="1315974" y="875457"/>
                  <a:pt x="1328737" y="863970"/>
                </a:cubicBezTo>
                <a:cubicBezTo>
                  <a:pt x="1363781" y="832431"/>
                  <a:pt x="1384023" y="778866"/>
                  <a:pt x="1428750" y="763957"/>
                </a:cubicBezTo>
                <a:lnTo>
                  <a:pt x="1471612" y="749670"/>
                </a:lnTo>
                <a:cubicBezTo>
                  <a:pt x="1510903" y="690734"/>
                  <a:pt x="1502568" y="691329"/>
                  <a:pt x="1585912" y="649657"/>
                </a:cubicBezTo>
                <a:cubicBezTo>
                  <a:pt x="1604962" y="640132"/>
                  <a:pt x="1626578" y="634569"/>
                  <a:pt x="1643062" y="621082"/>
                </a:cubicBezTo>
                <a:cubicBezTo>
                  <a:pt x="1679551" y="591227"/>
                  <a:pt x="1709737" y="554408"/>
                  <a:pt x="1743075" y="521070"/>
                </a:cubicBezTo>
                <a:lnTo>
                  <a:pt x="1785937" y="478207"/>
                </a:lnTo>
                <a:lnTo>
                  <a:pt x="1828800" y="435345"/>
                </a:lnTo>
                <a:cubicBezTo>
                  <a:pt x="1861037" y="338629"/>
                  <a:pt x="1815611" y="436810"/>
                  <a:pt x="1885950" y="378195"/>
                </a:cubicBezTo>
                <a:cubicBezTo>
                  <a:pt x="1904243" y="362951"/>
                  <a:pt x="1912721" y="338598"/>
                  <a:pt x="1928812" y="321045"/>
                </a:cubicBezTo>
                <a:cubicBezTo>
                  <a:pt x="2028159" y="212666"/>
                  <a:pt x="2006915" y="230876"/>
                  <a:pt x="2085975" y="178170"/>
                </a:cubicBezTo>
                <a:cubicBezTo>
                  <a:pt x="2095500" y="163882"/>
                  <a:pt x="2100577" y="145288"/>
                  <a:pt x="2114550" y="135307"/>
                </a:cubicBezTo>
                <a:cubicBezTo>
                  <a:pt x="2303977" y="0"/>
                  <a:pt x="2089674" y="203043"/>
                  <a:pt x="2228850" y="63870"/>
                </a:cubicBezTo>
                <a:cubicBezTo>
                  <a:pt x="2300287" y="68632"/>
                  <a:pt x="2372223" y="68484"/>
                  <a:pt x="2443162" y="78157"/>
                </a:cubicBezTo>
                <a:cubicBezTo>
                  <a:pt x="2477516" y="82842"/>
                  <a:pt x="2509425" y="98791"/>
                  <a:pt x="2543175" y="106732"/>
                </a:cubicBezTo>
                <a:cubicBezTo>
                  <a:pt x="2590452" y="117856"/>
                  <a:pt x="2638425" y="125782"/>
                  <a:pt x="2686050" y="135307"/>
                </a:cubicBezTo>
                <a:lnTo>
                  <a:pt x="2828925" y="163882"/>
                </a:lnTo>
                <a:cubicBezTo>
                  <a:pt x="2874863" y="194508"/>
                  <a:pt x="2897977" y="208130"/>
                  <a:pt x="2943225" y="249607"/>
                </a:cubicBezTo>
                <a:cubicBezTo>
                  <a:pt x="2977979" y="281465"/>
                  <a:pt x="3022153" y="307451"/>
                  <a:pt x="3043237" y="349620"/>
                </a:cubicBezTo>
                <a:cubicBezTo>
                  <a:pt x="3062287" y="387720"/>
                  <a:pt x="3066309" y="438362"/>
                  <a:pt x="3100387" y="463920"/>
                </a:cubicBezTo>
                <a:cubicBezTo>
                  <a:pt x="3119437" y="478207"/>
                  <a:pt x="3138160" y="492941"/>
                  <a:pt x="3157537" y="506782"/>
                </a:cubicBezTo>
                <a:cubicBezTo>
                  <a:pt x="3185933" y="527065"/>
                  <a:pt x="3234200" y="554870"/>
                  <a:pt x="3257550" y="578220"/>
                </a:cubicBezTo>
                <a:cubicBezTo>
                  <a:pt x="3293348" y="614018"/>
                  <a:pt x="3321764" y="656722"/>
                  <a:pt x="3357562" y="692520"/>
                </a:cubicBezTo>
                <a:cubicBezTo>
                  <a:pt x="3369704" y="704662"/>
                  <a:pt x="3388283" y="708953"/>
                  <a:pt x="3400425" y="721095"/>
                </a:cubicBezTo>
                <a:cubicBezTo>
                  <a:pt x="3426727" y="747397"/>
                  <a:pt x="3441390" y="785489"/>
                  <a:pt x="3471862" y="806820"/>
                </a:cubicBezTo>
                <a:cubicBezTo>
                  <a:pt x="3491756" y="820746"/>
                  <a:pt x="3519407" y="816763"/>
                  <a:pt x="3543300" y="821107"/>
                </a:cubicBezTo>
                <a:cubicBezTo>
                  <a:pt x="3681425" y="846221"/>
                  <a:pt x="3612527" y="826049"/>
                  <a:pt x="3800475" y="878257"/>
                </a:cubicBezTo>
                <a:cubicBezTo>
                  <a:pt x="4052875" y="948368"/>
                  <a:pt x="3643934" y="890379"/>
                  <a:pt x="4243387" y="921120"/>
                </a:cubicBezTo>
                <a:cubicBezTo>
                  <a:pt x="4310144" y="924543"/>
                  <a:pt x="4376617" y="932838"/>
                  <a:pt x="4443412" y="935407"/>
                </a:cubicBezTo>
                <a:cubicBezTo>
                  <a:pt x="4867021" y="951700"/>
                  <a:pt x="4887582" y="949695"/>
                  <a:pt x="5214937" y="949695"/>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cxnSp>
        <p:nvCxnSpPr>
          <p:cNvPr id="11" name="直接连接符 10"/>
          <p:cNvCxnSpPr/>
          <p:nvPr/>
        </p:nvCxnSpPr>
        <p:spPr>
          <a:xfrm rot="5400000">
            <a:off x="3009900" y="3162300"/>
            <a:ext cx="2971800" cy="1588"/>
          </a:xfrm>
          <a:prstGeom prst="line">
            <a:avLst/>
          </a:prstGeom>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228600" y="4419600"/>
            <a:ext cx="1771632" cy="646331"/>
          </a:xfrm>
          <a:prstGeom prst="rect">
            <a:avLst/>
          </a:prstGeom>
          <a:noFill/>
        </p:spPr>
        <p:txBody>
          <a:bodyPr wrap="square" rtlCol="0">
            <a:spAutoFit/>
          </a:bodyPr>
          <a:lstStyle/>
          <a:p>
            <a:pPr algn="r"/>
            <a:r>
              <a:rPr lang="en-US" altLang="zh-CN" dirty="0" smtClean="0"/>
              <a:t>           new peaks   within 500 </a:t>
            </a:r>
            <a:r>
              <a:rPr lang="en-US" altLang="zh-CN" dirty="0" err="1" smtClean="0"/>
              <a:t>bp</a:t>
            </a:r>
            <a:endParaRPr lang="zh-CN" altLang="en-US" dirty="0"/>
          </a:p>
        </p:txBody>
      </p:sp>
      <p:cxnSp>
        <p:nvCxnSpPr>
          <p:cNvPr id="18" name="直接连接符 17"/>
          <p:cNvCxnSpPr/>
          <p:nvPr/>
        </p:nvCxnSpPr>
        <p:spPr>
          <a:xfrm rot="5400000">
            <a:off x="2476500" y="5067300"/>
            <a:ext cx="838200" cy="1588"/>
          </a:xfrm>
          <a:prstGeom prst="line">
            <a:avLst/>
          </a:prstGeom>
        </p:spPr>
        <p:style>
          <a:lnRef idx="1">
            <a:schemeClr val="dk1"/>
          </a:lnRef>
          <a:fillRef idx="0">
            <a:schemeClr val="dk1"/>
          </a:fillRef>
          <a:effectRef idx="0">
            <a:schemeClr val="dk1"/>
          </a:effectRef>
          <a:fontRef idx="minor">
            <a:schemeClr val="tx1"/>
          </a:fontRef>
        </p:style>
      </p:cxnSp>
      <p:cxnSp>
        <p:nvCxnSpPr>
          <p:cNvPr id="19" name="直接连接符 18"/>
          <p:cNvCxnSpPr/>
          <p:nvPr/>
        </p:nvCxnSpPr>
        <p:spPr>
          <a:xfrm rot="5400000">
            <a:off x="5601494" y="5066506"/>
            <a:ext cx="838200" cy="1588"/>
          </a:xfrm>
          <a:prstGeom prst="line">
            <a:avLst/>
          </a:prstGeom>
        </p:spPr>
        <p:style>
          <a:lnRef idx="1">
            <a:schemeClr val="dk1"/>
          </a:lnRef>
          <a:fillRef idx="0">
            <a:schemeClr val="dk1"/>
          </a:fillRef>
          <a:effectRef idx="0">
            <a:schemeClr val="dk1"/>
          </a:effectRef>
          <a:fontRef idx="minor">
            <a:schemeClr val="tx1"/>
          </a:fontRef>
        </p:style>
      </p:cxnSp>
      <p:sp>
        <p:nvSpPr>
          <p:cNvPr id="20" name="矩形 19"/>
          <p:cNvSpPr/>
          <p:nvPr/>
        </p:nvSpPr>
        <p:spPr>
          <a:xfrm>
            <a:off x="6072198" y="2286000"/>
            <a:ext cx="1785950" cy="4572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nvCxnSpPr>
        <p:spPr>
          <a:xfrm rot="5400000">
            <a:off x="5108579" y="2107397"/>
            <a:ext cx="785024" cy="794"/>
          </a:xfrm>
          <a:prstGeom prst="line">
            <a:avLst/>
          </a:prstGeom>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5943600" y="2286000"/>
            <a:ext cx="2057400" cy="369332"/>
          </a:xfrm>
          <a:prstGeom prst="rect">
            <a:avLst/>
          </a:prstGeom>
          <a:noFill/>
        </p:spPr>
        <p:txBody>
          <a:bodyPr wrap="square" rtlCol="0">
            <a:spAutoFit/>
          </a:bodyPr>
          <a:lstStyle/>
          <a:p>
            <a:r>
              <a:rPr lang="en-US" altLang="zh-CN" dirty="0" smtClean="0"/>
              <a:t> </a:t>
            </a:r>
            <a:endParaRPr lang="zh-CN" altLang="en-US" dirty="0"/>
          </a:p>
        </p:txBody>
      </p:sp>
      <p:cxnSp>
        <p:nvCxnSpPr>
          <p:cNvPr id="26" name="直接箭头连接符 25"/>
          <p:cNvCxnSpPr/>
          <p:nvPr/>
        </p:nvCxnSpPr>
        <p:spPr>
          <a:xfrm>
            <a:off x="4495800" y="1981200"/>
            <a:ext cx="990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657600" y="1295400"/>
            <a:ext cx="2700350" cy="369332"/>
          </a:xfrm>
          <a:prstGeom prst="rect">
            <a:avLst/>
          </a:prstGeom>
          <a:noFill/>
        </p:spPr>
        <p:txBody>
          <a:bodyPr wrap="square" rtlCol="0">
            <a:spAutoFit/>
          </a:bodyPr>
          <a:lstStyle/>
          <a:p>
            <a:r>
              <a:rPr lang="en-US" altLang="zh-CN" dirty="0" smtClean="0"/>
              <a:t>- 2 kb &lt; Distance &lt; - 0.5kb</a:t>
            </a:r>
            <a:endParaRPr lang="zh-CN" altLang="en-US" dirty="0"/>
          </a:p>
        </p:txBody>
      </p:sp>
      <p:sp>
        <p:nvSpPr>
          <p:cNvPr id="29" name="TextBox 28"/>
          <p:cNvSpPr txBox="1"/>
          <p:nvPr/>
        </p:nvSpPr>
        <p:spPr>
          <a:xfrm>
            <a:off x="2286000" y="5562600"/>
            <a:ext cx="1600200" cy="369332"/>
          </a:xfrm>
          <a:prstGeom prst="rect">
            <a:avLst/>
          </a:prstGeom>
          <a:noFill/>
        </p:spPr>
        <p:txBody>
          <a:bodyPr wrap="square" rtlCol="0">
            <a:spAutoFit/>
          </a:bodyPr>
          <a:lstStyle/>
          <a:p>
            <a:r>
              <a:rPr lang="en-US" altLang="zh-CN" dirty="0" smtClean="0"/>
              <a:t>region start</a:t>
            </a:r>
            <a:endParaRPr lang="zh-CN" altLang="en-US" dirty="0"/>
          </a:p>
        </p:txBody>
      </p:sp>
      <p:sp>
        <p:nvSpPr>
          <p:cNvPr id="30" name="TextBox 29"/>
          <p:cNvSpPr txBox="1"/>
          <p:nvPr/>
        </p:nvSpPr>
        <p:spPr>
          <a:xfrm>
            <a:off x="5334000" y="5562600"/>
            <a:ext cx="1600200" cy="369332"/>
          </a:xfrm>
          <a:prstGeom prst="rect">
            <a:avLst/>
          </a:prstGeom>
          <a:noFill/>
        </p:spPr>
        <p:txBody>
          <a:bodyPr wrap="square" rtlCol="0">
            <a:spAutoFit/>
          </a:bodyPr>
          <a:lstStyle/>
          <a:p>
            <a:r>
              <a:rPr lang="en-US" altLang="zh-CN" dirty="0" smtClean="0"/>
              <a:t>region end</a:t>
            </a:r>
            <a:endParaRPr lang="zh-CN" altLang="en-US" dirty="0"/>
          </a:p>
        </p:txBody>
      </p:sp>
      <p:sp>
        <p:nvSpPr>
          <p:cNvPr id="17" name="TextBox 16"/>
          <p:cNvSpPr txBox="1"/>
          <p:nvPr/>
        </p:nvSpPr>
        <p:spPr>
          <a:xfrm>
            <a:off x="2357422" y="642918"/>
            <a:ext cx="5715040" cy="461665"/>
          </a:xfrm>
          <a:prstGeom prst="rect">
            <a:avLst/>
          </a:prstGeom>
          <a:noFill/>
        </p:spPr>
        <p:txBody>
          <a:bodyPr wrap="square" rtlCol="0">
            <a:spAutoFit/>
          </a:bodyPr>
          <a:lstStyle/>
          <a:p>
            <a:r>
              <a:rPr lang="en-US" altLang="zh-CN" sz="2400" dirty="0" smtClean="0"/>
              <a:t>Algorithm for TF---MIR identification</a:t>
            </a:r>
            <a:endParaRPr lang="zh-CN" altLang="en-US" sz="2400" dirty="0"/>
          </a:p>
        </p:txBody>
      </p:sp>
      <p:sp>
        <p:nvSpPr>
          <p:cNvPr id="21" name="TextBox 20"/>
          <p:cNvSpPr txBox="1"/>
          <p:nvPr/>
        </p:nvSpPr>
        <p:spPr>
          <a:xfrm>
            <a:off x="0" y="0"/>
            <a:ext cx="3357554" cy="369332"/>
          </a:xfrm>
          <a:prstGeom prst="rect">
            <a:avLst/>
          </a:prstGeom>
          <a:noFill/>
        </p:spPr>
        <p:txBody>
          <a:bodyPr wrap="square" rtlCol="0">
            <a:spAutoFit/>
          </a:bodyPr>
          <a:lstStyle/>
          <a:p>
            <a:r>
              <a:rPr lang="en-US" altLang="zh-CN" dirty="0" smtClean="0"/>
              <a:t>C. </a:t>
            </a:r>
            <a:r>
              <a:rPr lang="en-US" altLang="zh-CN" dirty="0" err="1" smtClean="0"/>
              <a:t>elegans</a:t>
            </a:r>
            <a:r>
              <a:rPr lang="en-US" altLang="zh-CN" dirty="0" smtClean="0"/>
              <a:t> regulatory network </a:t>
            </a:r>
            <a:endParaRPr lang="zh-CN" altLang="en-US" dirty="0"/>
          </a:p>
        </p:txBody>
      </p:sp>
      <p:sp>
        <p:nvSpPr>
          <p:cNvPr id="24" name="TextBox 23"/>
          <p:cNvSpPr txBox="1"/>
          <p:nvPr/>
        </p:nvSpPr>
        <p:spPr>
          <a:xfrm>
            <a:off x="6000760" y="2285992"/>
            <a:ext cx="2428892" cy="369332"/>
          </a:xfrm>
          <a:prstGeom prst="rect">
            <a:avLst/>
          </a:prstGeom>
          <a:noFill/>
        </p:spPr>
        <p:txBody>
          <a:bodyPr wrap="square" rtlCol="0">
            <a:spAutoFit/>
          </a:bodyPr>
          <a:lstStyle/>
          <a:p>
            <a:r>
              <a:rPr lang="en-US" altLang="zh-CN" dirty="0" smtClean="0"/>
              <a:t>Mature MIR region</a:t>
            </a:r>
            <a:endParaRPr lang="zh-CN" altLang="en-US" dirty="0"/>
          </a:p>
        </p:txBody>
      </p:sp>
      <p:sp>
        <p:nvSpPr>
          <p:cNvPr id="37" name="TextBox 36"/>
          <p:cNvSpPr txBox="1"/>
          <p:nvPr/>
        </p:nvSpPr>
        <p:spPr>
          <a:xfrm>
            <a:off x="5715008" y="2928934"/>
            <a:ext cx="2786082" cy="923330"/>
          </a:xfrm>
          <a:prstGeom prst="rect">
            <a:avLst/>
          </a:prstGeom>
          <a:noFill/>
        </p:spPr>
        <p:txBody>
          <a:bodyPr wrap="square" rtlCol="0">
            <a:spAutoFit/>
          </a:bodyPr>
          <a:lstStyle/>
          <a:p>
            <a:r>
              <a:rPr lang="en-US" altLang="zh-CN" dirty="0" smtClean="0">
                <a:solidFill>
                  <a:schemeClr val="tx2">
                    <a:lumMod val="60000"/>
                    <a:lumOff val="40000"/>
                  </a:schemeClr>
                </a:solidFill>
              </a:rPr>
              <a:t>Assume the promoter of MIR within 1.5 kb upstream of mature MIR</a:t>
            </a:r>
            <a:endParaRPr lang="zh-CN" altLang="en-US"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714348" y="714356"/>
            <a:ext cx="4357718" cy="369332"/>
          </a:xfrm>
          <a:prstGeom prst="rect">
            <a:avLst/>
          </a:prstGeom>
          <a:noFill/>
        </p:spPr>
        <p:txBody>
          <a:bodyPr wrap="square" rtlCol="0">
            <a:spAutoFit/>
          </a:bodyPr>
          <a:lstStyle/>
          <a:p>
            <a:r>
              <a:rPr lang="en-US" altLang="zh-CN" dirty="0" smtClean="0"/>
              <a:t>Results for C. </a:t>
            </a:r>
            <a:r>
              <a:rPr lang="en-US" altLang="zh-CN" dirty="0" err="1" smtClean="0"/>
              <a:t>elegans</a:t>
            </a:r>
            <a:r>
              <a:rPr lang="en-US" altLang="zh-CN" dirty="0" smtClean="0"/>
              <a:t> regulatory network </a:t>
            </a:r>
            <a:endParaRPr lang="zh-CN" altLang="en-US" dirty="0"/>
          </a:p>
        </p:txBody>
      </p:sp>
      <p:sp>
        <p:nvSpPr>
          <p:cNvPr id="4" name="TextBox 3"/>
          <p:cNvSpPr txBox="1"/>
          <p:nvPr/>
        </p:nvSpPr>
        <p:spPr>
          <a:xfrm>
            <a:off x="857224" y="1714488"/>
            <a:ext cx="7643866" cy="3416320"/>
          </a:xfrm>
          <a:prstGeom prst="rect">
            <a:avLst/>
          </a:prstGeom>
          <a:noFill/>
        </p:spPr>
        <p:txBody>
          <a:bodyPr wrap="square" rtlCol="0">
            <a:spAutoFit/>
          </a:bodyPr>
          <a:lstStyle/>
          <a:p>
            <a:r>
              <a:rPr lang="en-US" altLang="zh-CN" dirty="0" smtClean="0"/>
              <a:t> 18  TFs   ( different stages, 21 combinations of TF-treatment)</a:t>
            </a:r>
          </a:p>
          <a:p>
            <a:r>
              <a:rPr lang="en-US" altLang="zh-CN" dirty="0" smtClean="0"/>
              <a:t>                                                      </a:t>
            </a:r>
          </a:p>
          <a:p>
            <a:endParaRPr lang="en-US" altLang="zh-CN" dirty="0" smtClean="0"/>
          </a:p>
          <a:p>
            <a:r>
              <a:rPr lang="en-US" altLang="zh-CN" dirty="0" smtClean="0"/>
              <a:t>TF------ </a:t>
            </a:r>
            <a:r>
              <a:rPr lang="en-US" altLang="zh-CN" dirty="0" err="1" smtClean="0"/>
              <a:t>XorTF</a:t>
            </a:r>
            <a:r>
              <a:rPr lang="en-US" altLang="zh-CN" dirty="0" smtClean="0"/>
              <a:t>  network            38083 edges         10575 nodes   </a:t>
            </a:r>
          </a:p>
          <a:p>
            <a:r>
              <a:rPr lang="en-US" altLang="zh-CN" dirty="0" smtClean="0"/>
              <a:t>(chip-</a:t>
            </a:r>
            <a:r>
              <a:rPr lang="en-US" altLang="zh-CN" dirty="0" err="1" smtClean="0"/>
              <a:t>seq</a:t>
            </a:r>
            <a:r>
              <a:rPr lang="en-US" altLang="zh-CN" dirty="0" smtClean="0"/>
              <a:t> data, ref-</a:t>
            </a:r>
            <a:r>
              <a:rPr lang="en-US" altLang="zh-CN" dirty="0" err="1" smtClean="0"/>
              <a:t>seq</a:t>
            </a:r>
            <a:r>
              <a:rPr lang="en-US" altLang="zh-CN" dirty="0" smtClean="0"/>
              <a:t> gene, a list of  ~1000 TFs)</a:t>
            </a:r>
          </a:p>
          <a:p>
            <a:endParaRPr lang="en-US" altLang="zh-CN" dirty="0" smtClean="0"/>
          </a:p>
          <a:p>
            <a:r>
              <a:rPr lang="en-US" altLang="zh-CN" dirty="0" smtClean="0"/>
              <a:t>TF------ MIR   network                268  edges            93 nodes</a:t>
            </a:r>
          </a:p>
          <a:p>
            <a:r>
              <a:rPr lang="en-US" altLang="zh-CN" dirty="0" smtClean="0"/>
              <a:t>(chip-</a:t>
            </a:r>
            <a:r>
              <a:rPr lang="en-US" altLang="zh-CN" dirty="0" err="1" smtClean="0"/>
              <a:t>seq</a:t>
            </a:r>
            <a:r>
              <a:rPr lang="en-US" altLang="zh-CN" dirty="0" smtClean="0"/>
              <a:t> data, mature MIR information)</a:t>
            </a:r>
          </a:p>
          <a:p>
            <a:endParaRPr lang="en-US" altLang="zh-CN" dirty="0" smtClean="0"/>
          </a:p>
          <a:p>
            <a:r>
              <a:rPr lang="en-US" altLang="zh-CN" dirty="0" smtClean="0"/>
              <a:t>MIR------ </a:t>
            </a:r>
            <a:r>
              <a:rPr lang="en-US" altLang="zh-CN" dirty="0" err="1" smtClean="0"/>
              <a:t>XorTF</a:t>
            </a:r>
            <a:r>
              <a:rPr lang="en-US" altLang="zh-CN" dirty="0" smtClean="0"/>
              <a:t>  network          3167 edges          5002 nodes </a:t>
            </a:r>
          </a:p>
          <a:p>
            <a:r>
              <a:rPr lang="en-US" altLang="zh-CN" dirty="0" smtClean="0"/>
              <a:t>( Conserved predicted MIR targets, ref-</a:t>
            </a:r>
            <a:r>
              <a:rPr lang="en-US" altLang="zh-CN" dirty="0" err="1" smtClean="0"/>
              <a:t>seq</a:t>
            </a:r>
            <a:r>
              <a:rPr lang="en-US" altLang="zh-CN" dirty="0" smtClean="0"/>
              <a:t> gene, a list of  ~1000 TFs )</a:t>
            </a:r>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图片 1" descr="ScreenShot031.jpg"/>
          <p:cNvPicPr>
            <a:picLocks noChangeAspect="1"/>
          </p:cNvPicPr>
          <p:nvPr/>
        </p:nvPicPr>
        <p:blipFill>
          <a:blip r:embed="rId2"/>
          <a:srcRect l="15030" r="16994"/>
          <a:stretch>
            <a:fillRect/>
          </a:stretch>
        </p:blipFill>
        <p:spPr>
          <a:xfrm>
            <a:off x="4857720" y="2619375"/>
            <a:ext cx="4286280" cy="4238625"/>
          </a:xfrm>
          <a:prstGeom prst="rect">
            <a:avLst/>
          </a:prstGeom>
        </p:spPr>
      </p:pic>
      <p:pic>
        <p:nvPicPr>
          <p:cNvPr id="3" name="图片 2" descr="ScreenShot032.jpg"/>
          <p:cNvPicPr>
            <a:picLocks noChangeAspect="1"/>
          </p:cNvPicPr>
          <p:nvPr/>
        </p:nvPicPr>
        <p:blipFill>
          <a:blip r:embed="rId3"/>
          <a:stretch>
            <a:fillRect/>
          </a:stretch>
        </p:blipFill>
        <p:spPr>
          <a:xfrm>
            <a:off x="0" y="0"/>
            <a:ext cx="5500694" cy="3728434"/>
          </a:xfrm>
          <a:prstGeom prst="rect">
            <a:avLst/>
          </a:prstGeom>
        </p:spPr>
      </p:pic>
      <p:sp>
        <p:nvSpPr>
          <p:cNvPr id="5" name="TextBox 4"/>
          <p:cNvSpPr txBox="1"/>
          <p:nvPr/>
        </p:nvSpPr>
        <p:spPr>
          <a:xfrm>
            <a:off x="5715008" y="857232"/>
            <a:ext cx="2428892" cy="369332"/>
          </a:xfrm>
          <a:prstGeom prst="rect">
            <a:avLst/>
          </a:prstGeom>
          <a:noFill/>
        </p:spPr>
        <p:txBody>
          <a:bodyPr wrap="square" rtlCol="0">
            <a:spAutoFit/>
          </a:bodyPr>
          <a:lstStyle/>
          <a:p>
            <a:r>
              <a:rPr lang="en-US" altLang="zh-CN" dirty="0" smtClean="0"/>
              <a:t>TF------MIR </a:t>
            </a:r>
            <a:r>
              <a:rPr lang="en-US" altLang="zh-CN" dirty="0" err="1" smtClean="0"/>
              <a:t>interation</a:t>
            </a:r>
            <a:endParaRPr lang="zh-CN" altLang="en-US" dirty="0"/>
          </a:p>
        </p:txBody>
      </p:sp>
      <p:sp>
        <p:nvSpPr>
          <p:cNvPr id="6" name="TextBox 5"/>
          <p:cNvSpPr txBox="1"/>
          <p:nvPr/>
        </p:nvSpPr>
        <p:spPr>
          <a:xfrm>
            <a:off x="1785918" y="5143512"/>
            <a:ext cx="2857520" cy="369332"/>
          </a:xfrm>
          <a:prstGeom prst="rect">
            <a:avLst/>
          </a:prstGeom>
          <a:noFill/>
        </p:spPr>
        <p:txBody>
          <a:bodyPr wrap="square" rtlCol="0">
            <a:spAutoFit/>
          </a:bodyPr>
          <a:lstStyle/>
          <a:p>
            <a:r>
              <a:rPr lang="en-US" altLang="zh-CN" dirty="0" smtClean="0"/>
              <a:t>MIR ------</a:t>
            </a:r>
            <a:r>
              <a:rPr lang="en-US" altLang="zh-CN" dirty="0" err="1" smtClean="0"/>
              <a:t>XorTF</a:t>
            </a:r>
            <a:r>
              <a:rPr lang="en-US" altLang="zh-CN" dirty="0" smtClean="0"/>
              <a:t>  </a:t>
            </a:r>
            <a:r>
              <a:rPr lang="en-US" altLang="zh-CN" dirty="0" err="1" smtClean="0"/>
              <a:t>interation</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643042" y="642918"/>
            <a:ext cx="5943623" cy="5932971"/>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071538" y="857232"/>
            <a:ext cx="6858048" cy="4801314"/>
          </a:xfrm>
          <a:prstGeom prst="rect">
            <a:avLst/>
          </a:prstGeom>
          <a:noFill/>
        </p:spPr>
        <p:txBody>
          <a:bodyPr wrap="square" rtlCol="0">
            <a:spAutoFit/>
          </a:bodyPr>
          <a:lstStyle/>
          <a:p>
            <a:r>
              <a:rPr lang="en-US" altLang="zh-CN" dirty="0" smtClean="0"/>
              <a:t>C. </a:t>
            </a:r>
            <a:r>
              <a:rPr lang="en-US" altLang="zh-CN" dirty="0" err="1" smtClean="0"/>
              <a:t>elegans</a:t>
            </a:r>
            <a:r>
              <a:rPr lang="en-US" altLang="zh-CN" dirty="0" smtClean="0"/>
              <a:t>                                                                            Human</a:t>
            </a:r>
          </a:p>
          <a:p>
            <a:endParaRPr lang="en-US" altLang="zh-CN" dirty="0" smtClean="0"/>
          </a:p>
          <a:p>
            <a:r>
              <a:rPr lang="en-US" altLang="zh-CN" dirty="0" smtClean="0"/>
              <a:t>~20k genes                                                                         ~25k genes</a:t>
            </a:r>
          </a:p>
          <a:p>
            <a:endParaRPr lang="en-US" altLang="zh-CN" dirty="0" smtClean="0"/>
          </a:p>
          <a:p>
            <a:r>
              <a:rPr lang="en-US" altLang="zh-CN" dirty="0" smtClean="0"/>
              <a:t>~1000 TFs                                                                            ~ 2000 TFs</a:t>
            </a:r>
          </a:p>
          <a:p>
            <a:endParaRPr lang="en-US" altLang="zh-CN" dirty="0" smtClean="0"/>
          </a:p>
          <a:p>
            <a:r>
              <a:rPr lang="en-US" altLang="zh-CN" dirty="0" smtClean="0"/>
              <a:t>~2000 targets/ TF                                                               ~ 500 targets/TF</a:t>
            </a:r>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r>
              <a:rPr lang="en-US" altLang="zh-CN" dirty="0" smtClean="0"/>
              <a:t>    </a:t>
            </a:r>
          </a:p>
          <a:p>
            <a:endParaRPr lang="en-US" altLang="zh-CN" dirty="0" smtClean="0"/>
          </a:p>
          <a:p>
            <a:endParaRPr lang="zh-CN" altLang="en-US" dirty="0"/>
          </a:p>
        </p:txBody>
      </p:sp>
      <p:sp>
        <p:nvSpPr>
          <p:cNvPr id="3" name="矩形 2"/>
          <p:cNvSpPr/>
          <p:nvPr/>
        </p:nvSpPr>
        <p:spPr>
          <a:xfrm>
            <a:off x="428596" y="4143380"/>
            <a:ext cx="8490702" cy="2277547"/>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sz="4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Evolution of networks much faster</a:t>
            </a:r>
          </a:p>
          <a:p>
            <a:pPr algn="ctr"/>
            <a:r>
              <a:rPr lang="en-US" altLang="zh-CN" sz="4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than evolution of sequences</a:t>
            </a:r>
          </a:p>
          <a:p>
            <a:pPr algn="ctr"/>
            <a:endParaRPr lang="zh-CN" alt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4" name="TextBox 3"/>
          <p:cNvSpPr txBox="1"/>
          <p:nvPr/>
        </p:nvSpPr>
        <p:spPr>
          <a:xfrm>
            <a:off x="1142976" y="3143248"/>
            <a:ext cx="6000792" cy="369332"/>
          </a:xfrm>
          <a:prstGeom prst="rect">
            <a:avLst/>
          </a:prstGeom>
          <a:noFill/>
        </p:spPr>
        <p:txBody>
          <a:bodyPr wrap="square" rtlCol="0">
            <a:spAutoFit/>
          </a:bodyPr>
          <a:lstStyle/>
          <a:p>
            <a:r>
              <a:rPr lang="en-US" altLang="zh-CN" dirty="0" smtClean="0"/>
              <a:t>                                    Think about marionette!</a:t>
            </a:r>
            <a:endParaRPr lang="zh-CN" altLang="en-US" dirty="0"/>
          </a:p>
        </p:txBody>
      </p:sp>
      <p:sp>
        <p:nvSpPr>
          <p:cNvPr id="5" name="TextBox 4"/>
          <p:cNvSpPr txBox="1"/>
          <p:nvPr/>
        </p:nvSpPr>
        <p:spPr>
          <a:xfrm>
            <a:off x="1571604" y="3571876"/>
            <a:ext cx="5500726" cy="646331"/>
          </a:xfrm>
          <a:prstGeom prst="rect">
            <a:avLst/>
          </a:prstGeom>
          <a:noFill/>
        </p:spPr>
        <p:txBody>
          <a:bodyPr wrap="square" rtlCol="0">
            <a:spAutoFit/>
          </a:bodyPr>
          <a:lstStyle/>
          <a:p>
            <a:r>
              <a:rPr lang="en-US" altLang="zh-CN" dirty="0" smtClean="0"/>
              <a:t>Probably through abandoning and switching edges to increase dimensions. </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071538" y="500042"/>
            <a:ext cx="2857520" cy="461665"/>
          </a:xfrm>
          <a:prstGeom prst="rect">
            <a:avLst/>
          </a:prstGeom>
          <a:noFill/>
        </p:spPr>
        <p:txBody>
          <a:bodyPr wrap="square" rtlCol="0">
            <a:spAutoFit/>
          </a:bodyPr>
          <a:lstStyle/>
          <a:p>
            <a:r>
              <a:rPr lang="en-US" altLang="zh-CN" sz="2400" dirty="0" smtClean="0"/>
              <a:t>Next</a:t>
            </a:r>
            <a:endParaRPr lang="zh-CN" altLang="en-US" sz="2400" dirty="0"/>
          </a:p>
        </p:txBody>
      </p:sp>
      <p:sp>
        <p:nvSpPr>
          <p:cNvPr id="3" name="TextBox 2"/>
          <p:cNvSpPr txBox="1"/>
          <p:nvPr/>
        </p:nvSpPr>
        <p:spPr>
          <a:xfrm>
            <a:off x="1142976" y="928670"/>
            <a:ext cx="6786610" cy="1200329"/>
          </a:xfrm>
          <a:prstGeom prst="rect">
            <a:avLst/>
          </a:prstGeom>
          <a:noFill/>
        </p:spPr>
        <p:txBody>
          <a:bodyPr wrap="square" rtlCol="0">
            <a:spAutoFit/>
          </a:bodyPr>
          <a:lstStyle/>
          <a:p>
            <a:r>
              <a:rPr lang="en-US" altLang="zh-CN" dirty="0" smtClean="0"/>
              <a:t>Network motif: Particular </a:t>
            </a:r>
            <a:r>
              <a:rPr lang="en-US" altLang="zh-CN" dirty="0" err="1" smtClean="0"/>
              <a:t>subgraphs</a:t>
            </a:r>
            <a:r>
              <a:rPr lang="en-US" altLang="zh-CN" dirty="0" smtClean="0"/>
              <a:t> or motifs appearing significantly more or less often in a real-world network than would be expected on the basis of chance</a:t>
            </a:r>
          </a:p>
          <a:p>
            <a:r>
              <a:rPr lang="en-US" altLang="zh-CN" dirty="0" smtClean="0"/>
              <a:t> </a:t>
            </a:r>
            <a:endParaRPr lang="zh-CN" altLang="en-US" dirty="0"/>
          </a:p>
        </p:txBody>
      </p:sp>
      <p:pic>
        <p:nvPicPr>
          <p:cNvPr id="2050" name="Picture 2"/>
          <p:cNvPicPr>
            <a:picLocks noChangeAspect="1" noChangeArrowheads="1"/>
          </p:cNvPicPr>
          <p:nvPr/>
        </p:nvPicPr>
        <p:blipFill>
          <a:blip r:embed="rId2"/>
          <a:srcRect/>
          <a:stretch>
            <a:fillRect/>
          </a:stretch>
        </p:blipFill>
        <p:spPr bwMode="auto">
          <a:xfrm>
            <a:off x="1928794" y="2000240"/>
            <a:ext cx="5212280" cy="3281367"/>
          </a:xfrm>
          <a:prstGeom prst="rect">
            <a:avLst/>
          </a:prstGeom>
          <a:noFill/>
          <a:ln w="9525">
            <a:noFill/>
            <a:miter lim="800000"/>
            <a:headEnd/>
            <a:tailEnd/>
          </a:ln>
          <a:effectLst/>
        </p:spPr>
      </p:pic>
      <p:sp>
        <p:nvSpPr>
          <p:cNvPr id="5" name="TextBox 4"/>
          <p:cNvSpPr txBox="1"/>
          <p:nvPr/>
        </p:nvSpPr>
        <p:spPr>
          <a:xfrm>
            <a:off x="857224" y="5500702"/>
            <a:ext cx="7572428" cy="461665"/>
          </a:xfrm>
          <a:prstGeom prst="rect">
            <a:avLst/>
          </a:prstGeom>
          <a:noFill/>
        </p:spPr>
        <p:txBody>
          <a:bodyPr wrap="square" rtlCol="0">
            <a:spAutoFit/>
          </a:bodyPr>
          <a:lstStyle/>
          <a:p>
            <a:r>
              <a:rPr lang="en-US" altLang="zh-CN" sz="2400" dirty="0" smtClean="0">
                <a:solidFill>
                  <a:schemeClr val="tx2">
                    <a:lumMod val="60000"/>
                    <a:lumOff val="40000"/>
                  </a:schemeClr>
                </a:solidFill>
              </a:rPr>
              <a:t>Question:  Which algorithm to generate “null” model?</a:t>
            </a:r>
            <a:endParaRPr lang="zh-CN" altLang="en-US" sz="2400" dirty="0">
              <a:solidFill>
                <a:schemeClr val="tx2">
                  <a:lumMod val="60000"/>
                  <a:lumOff val="40000"/>
                </a:schemeClr>
              </a:solidFill>
            </a:endParaRPr>
          </a:p>
        </p:txBody>
      </p:sp>
      <p:sp>
        <p:nvSpPr>
          <p:cNvPr id="6" name="TextBox 5"/>
          <p:cNvSpPr txBox="1"/>
          <p:nvPr/>
        </p:nvSpPr>
        <p:spPr>
          <a:xfrm>
            <a:off x="3357554" y="6488668"/>
            <a:ext cx="5786446" cy="369332"/>
          </a:xfrm>
          <a:prstGeom prst="rect">
            <a:avLst/>
          </a:prstGeom>
          <a:noFill/>
        </p:spPr>
        <p:txBody>
          <a:bodyPr wrap="square" rtlCol="0">
            <a:spAutoFit/>
          </a:bodyPr>
          <a:lstStyle/>
          <a:p>
            <a:r>
              <a:rPr lang="en-US" i="1" dirty="0" smtClean="0"/>
              <a:t>Science</a:t>
            </a:r>
            <a:r>
              <a:rPr lang="en-US" dirty="0" smtClean="0"/>
              <a:t>, Vol. 298, No. 5594. (25 October 2002), pp. 824-827.</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142976" y="1000108"/>
            <a:ext cx="7215238" cy="3693319"/>
          </a:xfrm>
          <a:prstGeom prst="rect">
            <a:avLst/>
          </a:prstGeom>
          <a:noFill/>
        </p:spPr>
        <p:txBody>
          <a:bodyPr wrap="square" rtlCol="0">
            <a:spAutoFit/>
          </a:bodyPr>
          <a:lstStyle/>
          <a:p>
            <a:r>
              <a:rPr lang="en-US" dirty="0" smtClean="0"/>
              <a:t>keeping the in- and out-degree of each node constant</a:t>
            </a:r>
          </a:p>
          <a:p>
            <a:endParaRPr lang="en-US" dirty="0" smtClean="0"/>
          </a:p>
          <a:p>
            <a:r>
              <a:rPr lang="en-US" dirty="0" smtClean="0"/>
              <a:t>first randomly selecting a pair of directed edges AB and CD</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However, in case one or both of these</a:t>
            </a:r>
            <a:r>
              <a:rPr lang="en-US" baseline="30000" dirty="0" smtClean="0"/>
              <a:t> </a:t>
            </a:r>
            <a:r>
              <a:rPr lang="en-US" dirty="0" smtClean="0"/>
              <a:t>new links already exist in the network, this step is aborted and</a:t>
            </a:r>
            <a:r>
              <a:rPr lang="en-US" baseline="30000" dirty="0" smtClean="0"/>
              <a:t> </a:t>
            </a:r>
            <a:r>
              <a:rPr lang="en-US" dirty="0" smtClean="0"/>
              <a:t>a new pair of edges is selected. </a:t>
            </a:r>
            <a:endParaRPr lang="zh-CN" altLang="en-US" dirty="0"/>
          </a:p>
        </p:txBody>
      </p:sp>
      <p:sp>
        <p:nvSpPr>
          <p:cNvPr id="3" name="TextBox 2"/>
          <p:cNvSpPr txBox="1"/>
          <p:nvPr/>
        </p:nvSpPr>
        <p:spPr>
          <a:xfrm>
            <a:off x="1214414" y="214290"/>
            <a:ext cx="4143404" cy="369332"/>
          </a:xfrm>
          <a:prstGeom prst="rect">
            <a:avLst/>
          </a:prstGeom>
          <a:noFill/>
        </p:spPr>
        <p:txBody>
          <a:bodyPr wrap="square" rtlCol="0">
            <a:spAutoFit/>
          </a:bodyPr>
          <a:lstStyle/>
          <a:p>
            <a:r>
              <a:rPr lang="en-US" altLang="zh-CN" dirty="0" smtClean="0"/>
              <a:t>Switching algorithm</a:t>
            </a:r>
            <a:endParaRPr lang="zh-CN" altLang="en-US" dirty="0"/>
          </a:p>
        </p:txBody>
      </p:sp>
      <p:grpSp>
        <p:nvGrpSpPr>
          <p:cNvPr id="6" name="组合 5"/>
          <p:cNvGrpSpPr/>
          <p:nvPr/>
        </p:nvGrpSpPr>
        <p:grpSpPr>
          <a:xfrm>
            <a:off x="1857356" y="2143116"/>
            <a:ext cx="785818" cy="500066"/>
            <a:chOff x="1857356" y="2143116"/>
            <a:chExt cx="785818" cy="500066"/>
          </a:xfrm>
        </p:grpSpPr>
        <p:sp>
          <p:nvSpPr>
            <p:cNvPr id="4" name="椭圆 3"/>
            <p:cNvSpPr/>
            <p:nvPr/>
          </p:nvSpPr>
          <p:spPr>
            <a:xfrm>
              <a:off x="1857356" y="2143116"/>
              <a:ext cx="785818" cy="5000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5" name="TextBox 4"/>
            <p:cNvSpPr txBox="1"/>
            <p:nvPr/>
          </p:nvSpPr>
          <p:spPr>
            <a:xfrm>
              <a:off x="2071670" y="2214554"/>
              <a:ext cx="357190" cy="369332"/>
            </a:xfrm>
            <a:prstGeom prst="rect">
              <a:avLst/>
            </a:prstGeom>
            <a:noFill/>
          </p:spPr>
          <p:txBody>
            <a:bodyPr wrap="square" rtlCol="0">
              <a:spAutoFit/>
            </a:bodyPr>
            <a:lstStyle/>
            <a:p>
              <a:r>
                <a:rPr lang="en-US" altLang="zh-CN" dirty="0" smtClean="0"/>
                <a:t>A</a:t>
              </a:r>
              <a:endParaRPr lang="zh-CN" altLang="en-US" dirty="0"/>
            </a:p>
          </p:txBody>
        </p:sp>
      </p:grpSp>
      <p:grpSp>
        <p:nvGrpSpPr>
          <p:cNvPr id="7" name="组合 6"/>
          <p:cNvGrpSpPr/>
          <p:nvPr/>
        </p:nvGrpSpPr>
        <p:grpSpPr>
          <a:xfrm>
            <a:off x="3000364" y="3286124"/>
            <a:ext cx="785818" cy="500066"/>
            <a:chOff x="1857356" y="2143116"/>
            <a:chExt cx="785818" cy="500066"/>
          </a:xfrm>
        </p:grpSpPr>
        <p:sp>
          <p:nvSpPr>
            <p:cNvPr id="8" name="椭圆 7"/>
            <p:cNvSpPr/>
            <p:nvPr/>
          </p:nvSpPr>
          <p:spPr>
            <a:xfrm>
              <a:off x="1857356" y="2143116"/>
              <a:ext cx="785818" cy="5000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9" name="TextBox 8"/>
            <p:cNvSpPr txBox="1"/>
            <p:nvPr/>
          </p:nvSpPr>
          <p:spPr>
            <a:xfrm>
              <a:off x="2071670" y="2214554"/>
              <a:ext cx="357190" cy="369332"/>
            </a:xfrm>
            <a:prstGeom prst="rect">
              <a:avLst/>
            </a:prstGeom>
            <a:noFill/>
          </p:spPr>
          <p:txBody>
            <a:bodyPr wrap="square" rtlCol="0">
              <a:spAutoFit/>
            </a:bodyPr>
            <a:lstStyle/>
            <a:p>
              <a:r>
                <a:rPr lang="en-US" altLang="zh-CN" dirty="0" smtClean="0"/>
                <a:t>D</a:t>
              </a:r>
              <a:endParaRPr lang="zh-CN" altLang="en-US" dirty="0"/>
            </a:p>
          </p:txBody>
        </p:sp>
      </p:grpSp>
      <p:grpSp>
        <p:nvGrpSpPr>
          <p:cNvPr id="10" name="组合 9"/>
          <p:cNvGrpSpPr/>
          <p:nvPr/>
        </p:nvGrpSpPr>
        <p:grpSpPr>
          <a:xfrm>
            <a:off x="3071802" y="2143116"/>
            <a:ext cx="785818" cy="500066"/>
            <a:chOff x="1857356" y="2143116"/>
            <a:chExt cx="785818" cy="500066"/>
          </a:xfrm>
        </p:grpSpPr>
        <p:sp>
          <p:nvSpPr>
            <p:cNvPr id="11" name="椭圆 10"/>
            <p:cNvSpPr/>
            <p:nvPr/>
          </p:nvSpPr>
          <p:spPr>
            <a:xfrm>
              <a:off x="1857356" y="2143116"/>
              <a:ext cx="785818" cy="5000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12" name="TextBox 11"/>
            <p:cNvSpPr txBox="1"/>
            <p:nvPr/>
          </p:nvSpPr>
          <p:spPr>
            <a:xfrm>
              <a:off x="2071670" y="2214554"/>
              <a:ext cx="357190" cy="369332"/>
            </a:xfrm>
            <a:prstGeom prst="rect">
              <a:avLst/>
            </a:prstGeom>
            <a:noFill/>
          </p:spPr>
          <p:txBody>
            <a:bodyPr wrap="square" rtlCol="0">
              <a:spAutoFit/>
            </a:bodyPr>
            <a:lstStyle/>
            <a:p>
              <a:r>
                <a:rPr lang="en-US" altLang="zh-CN" dirty="0" smtClean="0"/>
                <a:t>C</a:t>
              </a:r>
              <a:endParaRPr lang="zh-CN" altLang="en-US" dirty="0"/>
            </a:p>
          </p:txBody>
        </p:sp>
      </p:grpSp>
      <p:grpSp>
        <p:nvGrpSpPr>
          <p:cNvPr id="13" name="组合 12"/>
          <p:cNvGrpSpPr/>
          <p:nvPr/>
        </p:nvGrpSpPr>
        <p:grpSpPr>
          <a:xfrm>
            <a:off x="1785918" y="3286124"/>
            <a:ext cx="785818" cy="500066"/>
            <a:chOff x="1857356" y="2143116"/>
            <a:chExt cx="785818" cy="500066"/>
          </a:xfrm>
        </p:grpSpPr>
        <p:sp>
          <p:nvSpPr>
            <p:cNvPr id="14" name="椭圆 13"/>
            <p:cNvSpPr/>
            <p:nvPr/>
          </p:nvSpPr>
          <p:spPr>
            <a:xfrm>
              <a:off x="1857356" y="2143116"/>
              <a:ext cx="785818" cy="5000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15" name="TextBox 14"/>
            <p:cNvSpPr txBox="1"/>
            <p:nvPr/>
          </p:nvSpPr>
          <p:spPr>
            <a:xfrm>
              <a:off x="2071670" y="2214554"/>
              <a:ext cx="357190" cy="369332"/>
            </a:xfrm>
            <a:prstGeom prst="rect">
              <a:avLst/>
            </a:prstGeom>
            <a:noFill/>
          </p:spPr>
          <p:txBody>
            <a:bodyPr wrap="square" rtlCol="0">
              <a:spAutoFit/>
            </a:bodyPr>
            <a:lstStyle/>
            <a:p>
              <a:r>
                <a:rPr lang="en-US" altLang="zh-CN" dirty="0" smtClean="0"/>
                <a:t>B</a:t>
              </a:r>
              <a:endParaRPr lang="zh-CN" altLang="en-US" dirty="0"/>
            </a:p>
          </p:txBody>
        </p:sp>
      </p:grpSp>
      <p:cxnSp>
        <p:nvCxnSpPr>
          <p:cNvPr id="17" name="直接箭头连接符 16"/>
          <p:cNvCxnSpPr/>
          <p:nvPr/>
        </p:nvCxnSpPr>
        <p:spPr>
          <a:xfrm rot="5400000">
            <a:off x="1928794" y="3000372"/>
            <a:ext cx="428628" cy="15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8" name="直接箭头连接符 17"/>
          <p:cNvCxnSpPr/>
          <p:nvPr/>
        </p:nvCxnSpPr>
        <p:spPr>
          <a:xfrm rot="5400000">
            <a:off x="3215472" y="2999578"/>
            <a:ext cx="428628" cy="15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grpSp>
        <p:nvGrpSpPr>
          <p:cNvPr id="19" name="组合 18"/>
          <p:cNvGrpSpPr/>
          <p:nvPr/>
        </p:nvGrpSpPr>
        <p:grpSpPr>
          <a:xfrm>
            <a:off x="5143504" y="2214554"/>
            <a:ext cx="785818" cy="500066"/>
            <a:chOff x="1857356" y="2143116"/>
            <a:chExt cx="785818" cy="500066"/>
          </a:xfrm>
        </p:grpSpPr>
        <p:sp>
          <p:nvSpPr>
            <p:cNvPr id="20" name="椭圆 19"/>
            <p:cNvSpPr/>
            <p:nvPr/>
          </p:nvSpPr>
          <p:spPr>
            <a:xfrm>
              <a:off x="1857356" y="2143116"/>
              <a:ext cx="785818" cy="5000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21" name="TextBox 20"/>
            <p:cNvSpPr txBox="1"/>
            <p:nvPr/>
          </p:nvSpPr>
          <p:spPr>
            <a:xfrm>
              <a:off x="2071670" y="2214554"/>
              <a:ext cx="357190" cy="369332"/>
            </a:xfrm>
            <a:prstGeom prst="rect">
              <a:avLst/>
            </a:prstGeom>
            <a:noFill/>
          </p:spPr>
          <p:txBody>
            <a:bodyPr wrap="square" rtlCol="0">
              <a:spAutoFit/>
            </a:bodyPr>
            <a:lstStyle/>
            <a:p>
              <a:r>
                <a:rPr lang="en-US" altLang="zh-CN" dirty="0" smtClean="0"/>
                <a:t>A</a:t>
              </a:r>
              <a:endParaRPr lang="zh-CN" altLang="en-US" dirty="0"/>
            </a:p>
          </p:txBody>
        </p:sp>
      </p:grpSp>
      <p:grpSp>
        <p:nvGrpSpPr>
          <p:cNvPr id="22" name="组合 21"/>
          <p:cNvGrpSpPr/>
          <p:nvPr/>
        </p:nvGrpSpPr>
        <p:grpSpPr>
          <a:xfrm>
            <a:off x="6286512" y="3357562"/>
            <a:ext cx="785818" cy="500066"/>
            <a:chOff x="1857356" y="2143116"/>
            <a:chExt cx="785818" cy="500066"/>
          </a:xfrm>
        </p:grpSpPr>
        <p:sp>
          <p:nvSpPr>
            <p:cNvPr id="23" name="椭圆 22"/>
            <p:cNvSpPr/>
            <p:nvPr/>
          </p:nvSpPr>
          <p:spPr>
            <a:xfrm>
              <a:off x="1857356" y="2143116"/>
              <a:ext cx="785818" cy="5000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24" name="TextBox 23"/>
            <p:cNvSpPr txBox="1"/>
            <p:nvPr/>
          </p:nvSpPr>
          <p:spPr>
            <a:xfrm>
              <a:off x="2071670" y="2214554"/>
              <a:ext cx="357190" cy="369332"/>
            </a:xfrm>
            <a:prstGeom prst="rect">
              <a:avLst/>
            </a:prstGeom>
            <a:noFill/>
          </p:spPr>
          <p:txBody>
            <a:bodyPr wrap="square" rtlCol="0">
              <a:spAutoFit/>
            </a:bodyPr>
            <a:lstStyle/>
            <a:p>
              <a:r>
                <a:rPr lang="en-US" altLang="zh-CN" dirty="0" smtClean="0"/>
                <a:t>D</a:t>
              </a:r>
              <a:endParaRPr lang="zh-CN" altLang="en-US" dirty="0"/>
            </a:p>
          </p:txBody>
        </p:sp>
      </p:grpSp>
      <p:grpSp>
        <p:nvGrpSpPr>
          <p:cNvPr id="25" name="组合 24"/>
          <p:cNvGrpSpPr/>
          <p:nvPr/>
        </p:nvGrpSpPr>
        <p:grpSpPr>
          <a:xfrm>
            <a:off x="6357950" y="2214554"/>
            <a:ext cx="785818" cy="500066"/>
            <a:chOff x="1857356" y="2143116"/>
            <a:chExt cx="785818" cy="500066"/>
          </a:xfrm>
        </p:grpSpPr>
        <p:sp>
          <p:nvSpPr>
            <p:cNvPr id="26" name="椭圆 25"/>
            <p:cNvSpPr/>
            <p:nvPr/>
          </p:nvSpPr>
          <p:spPr>
            <a:xfrm>
              <a:off x="1857356" y="2143116"/>
              <a:ext cx="785818" cy="5000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27" name="TextBox 26"/>
            <p:cNvSpPr txBox="1"/>
            <p:nvPr/>
          </p:nvSpPr>
          <p:spPr>
            <a:xfrm>
              <a:off x="2071670" y="2214554"/>
              <a:ext cx="357190" cy="369332"/>
            </a:xfrm>
            <a:prstGeom prst="rect">
              <a:avLst/>
            </a:prstGeom>
            <a:noFill/>
          </p:spPr>
          <p:txBody>
            <a:bodyPr wrap="square" rtlCol="0">
              <a:spAutoFit/>
            </a:bodyPr>
            <a:lstStyle/>
            <a:p>
              <a:r>
                <a:rPr lang="en-US" altLang="zh-CN" dirty="0" smtClean="0"/>
                <a:t>C</a:t>
              </a:r>
              <a:endParaRPr lang="zh-CN" altLang="en-US" dirty="0"/>
            </a:p>
          </p:txBody>
        </p:sp>
      </p:grpSp>
      <p:grpSp>
        <p:nvGrpSpPr>
          <p:cNvPr id="28" name="组合 27"/>
          <p:cNvGrpSpPr/>
          <p:nvPr/>
        </p:nvGrpSpPr>
        <p:grpSpPr>
          <a:xfrm>
            <a:off x="5072066" y="3357562"/>
            <a:ext cx="785818" cy="500066"/>
            <a:chOff x="1857356" y="2143116"/>
            <a:chExt cx="785818" cy="500066"/>
          </a:xfrm>
        </p:grpSpPr>
        <p:sp>
          <p:nvSpPr>
            <p:cNvPr id="29" name="椭圆 28"/>
            <p:cNvSpPr/>
            <p:nvPr/>
          </p:nvSpPr>
          <p:spPr>
            <a:xfrm>
              <a:off x="1857356" y="2143116"/>
              <a:ext cx="785818" cy="50006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30" name="TextBox 29"/>
            <p:cNvSpPr txBox="1"/>
            <p:nvPr/>
          </p:nvSpPr>
          <p:spPr>
            <a:xfrm>
              <a:off x="2071670" y="2214554"/>
              <a:ext cx="357190" cy="369332"/>
            </a:xfrm>
            <a:prstGeom prst="rect">
              <a:avLst/>
            </a:prstGeom>
            <a:noFill/>
          </p:spPr>
          <p:txBody>
            <a:bodyPr wrap="square" rtlCol="0">
              <a:spAutoFit/>
            </a:bodyPr>
            <a:lstStyle/>
            <a:p>
              <a:r>
                <a:rPr lang="en-US" altLang="zh-CN" dirty="0" smtClean="0"/>
                <a:t>B</a:t>
              </a:r>
              <a:endParaRPr lang="zh-CN" altLang="en-US" dirty="0"/>
            </a:p>
          </p:txBody>
        </p:sp>
      </p:grpSp>
      <p:cxnSp>
        <p:nvCxnSpPr>
          <p:cNvPr id="31" name="直接箭头连接符 30"/>
          <p:cNvCxnSpPr/>
          <p:nvPr/>
        </p:nvCxnSpPr>
        <p:spPr>
          <a:xfrm>
            <a:off x="5715008" y="2714620"/>
            <a:ext cx="928694" cy="57150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34" name="直接箭头连接符 33"/>
          <p:cNvCxnSpPr/>
          <p:nvPr/>
        </p:nvCxnSpPr>
        <p:spPr>
          <a:xfrm rot="10800000" flipV="1">
            <a:off x="5715014" y="2714620"/>
            <a:ext cx="714375" cy="64294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39" name="TextBox 38"/>
          <p:cNvSpPr txBox="1"/>
          <p:nvPr/>
        </p:nvSpPr>
        <p:spPr>
          <a:xfrm>
            <a:off x="3357554" y="6429396"/>
            <a:ext cx="5786446" cy="369332"/>
          </a:xfrm>
          <a:prstGeom prst="rect">
            <a:avLst/>
          </a:prstGeom>
          <a:noFill/>
        </p:spPr>
        <p:txBody>
          <a:bodyPr wrap="square" rtlCol="0">
            <a:spAutoFit/>
          </a:bodyPr>
          <a:lstStyle/>
          <a:p>
            <a:r>
              <a:rPr lang="en-US" i="1" dirty="0" smtClean="0"/>
              <a:t>Science</a:t>
            </a:r>
            <a:r>
              <a:rPr lang="en-US" dirty="0" smtClean="0"/>
              <a:t>, Vol. 296, No. 5569. (3 May 2002), pp. 910-913.</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Box 4"/>
          <p:cNvSpPr txBox="1"/>
          <p:nvPr/>
        </p:nvSpPr>
        <p:spPr>
          <a:xfrm>
            <a:off x="857224" y="1714488"/>
            <a:ext cx="7215238" cy="2862322"/>
          </a:xfrm>
          <a:prstGeom prst="rect">
            <a:avLst/>
          </a:prstGeom>
          <a:noFill/>
        </p:spPr>
        <p:txBody>
          <a:bodyPr wrap="square" rtlCol="0">
            <a:spAutoFit/>
          </a:bodyPr>
          <a:lstStyle/>
          <a:p>
            <a:r>
              <a:rPr lang="en-US" dirty="0" smtClean="0"/>
              <a:t>“It was the best of times, it was the worst of times, it was the age of wisdom, it was the age of foolishness, it was the epoch of belief, it was the epoch of incredulity, it was the season of Light, it was the season of Darkness, it was the spring of hope, it was the winter of despair, we had everything before us, we had nothing before us, we were all going direct to Heaven, we were all going direct the other way–in short, the period was so far like the present period, that some of its noisiest authorities insisted on its being received, for good or for evil, in the superlative degree of comparison only. ”</a:t>
            </a:r>
          </a:p>
          <a:p>
            <a:r>
              <a:rPr lang="en-US" altLang="zh-CN" dirty="0" smtClean="0"/>
              <a:t>                                                    -----</a:t>
            </a:r>
            <a:r>
              <a:rPr lang="en-US" b="1" i="1" dirty="0" smtClean="0"/>
              <a:t>A Tale of Two Cities, Charles Dickens</a:t>
            </a:r>
            <a:endParaRPr lang="zh-CN" altLang="en-US" b="1" i="1"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5" name="直接连接符 4"/>
          <p:cNvCxnSpPr/>
          <p:nvPr/>
        </p:nvCxnSpPr>
        <p:spPr>
          <a:xfrm>
            <a:off x="2209800" y="2514600"/>
            <a:ext cx="5562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2286000" y="4648200"/>
            <a:ext cx="5562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任意多边形 8"/>
          <p:cNvSpPr/>
          <p:nvPr/>
        </p:nvSpPr>
        <p:spPr>
          <a:xfrm>
            <a:off x="2043113" y="3465143"/>
            <a:ext cx="5214937" cy="1063995"/>
          </a:xfrm>
          <a:custGeom>
            <a:avLst/>
            <a:gdLst>
              <a:gd name="connsiteX0" fmla="*/ 0 w 5214937"/>
              <a:gd name="connsiteY0" fmla="*/ 1063995 h 1063995"/>
              <a:gd name="connsiteX1" fmla="*/ 200025 w 5214937"/>
              <a:gd name="connsiteY1" fmla="*/ 1021132 h 1063995"/>
              <a:gd name="connsiteX2" fmla="*/ 271462 w 5214937"/>
              <a:gd name="connsiteY2" fmla="*/ 1049707 h 1063995"/>
              <a:gd name="connsiteX3" fmla="*/ 842962 w 5214937"/>
              <a:gd name="connsiteY3" fmla="*/ 1035420 h 1063995"/>
              <a:gd name="connsiteX4" fmla="*/ 885825 w 5214937"/>
              <a:gd name="connsiteY4" fmla="*/ 1021132 h 1063995"/>
              <a:gd name="connsiteX5" fmla="*/ 1000125 w 5214937"/>
              <a:gd name="connsiteY5" fmla="*/ 992557 h 1063995"/>
              <a:gd name="connsiteX6" fmla="*/ 1085850 w 5214937"/>
              <a:gd name="connsiteY6" fmla="*/ 949695 h 1063995"/>
              <a:gd name="connsiteX7" fmla="*/ 1185862 w 5214937"/>
              <a:gd name="connsiteY7" fmla="*/ 921120 h 1063995"/>
              <a:gd name="connsiteX8" fmla="*/ 1285875 w 5214937"/>
              <a:gd name="connsiteY8" fmla="*/ 892545 h 1063995"/>
              <a:gd name="connsiteX9" fmla="*/ 1328737 w 5214937"/>
              <a:gd name="connsiteY9" fmla="*/ 863970 h 1063995"/>
              <a:gd name="connsiteX10" fmla="*/ 1428750 w 5214937"/>
              <a:gd name="connsiteY10" fmla="*/ 763957 h 1063995"/>
              <a:gd name="connsiteX11" fmla="*/ 1471612 w 5214937"/>
              <a:gd name="connsiteY11" fmla="*/ 749670 h 1063995"/>
              <a:gd name="connsiteX12" fmla="*/ 1585912 w 5214937"/>
              <a:gd name="connsiteY12" fmla="*/ 649657 h 1063995"/>
              <a:gd name="connsiteX13" fmla="*/ 1643062 w 5214937"/>
              <a:gd name="connsiteY13" fmla="*/ 621082 h 1063995"/>
              <a:gd name="connsiteX14" fmla="*/ 1743075 w 5214937"/>
              <a:gd name="connsiteY14" fmla="*/ 521070 h 1063995"/>
              <a:gd name="connsiteX15" fmla="*/ 1785937 w 5214937"/>
              <a:gd name="connsiteY15" fmla="*/ 478207 h 1063995"/>
              <a:gd name="connsiteX16" fmla="*/ 1828800 w 5214937"/>
              <a:gd name="connsiteY16" fmla="*/ 435345 h 1063995"/>
              <a:gd name="connsiteX17" fmla="*/ 1885950 w 5214937"/>
              <a:gd name="connsiteY17" fmla="*/ 378195 h 1063995"/>
              <a:gd name="connsiteX18" fmla="*/ 1928812 w 5214937"/>
              <a:gd name="connsiteY18" fmla="*/ 321045 h 1063995"/>
              <a:gd name="connsiteX19" fmla="*/ 2085975 w 5214937"/>
              <a:gd name="connsiteY19" fmla="*/ 178170 h 1063995"/>
              <a:gd name="connsiteX20" fmla="*/ 2114550 w 5214937"/>
              <a:gd name="connsiteY20" fmla="*/ 135307 h 1063995"/>
              <a:gd name="connsiteX21" fmla="*/ 2228850 w 5214937"/>
              <a:gd name="connsiteY21" fmla="*/ 63870 h 1063995"/>
              <a:gd name="connsiteX22" fmla="*/ 2443162 w 5214937"/>
              <a:gd name="connsiteY22" fmla="*/ 78157 h 1063995"/>
              <a:gd name="connsiteX23" fmla="*/ 2543175 w 5214937"/>
              <a:gd name="connsiteY23" fmla="*/ 106732 h 1063995"/>
              <a:gd name="connsiteX24" fmla="*/ 2686050 w 5214937"/>
              <a:gd name="connsiteY24" fmla="*/ 135307 h 1063995"/>
              <a:gd name="connsiteX25" fmla="*/ 2828925 w 5214937"/>
              <a:gd name="connsiteY25" fmla="*/ 163882 h 1063995"/>
              <a:gd name="connsiteX26" fmla="*/ 2943225 w 5214937"/>
              <a:gd name="connsiteY26" fmla="*/ 249607 h 1063995"/>
              <a:gd name="connsiteX27" fmla="*/ 3043237 w 5214937"/>
              <a:gd name="connsiteY27" fmla="*/ 349620 h 1063995"/>
              <a:gd name="connsiteX28" fmla="*/ 3100387 w 5214937"/>
              <a:gd name="connsiteY28" fmla="*/ 463920 h 1063995"/>
              <a:gd name="connsiteX29" fmla="*/ 3157537 w 5214937"/>
              <a:gd name="connsiteY29" fmla="*/ 506782 h 1063995"/>
              <a:gd name="connsiteX30" fmla="*/ 3257550 w 5214937"/>
              <a:gd name="connsiteY30" fmla="*/ 578220 h 1063995"/>
              <a:gd name="connsiteX31" fmla="*/ 3357562 w 5214937"/>
              <a:gd name="connsiteY31" fmla="*/ 692520 h 1063995"/>
              <a:gd name="connsiteX32" fmla="*/ 3400425 w 5214937"/>
              <a:gd name="connsiteY32" fmla="*/ 721095 h 1063995"/>
              <a:gd name="connsiteX33" fmla="*/ 3471862 w 5214937"/>
              <a:gd name="connsiteY33" fmla="*/ 806820 h 1063995"/>
              <a:gd name="connsiteX34" fmla="*/ 3543300 w 5214937"/>
              <a:gd name="connsiteY34" fmla="*/ 821107 h 1063995"/>
              <a:gd name="connsiteX35" fmla="*/ 3800475 w 5214937"/>
              <a:gd name="connsiteY35" fmla="*/ 878257 h 1063995"/>
              <a:gd name="connsiteX36" fmla="*/ 4243387 w 5214937"/>
              <a:gd name="connsiteY36" fmla="*/ 921120 h 1063995"/>
              <a:gd name="connsiteX37" fmla="*/ 4443412 w 5214937"/>
              <a:gd name="connsiteY37" fmla="*/ 935407 h 1063995"/>
              <a:gd name="connsiteX38" fmla="*/ 5214937 w 5214937"/>
              <a:gd name="connsiteY38" fmla="*/ 949695 h 1063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214937" h="1063995">
                <a:moveTo>
                  <a:pt x="0" y="1063995"/>
                </a:moveTo>
                <a:cubicBezTo>
                  <a:pt x="74663" y="1014219"/>
                  <a:pt x="62424" y="1012532"/>
                  <a:pt x="200025" y="1021132"/>
                </a:cubicBezTo>
                <a:cubicBezTo>
                  <a:pt x="225622" y="1022732"/>
                  <a:pt x="247650" y="1040182"/>
                  <a:pt x="271462" y="1049707"/>
                </a:cubicBezTo>
                <a:cubicBezTo>
                  <a:pt x="461962" y="1044945"/>
                  <a:pt x="652608" y="1044274"/>
                  <a:pt x="842962" y="1035420"/>
                </a:cubicBezTo>
                <a:cubicBezTo>
                  <a:pt x="858006" y="1034720"/>
                  <a:pt x="871214" y="1024785"/>
                  <a:pt x="885825" y="1021132"/>
                </a:cubicBezTo>
                <a:cubicBezTo>
                  <a:pt x="933485" y="1009217"/>
                  <a:pt x="958130" y="1011222"/>
                  <a:pt x="1000125" y="992557"/>
                </a:cubicBezTo>
                <a:cubicBezTo>
                  <a:pt x="1029319" y="979582"/>
                  <a:pt x="1056032" y="961164"/>
                  <a:pt x="1085850" y="949695"/>
                </a:cubicBezTo>
                <a:cubicBezTo>
                  <a:pt x="1118210" y="937249"/>
                  <a:pt x="1152653" y="931083"/>
                  <a:pt x="1185862" y="921120"/>
                </a:cubicBezTo>
                <a:cubicBezTo>
                  <a:pt x="1288343" y="890375"/>
                  <a:pt x="1160671" y="923845"/>
                  <a:pt x="1285875" y="892545"/>
                </a:cubicBezTo>
                <a:cubicBezTo>
                  <a:pt x="1300162" y="883020"/>
                  <a:pt x="1315974" y="875457"/>
                  <a:pt x="1328737" y="863970"/>
                </a:cubicBezTo>
                <a:cubicBezTo>
                  <a:pt x="1363781" y="832431"/>
                  <a:pt x="1384023" y="778866"/>
                  <a:pt x="1428750" y="763957"/>
                </a:cubicBezTo>
                <a:lnTo>
                  <a:pt x="1471612" y="749670"/>
                </a:lnTo>
                <a:cubicBezTo>
                  <a:pt x="1510903" y="690734"/>
                  <a:pt x="1502568" y="691329"/>
                  <a:pt x="1585912" y="649657"/>
                </a:cubicBezTo>
                <a:cubicBezTo>
                  <a:pt x="1604962" y="640132"/>
                  <a:pt x="1626578" y="634569"/>
                  <a:pt x="1643062" y="621082"/>
                </a:cubicBezTo>
                <a:cubicBezTo>
                  <a:pt x="1679551" y="591227"/>
                  <a:pt x="1709737" y="554408"/>
                  <a:pt x="1743075" y="521070"/>
                </a:cubicBezTo>
                <a:lnTo>
                  <a:pt x="1785937" y="478207"/>
                </a:lnTo>
                <a:lnTo>
                  <a:pt x="1828800" y="435345"/>
                </a:lnTo>
                <a:cubicBezTo>
                  <a:pt x="1861037" y="338629"/>
                  <a:pt x="1815611" y="436810"/>
                  <a:pt x="1885950" y="378195"/>
                </a:cubicBezTo>
                <a:cubicBezTo>
                  <a:pt x="1904243" y="362951"/>
                  <a:pt x="1912721" y="338598"/>
                  <a:pt x="1928812" y="321045"/>
                </a:cubicBezTo>
                <a:cubicBezTo>
                  <a:pt x="2028159" y="212666"/>
                  <a:pt x="2006915" y="230876"/>
                  <a:pt x="2085975" y="178170"/>
                </a:cubicBezTo>
                <a:cubicBezTo>
                  <a:pt x="2095500" y="163882"/>
                  <a:pt x="2100577" y="145288"/>
                  <a:pt x="2114550" y="135307"/>
                </a:cubicBezTo>
                <a:cubicBezTo>
                  <a:pt x="2303977" y="0"/>
                  <a:pt x="2089674" y="203043"/>
                  <a:pt x="2228850" y="63870"/>
                </a:cubicBezTo>
                <a:cubicBezTo>
                  <a:pt x="2300287" y="68632"/>
                  <a:pt x="2372223" y="68484"/>
                  <a:pt x="2443162" y="78157"/>
                </a:cubicBezTo>
                <a:cubicBezTo>
                  <a:pt x="2477516" y="82842"/>
                  <a:pt x="2509425" y="98791"/>
                  <a:pt x="2543175" y="106732"/>
                </a:cubicBezTo>
                <a:cubicBezTo>
                  <a:pt x="2590452" y="117856"/>
                  <a:pt x="2638425" y="125782"/>
                  <a:pt x="2686050" y="135307"/>
                </a:cubicBezTo>
                <a:lnTo>
                  <a:pt x="2828925" y="163882"/>
                </a:lnTo>
                <a:cubicBezTo>
                  <a:pt x="2874863" y="194508"/>
                  <a:pt x="2897977" y="208130"/>
                  <a:pt x="2943225" y="249607"/>
                </a:cubicBezTo>
                <a:cubicBezTo>
                  <a:pt x="2977979" y="281465"/>
                  <a:pt x="3022153" y="307451"/>
                  <a:pt x="3043237" y="349620"/>
                </a:cubicBezTo>
                <a:cubicBezTo>
                  <a:pt x="3062287" y="387720"/>
                  <a:pt x="3066309" y="438362"/>
                  <a:pt x="3100387" y="463920"/>
                </a:cubicBezTo>
                <a:cubicBezTo>
                  <a:pt x="3119437" y="478207"/>
                  <a:pt x="3138160" y="492941"/>
                  <a:pt x="3157537" y="506782"/>
                </a:cubicBezTo>
                <a:cubicBezTo>
                  <a:pt x="3185933" y="527065"/>
                  <a:pt x="3234200" y="554870"/>
                  <a:pt x="3257550" y="578220"/>
                </a:cubicBezTo>
                <a:cubicBezTo>
                  <a:pt x="3293348" y="614018"/>
                  <a:pt x="3321764" y="656722"/>
                  <a:pt x="3357562" y="692520"/>
                </a:cubicBezTo>
                <a:cubicBezTo>
                  <a:pt x="3369704" y="704662"/>
                  <a:pt x="3388283" y="708953"/>
                  <a:pt x="3400425" y="721095"/>
                </a:cubicBezTo>
                <a:cubicBezTo>
                  <a:pt x="3426727" y="747397"/>
                  <a:pt x="3441390" y="785489"/>
                  <a:pt x="3471862" y="806820"/>
                </a:cubicBezTo>
                <a:cubicBezTo>
                  <a:pt x="3491756" y="820746"/>
                  <a:pt x="3519407" y="816763"/>
                  <a:pt x="3543300" y="821107"/>
                </a:cubicBezTo>
                <a:cubicBezTo>
                  <a:pt x="3681425" y="846221"/>
                  <a:pt x="3612527" y="826049"/>
                  <a:pt x="3800475" y="878257"/>
                </a:cubicBezTo>
                <a:cubicBezTo>
                  <a:pt x="4052875" y="948368"/>
                  <a:pt x="3643934" y="890379"/>
                  <a:pt x="4243387" y="921120"/>
                </a:cubicBezTo>
                <a:cubicBezTo>
                  <a:pt x="4310144" y="924543"/>
                  <a:pt x="4376617" y="932838"/>
                  <a:pt x="4443412" y="935407"/>
                </a:cubicBezTo>
                <a:cubicBezTo>
                  <a:pt x="4867021" y="951700"/>
                  <a:pt x="4887582" y="949695"/>
                  <a:pt x="5214937" y="949695"/>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cxnSp>
        <p:nvCxnSpPr>
          <p:cNvPr id="11" name="直接连接符 10"/>
          <p:cNvCxnSpPr/>
          <p:nvPr/>
        </p:nvCxnSpPr>
        <p:spPr>
          <a:xfrm rot="5400000">
            <a:off x="3009900" y="3162300"/>
            <a:ext cx="2971800" cy="1588"/>
          </a:xfrm>
          <a:prstGeom prst="line">
            <a:avLst/>
          </a:prstGeom>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228600" y="4419600"/>
            <a:ext cx="2209800" cy="646331"/>
          </a:xfrm>
          <a:prstGeom prst="rect">
            <a:avLst/>
          </a:prstGeom>
          <a:noFill/>
        </p:spPr>
        <p:txBody>
          <a:bodyPr wrap="square" rtlCol="0">
            <a:spAutoFit/>
          </a:bodyPr>
          <a:lstStyle/>
          <a:p>
            <a:r>
              <a:rPr lang="en-US" altLang="zh-CN" dirty="0" smtClean="0"/>
              <a:t>           Chip- </a:t>
            </a:r>
            <a:r>
              <a:rPr lang="en-US" altLang="zh-CN" dirty="0" err="1" smtClean="0"/>
              <a:t>Seq</a:t>
            </a:r>
            <a:r>
              <a:rPr lang="en-US" altLang="zh-CN" dirty="0" smtClean="0"/>
              <a:t> </a:t>
            </a:r>
          </a:p>
          <a:p>
            <a:r>
              <a:rPr lang="en-US" altLang="zh-CN" dirty="0"/>
              <a:t> </a:t>
            </a:r>
            <a:r>
              <a:rPr lang="en-US" altLang="zh-CN" dirty="0" smtClean="0"/>
              <a:t>narrowpeak   data</a:t>
            </a:r>
            <a:endParaRPr lang="zh-CN" altLang="en-US" dirty="0"/>
          </a:p>
        </p:txBody>
      </p:sp>
      <p:cxnSp>
        <p:nvCxnSpPr>
          <p:cNvPr id="18" name="直接连接符 17"/>
          <p:cNvCxnSpPr/>
          <p:nvPr/>
        </p:nvCxnSpPr>
        <p:spPr>
          <a:xfrm rot="5400000">
            <a:off x="2476500" y="5067300"/>
            <a:ext cx="838200" cy="1588"/>
          </a:xfrm>
          <a:prstGeom prst="line">
            <a:avLst/>
          </a:prstGeom>
        </p:spPr>
        <p:style>
          <a:lnRef idx="1">
            <a:schemeClr val="dk1"/>
          </a:lnRef>
          <a:fillRef idx="0">
            <a:schemeClr val="dk1"/>
          </a:fillRef>
          <a:effectRef idx="0">
            <a:schemeClr val="dk1"/>
          </a:effectRef>
          <a:fontRef idx="minor">
            <a:schemeClr val="tx1"/>
          </a:fontRef>
        </p:style>
      </p:cxnSp>
      <p:cxnSp>
        <p:nvCxnSpPr>
          <p:cNvPr id="19" name="直接连接符 18"/>
          <p:cNvCxnSpPr/>
          <p:nvPr/>
        </p:nvCxnSpPr>
        <p:spPr>
          <a:xfrm rot="5400000">
            <a:off x="5601494" y="5066506"/>
            <a:ext cx="838200" cy="1588"/>
          </a:xfrm>
          <a:prstGeom prst="line">
            <a:avLst/>
          </a:prstGeom>
        </p:spPr>
        <p:style>
          <a:lnRef idx="1">
            <a:schemeClr val="dk1"/>
          </a:lnRef>
          <a:fillRef idx="0">
            <a:schemeClr val="dk1"/>
          </a:fillRef>
          <a:effectRef idx="0">
            <a:schemeClr val="dk1"/>
          </a:effectRef>
          <a:fontRef idx="minor">
            <a:schemeClr val="tx1"/>
          </a:fontRef>
        </p:style>
      </p:cxnSp>
      <p:sp>
        <p:nvSpPr>
          <p:cNvPr id="20" name="矩形 19"/>
          <p:cNvSpPr/>
          <p:nvPr/>
        </p:nvSpPr>
        <p:spPr>
          <a:xfrm>
            <a:off x="5029200" y="2286000"/>
            <a:ext cx="3276600" cy="4572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nvCxnSpPr>
        <p:spPr>
          <a:xfrm rot="5400000">
            <a:off x="4763294" y="2399506"/>
            <a:ext cx="1447006" cy="794"/>
          </a:xfrm>
          <a:prstGeom prst="line">
            <a:avLst/>
          </a:prstGeom>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5943600" y="2286000"/>
            <a:ext cx="2057400" cy="369332"/>
          </a:xfrm>
          <a:prstGeom prst="rect">
            <a:avLst/>
          </a:prstGeom>
          <a:noFill/>
        </p:spPr>
        <p:txBody>
          <a:bodyPr wrap="square" rtlCol="0">
            <a:spAutoFit/>
          </a:bodyPr>
          <a:lstStyle/>
          <a:p>
            <a:r>
              <a:rPr lang="en-US" altLang="zh-CN" dirty="0" smtClean="0"/>
              <a:t> </a:t>
            </a:r>
            <a:r>
              <a:rPr lang="en-US" altLang="zh-CN" dirty="0" err="1" smtClean="0"/>
              <a:t>Refseq</a:t>
            </a:r>
            <a:r>
              <a:rPr lang="en-US" altLang="zh-CN" dirty="0" smtClean="0"/>
              <a:t>    gene</a:t>
            </a:r>
            <a:endParaRPr lang="zh-CN" altLang="en-US" dirty="0"/>
          </a:p>
        </p:txBody>
      </p:sp>
      <p:cxnSp>
        <p:nvCxnSpPr>
          <p:cNvPr id="26" name="直接箭头连接符 25"/>
          <p:cNvCxnSpPr/>
          <p:nvPr/>
        </p:nvCxnSpPr>
        <p:spPr>
          <a:xfrm>
            <a:off x="4495800" y="1981200"/>
            <a:ext cx="990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657600" y="1295400"/>
            <a:ext cx="2700350" cy="369332"/>
          </a:xfrm>
          <a:prstGeom prst="rect">
            <a:avLst/>
          </a:prstGeom>
          <a:noFill/>
        </p:spPr>
        <p:txBody>
          <a:bodyPr wrap="square" rtlCol="0">
            <a:spAutoFit/>
          </a:bodyPr>
          <a:lstStyle/>
          <a:p>
            <a:r>
              <a:rPr lang="en-US" altLang="zh-CN" dirty="0" smtClean="0"/>
              <a:t>- 0.5kb &lt; Distance &lt; 2kb</a:t>
            </a:r>
            <a:endParaRPr lang="zh-CN" altLang="en-US" dirty="0"/>
          </a:p>
        </p:txBody>
      </p:sp>
      <p:sp>
        <p:nvSpPr>
          <p:cNvPr id="28" name="TextBox 27"/>
          <p:cNvSpPr txBox="1"/>
          <p:nvPr/>
        </p:nvSpPr>
        <p:spPr>
          <a:xfrm>
            <a:off x="4876800" y="3048000"/>
            <a:ext cx="2895600" cy="369332"/>
          </a:xfrm>
          <a:prstGeom prst="rect">
            <a:avLst/>
          </a:prstGeom>
          <a:noFill/>
        </p:spPr>
        <p:txBody>
          <a:bodyPr wrap="square" rtlCol="0">
            <a:spAutoFit/>
          </a:bodyPr>
          <a:lstStyle/>
          <a:p>
            <a:r>
              <a:rPr lang="en-US" altLang="zh-CN" dirty="0" smtClean="0"/>
              <a:t>Transcript start sites</a:t>
            </a:r>
            <a:endParaRPr lang="zh-CN" altLang="en-US" dirty="0"/>
          </a:p>
        </p:txBody>
      </p:sp>
      <p:sp>
        <p:nvSpPr>
          <p:cNvPr id="29" name="TextBox 28"/>
          <p:cNvSpPr txBox="1"/>
          <p:nvPr/>
        </p:nvSpPr>
        <p:spPr>
          <a:xfrm>
            <a:off x="2286000" y="5562600"/>
            <a:ext cx="1600200" cy="369332"/>
          </a:xfrm>
          <a:prstGeom prst="rect">
            <a:avLst/>
          </a:prstGeom>
          <a:noFill/>
        </p:spPr>
        <p:txBody>
          <a:bodyPr wrap="square" rtlCol="0">
            <a:spAutoFit/>
          </a:bodyPr>
          <a:lstStyle/>
          <a:p>
            <a:r>
              <a:rPr lang="en-US" altLang="zh-CN" dirty="0" smtClean="0"/>
              <a:t>region start</a:t>
            </a:r>
            <a:endParaRPr lang="zh-CN" altLang="en-US" dirty="0"/>
          </a:p>
        </p:txBody>
      </p:sp>
      <p:sp>
        <p:nvSpPr>
          <p:cNvPr id="30" name="TextBox 29"/>
          <p:cNvSpPr txBox="1"/>
          <p:nvPr/>
        </p:nvSpPr>
        <p:spPr>
          <a:xfrm>
            <a:off x="5334000" y="5562600"/>
            <a:ext cx="1600200" cy="369332"/>
          </a:xfrm>
          <a:prstGeom prst="rect">
            <a:avLst/>
          </a:prstGeom>
          <a:noFill/>
        </p:spPr>
        <p:txBody>
          <a:bodyPr wrap="square" rtlCol="0">
            <a:spAutoFit/>
          </a:bodyPr>
          <a:lstStyle/>
          <a:p>
            <a:r>
              <a:rPr lang="en-US" altLang="zh-CN" dirty="0" smtClean="0"/>
              <a:t>region end</a:t>
            </a:r>
            <a:endParaRPr lang="zh-CN" altLang="en-US" dirty="0"/>
          </a:p>
        </p:txBody>
      </p:sp>
      <p:sp>
        <p:nvSpPr>
          <p:cNvPr id="17" name="TextBox 16"/>
          <p:cNvSpPr txBox="1"/>
          <p:nvPr/>
        </p:nvSpPr>
        <p:spPr>
          <a:xfrm>
            <a:off x="2357422" y="642918"/>
            <a:ext cx="4724400" cy="461665"/>
          </a:xfrm>
          <a:prstGeom prst="rect">
            <a:avLst/>
          </a:prstGeom>
          <a:noFill/>
        </p:spPr>
        <p:txBody>
          <a:bodyPr wrap="square" rtlCol="0">
            <a:spAutoFit/>
          </a:bodyPr>
          <a:lstStyle/>
          <a:p>
            <a:r>
              <a:rPr lang="en-US" altLang="zh-CN" sz="2400" dirty="0" smtClean="0"/>
              <a:t>Algorithm for TF target identification</a:t>
            </a:r>
            <a:endParaRPr lang="zh-CN" altLang="en-US" sz="2400" dirty="0"/>
          </a:p>
        </p:txBody>
      </p:sp>
      <p:sp>
        <p:nvSpPr>
          <p:cNvPr id="21" name="TextBox 20"/>
          <p:cNvSpPr txBox="1"/>
          <p:nvPr/>
        </p:nvSpPr>
        <p:spPr>
          <a:xfrm>
            <a:off x="0" y="0"/>
            <a:ext cx="2857520" cy="369332"/>
          </a:xfrm>
          <a:prstGeom prst="rect">
            <a:avLst/>
          </a:prstGeom>
          <a:noFill/>
        </p:spPr>
        <p:txBody>
          <a:bodyPr wrap="square" rtlCol="0">
            <a:spAutoFit/>
          </a:bodyPr>
          <a:lstStyle/>
          <a:p>
            <a:r>
              <a:rPr lang="en-US" altLang="zh-CN" dirty="0" smtClean="0"/>
              <a:t>Human regulatory network </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1524000" y="533400"/>
            <a:ext cx="5943600" cy="461665"/>
          </a:xfrm>
          <a:prstGeom prst="rect">
            <a:avLst/>
          </a:prstGeom>
          <a:noFill/>
        </p:spPr>
        <p:txBody>
          <a:bodyPr wrap="square" rtlCol="0">
            <a:spAutoFit/>
          </a:bodyPr>
          <a:lstStyle/>
          <a:p>
            <a:r>
              <a:rPr lang="en-US" altLang="zh-CN" sz="2400" dirty="0" smtClean="0"/>
              <a:t>Algorithm for </a:t>
            </a:r>
            <a:r>
              <a:rPr lang="en-US" altLang="zh-CN" sz="2400" dirty="0" err="1" smtClean="0"/>
              <a:t>miRNA</a:t>
            </a:r>
            <a:r>
              <a:rPr lang="en-US" altLang="zh-CN" sz="2400" dirty="0" smtClean="0"/>
              <a:t> promoters identification</a:t>
            </a:r>
            <a:endParaRPr lang="zh-CN" altLang="en-US" sz="2400" dirty="0"/>
          </a:p>
        </p:txBody>
      </p:sp>
      <p:pic>
        <p:nvPicPr>
          <p:cNvPr id="2050" name="Picture 2"/>
          <p:cNvPicPr>
            <a:picLocks noChangeAspect="1" noChangeArrowheads="1"/>
          </p:cNvPicPr>
          <p:nvPr/>
        </p:nvPicPr>
        <p:blipFill>
          <a:blip r:embed="rId2"/>
          <a:srcRect/>
          <a:stretch>
            <a:fillRect/>
          </a:stretch>
        </p:blipFill>
        <p:spPr bwMode="auto">
          <a:xfrm>
            <a:off x="304800" y="1066800"/>
            <a:ext cx="8048625" cy="2133600"/>
          </a:xfrm>
          <a:prstGeom prst="rect">
            <a:avLst/>
          </a:prstGeom>
          <a:noFill/>
          <a:ln w="9525">
            <a:noFill/>
            <a:miter lim="800000"/>
            <a:headEnd/>
            <a:tailEnd/>
          </a:ln>
          <a:effectLst/>
        </p:spPr>
      </p:pic>
      <p:sp>
        <p:nvSpPr>
          <p:cNvPr id="4" name="矩形 3"/>
          <p:cNvSpPr/>
          <p:nvPr/>
        </p:nvSpPr>
        <p:spPr>
          <a:xfrm>
            <a:off x="4800600" y="3733800"/>
            <a:ext cx="2577500" cy="369332"/>
          </a:xfrm>
          <a:prstGeom prst="rect">
            <a:avLst/>
          </a:prstGeom>
        </p:spPr>
        <p:txBody>
          <a:bodyPr wrap="none">
            <a:spAutoFit/>
          </a:bodyPr>
          <a:lstStyle/>
          <a:p>
            <a:r>
              <a:rPr lang="en-US" altLang="zh-CN" dirty="0" smtClean="0"/>
              <a:t>http://www.mirbase.org/</a:t>
            </a:r>
            <a:endParaRPr lang="zh-CN" altLang="en-US" dirty="0"/>
          </a:p>
        </p:txBody>
      </p:sp>
      <p:sp>
        <p:nvSpPr>
          <p:cNvPr id="5" name="TextBox 4"/>
          <p:cNvSpPr txBox="1"/>
          <p:nvPr/>
        </p:nvSpPr>
        <p:spPr>
          <a:xfrm>
            <a:off x="1524000" y="3200400"/>
            <a:ext cx="2133600" cy="369332"/>
          </a:xfrm>
          <a:prstGeom prst="rect">
            <a:avLst/>
          </a:prstGeom>
          <a:noFill/>
        </p:spPr>
        <p:txBody>
          <a:bodyPr wrap="square" rtlCol="0">
            <a:spAutoFit/>
          </a:bodyPr>
          <a:lstStyle/>
          <a:p>
            <a:r>
              <a:rPr lang="en-US" altLang="zh-CN" dirty="0" smtClean="0"/>
              <a:t>data</a:t>
            </a:r>
            <a:endParaRPr lang="zh-CN" altLang="en-US" dirty="0"/>
          </a:p>
        </p:txBody>
      </p:sp>
      <p:sp>
        <p:nvSpPr>
          <p:cNvPr id="7" name="TextBox 6"/>
          <p:cNvSpPr txBox="1"/>
          <p:nvPr/>
        </p:nvSpPr>
        <p:spPr>
          <a:xfrm>
            <a:off x="5410200" y="3200400"/>
            <a:ext cx="1981200" cy="369332"/>
          </a:xfrm>
          <a:prstGeom prst="rect">
            <a:avLst/>
          </a:prstGeom>
          <a:noFill/>
        </p:spPr>
        <p:txBody>
          <a:bodyPr wrap="square" rtlCol="0">
            <a:spAutoFit/>
          </a:bodyPr>
          <a:lstStyle/>
          <a:p>
            <a:r>
              <a:rPr lang="en-US" altLang="zh-CN" dirty="0" smtClean="0"/>
              <a:t>origin</a:t>
            </a:r>
            <a:endParaRPr lang="zh-CN" altLang="en-US" dirty="0"/>
          </a:p>
        </p:txBody>
      </p:sp>
      <p:sp>
        <p:nvSpPr>
          <p:cNvPr id="8" name="TextBox 7"/>
          <p:cNvSpPr txBox="1"/>
          <p:nvPr/>
        </p:nvSpPr>
        <p:spPr>
          <a:xfrm>
            <a:off x="1524000" y="3733800"/>
            <a:ext cx="1676400" cy="369332"/>
          </a:xfrm>
          <a:prstGeom prst="rect">
            <a:avLst/>
          </a:prstGeom>
          <a:noFill/>
        </p:spPr>
        <p:txBody>
          <a:bodyPr wrap="square" rtlCol="0">
            <a:spAutoFit/>
          </a:bodyPr>
          <a:lstStyle/>
          <a:p>
            <a:r>
              <a:rPr lang="en-US" altLang="zh-CN" dirty="0" err="1" smtClean="0"/>
              <a:t>miRNA</a:t>
            </a:r>
            <a:endParaRPr lang="zh-CN" altLang="en-US" dirty="0"/>
          </a:p>
        </p:txBody>
      </p:sp>
      <p:sp>
        <p:nvSpPr>
          <p:cNvPr id="9" name="TextBox 8"/>
          <p:cNvSpPr txBox="1"/>
          <p:nvPr/>
        </p:nvSpPr>
        <p:spPr>
          <a:xfrm>
            <a:off x="1524000" y="4267200"/>
            <a:ext cx="1676400" cy="369332"/>
          </a:xfrm>
          <a:prstGeom prst="rect">
            <a:avLst/>
          </a:prstGeom>
          <a:noFill/>
        </p:spPr>
        <p:txBody>
          <a:bodyPr wrap="square" rtlCol="0">
            <a:spAutoFit/>
          </a:bodyPr>
          <a:lstStyle/>
          <a:p>
            <a:r>
              <a:rPr lang="en-US" altLang="zh-CN" dirty="0" smtClean="0"/>
              <a:t>EST</a:t>
            </a:r>
            <a:endParaRPr lang="zh-CN" altLang="en-US" dirty="0"/>
          </a:p>
        </p:txBody>
      </p:sp>
      <p:sp>
        <p:nvSpPr>
          <p:cNvPr id="10" name="TextBox 9"/>
          <p:cNvSpPr txBox="1"/>
          <p:nvPr/>
        </p:nvSpPr>
        <p:spPr>
          <a:xfrm>
            <a:off x="4724400" y="4343400"/>
            <a:ext cx="3733800" cy="369332"/>
          </a:xfrm>
          <a:prstGeom prst="rect">
            <a:avLst/>
          </a:prstGeom>
          <a:noFill/>
        </p:spPr>
        <p:txBody>
          <a:bodyPr wrap="square" rtlCol="0">
            <a:spAutoFit/>
          </a:bodyPr>
          <a:lstStyle/>
          <a:p>
            <a:r>
              <a:rPr lang="en-US" altLang="zh-CN" dirty="0" smtClean="0"/>
              <a:t> UCSC Browser-  human </a:t>
            </a:r>
            <a:r>
              <a:rPr lang="en-US" dirty="0" smtClean="0"/>
              <a:t>EST </a:t>
            </a:r>
            <a:endParaRPr lang="zh-CN" altLang="en-US" dirty="0"/>
          </a:p>
        </p:txBody>
      </p:sp>
      <p:sp>
        <p:nvSpPr>
          <p:cNvPr id="11" name="TextBox 10"/>
          <p:cNvSpPr txBox="1"/>
          <p:nvPr/>
        </p:nvSpPr>
        <p:spPr>
          <a:xfrm>
            <a:off x="1524000" y="4800600"/>
            <a:ext cx="2133600" cy="646331"/>
          </a:xfrm>
          <a:prstGeom prst="rect">
            <a:avLst/>
          </a:prstGeom>
          <a:noFill/>
        </p:spPr>
        <p:txBody>
          <a:bodyPr wrap="square" rtlCol="0">
            <a:spAutoFit/>
          </a:bodyPr>
          <a:lstStyle/>
          <a:p>
            <a:r>
              <a:rPr lang="en-US" altLang="zh-CN" dirty="0" err="1" smtClean="0"/>
              <a:t>Human_mouse</a:t>
            </a:r>
            <a:r>
              <a:rPr lang="en-US" altLang="zh-CN" dirty="0" smtClean="0"/>
              <a:t> conservation data</a:t>
            </a:r>
            <a:endParaRPr lang="zh-CN" altLang="en-US" dirty="0"/>
          </a:p>
        </p:txBody>
      </p:sp>
      <p:sp>
        <p:nvSpPr>
          <p:cNvPr id="12" name="TextBox 11"/>
          <p:cNvSpPr txBox="1"/>
          <p:nvPr/>
        </p:nvSpPr>
        <p:spPr>
          <a:xfrm>
            <a:off x="4724400" y="5029200"/>
            <a:ext cx="4876800" cy="369332"/>
          </a:xfrm>
          <a:prstGeom prst="rect">
            <a:avLst/>
          </a:prstGeom>
          <a:noFill/>
        </p:spPr>
        <p:txBody>
          <a:bodyPr wrap="square" rtlCol="0">
            <a:spAutoFit/>
          </a:bodyPr>
          <a:lstStyle/>
          <a:p>
            <a:r>
              <a:rPr lang="en-US" altLang="zh-CN" dirty="0" smtClean="0"/>
              <a:t> UCSC Browser-Comparative gene-mouse  Net</a:t>
            </a:r>
            <a:endParaRPr lang="zh-CN" altLang="en-US" dirty="0"/>
          </a:p>
        </p:txBody>
      </p:sp>
      <p:sp>
        <p:nvSpPr>
          <p:cNvPr id="13" name="TextBox 12"/>
          <p:cNvSpPr txBox="1"/>
          <p:nvPr/>
        </p:nvSpPr>
        <p:spPr>
          <a:xfrm>
            <a:off x="1524000" y="5638800"/>
            <a:ext cx="2362200" cy="369332"/>
          </a:xfrm>
          <a:prstGeom prst="rect">
            <a:avLst/>
          </a:prstGeom>
          <a:noFill/>
        </p:spPr>
        <p:txBody>
          <a:bodyPr wrap="square" rtlCol="0">
            <a:spAutoFit/>
          </a:bodyPr>
          <a:lstStyle/>
          <a:p>
            <a:r>
              <a:rPr lang="en-US" altLang="zh-CN" dirty="0" smtClean="0"/>
              <a:t>H3K4me3 broad peak</a:t>
            </a:r>
            <a:endParaRPr lang="zh-CN" altLang="en-US" dirty="0"/>
          </a:p>
        </p:txBody>
      </p:sp>
      <p:sp>
        <p:nvSpPr>
          <p:cNvPr id="14" name="矩形 13"/>
          <p:cNvSpPr/>
          <p:nvPr/>
        </p:nvSpPr>
        <p:spPr>
          <a:xfrm>
            <a:off x="0" y="6488668"/>
            <a:ext cx="3142207" cy="369332"/>
          </a:xfrm>
          <a:prstGeom prst="rect">
            <a:avLst/>
          </a:prstGeom>
        </p:spPr>
        <p:txBody>
          <a:bodyPr wrap="none">
            <a:spAutoFit/>
          </a:bodyPr>
          <a:lstStyle/>
          <a:p>
            <a:r>
              <a:rPr lang="en-US" dirty="0" smtClean="0"/>
              <a:t>Cell. 2008 Aug 8;134(3):521-33.</a:t>
            </a:r>
            <a:endParaRPr lang="zh-CN" altLang="en-US" dirty="0"/>
          </a:p>
        </p:txBody>
      </p:sp>
      <p:sp>
        <p:nvSpPr>
          <p:cNvPr id="15" name="矩形 14"/>
          <p:cNvSpPr/>
          <p:nvPr/>
        </p:nvSpPr>
        <p:spPr>
          <a:xfrm>
            <a:off x="4800600" y="5715000"/>
            <a:ext cx="4572000" cy="369332"/>
          </a:xfrm>
          <a:prstGeom prst="rect">
            <a:avLst/>
          </a:prstGeom>
        </p:spPr>
        <p:txBody>
          <a:bodyPr>
            <a:spAutoFit/>
          </a:bodyPr>
          <a:lstStyle/>
          <a:p>
            <a:r>
              <a:rPr lang="en-US" dirty="0" smtClean="0"/>
              <a:t>ENCODE project- Bernstein/Broad  lab </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28600" y="0"/>
            <a:ext cx="84582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714348" y="714356"/>
            <a:ext cx="4357718" cy="369332"/>
          </a:xfrm>
          <a:prstGeom prst="rect">
            <a:avLst/>
          </a:prstGeom>
          <a:noFill/>
        </p:spPr>
        <p:txBody>
          <a:bodyPr wrap="square" rtlCol="0">
            <a:spAutoFit/>
          </a:bodyPr>
          <a:lstStyle/>
          <a:p>
            <a:r>
              <a:rPr lang="en-US" altLang="zh-CN" dirty="0" smtClean="0"/>
              <a:t>Results for human regulatory network </a:t>
            </a:r>
            <a:endParaRPr lang="zh-CN" altLang="en-US" dirty="0"/>
          </a:p>
        </p:txBody>
      </p:sp>
      <p:sp>
        <p:nvSpPr>
          <p:cNvPr id="4" name="TextBox 3"/>
          <p:cNvSpPr txBox="1"/>
          <p:nvPr/>
        </p:nvSpPr>
        <p:spPr>
          <a:xfrm>
            <a:off x="857224" y="1714488"/>
            <a:ext cx="7643866" cy="3416320"/>
          </a:xfrm>
          <a:prstGeom prst="rect">
            <a:avLst/>
          </a:prstGeom>
          <a:noFill/>
        </p:spPr>
        <p:txBody>
          <a:bodyPr wrap="square" rtlCol="0">
            <a:spAutoFit/>
          </a:bodyPr>
          <a:lstStyle/>
          <a:p>
            <a:r>
              <a:rPr lang="en-US" altLang="zh-CN" dirty="0" smtClean="0"/>
              <a:t>Cell line: k562                             21  TFs   (29 combinations of TF-treatment)</a:t>
            </a:r>
          </a:p>
          <a:p>
            <a:r>
              <a:rPr lang="en-US" altLang="zh-CN" dirty="0" smtClean="0"/>
              <a:t>                                                      </a:t>
            </a:r>
          </a:p>
          <a:p>
            <a:endParaRPr lang="en-US" altLang="zh-CN" dirty="0" smtClean="0"/>
          </a:p>
          <a:p>
            <a:r>
              <a:rPr lang="en-US" altLang="zh-CN" dirty="0" smtClean="0"/>
              <a:t>TF------</a:t>
            </a:r>
            <a:r>
              <a:rPr lang="en-US" altLang="zh-CN" dirty="0" err="1" smtClean="0"/>
              <a:t>XorTF</a:t>
            </a:r>
            <a:r>
              <a:rPr lang="en-US" altLang="zh-CN" dirty="0" smtClean="0"/>
              <a:t>  network            20634 edges         6344 nodes   </a:t>
            </a:r>
          </a:p>
          <a:p>
            <a:r>
              <a:rPr lang="en-US" altLang="zh-CN" dirty="0" smtClean="0"/>
              <a:t>(chip-</a:t>
            </a:r>
            <a:r>
              <a:rPr lang="en-US" altLang="zh-CN" dirty="0" err="1" smtClean="0"/>
              <a:t>seq</a:t>
            </a:r>
            <a:r>
              <a:rPr lang="en-US" altLang="zh-CN" dirty="0" smtClean="0"/>
              <a:t> data, ref-</a:t>
            </a:r>
            <a:r>
              <a:rPr lang="en-US" altLang="zh-CN" dirty="0" err="1" smtClean="0"/>
              <a:t>seq</a:t>
            </a:r>
            <a:r>
              <a:rPr lang="en-US" altLang="zh-CN" dirty="0" smtClean="0"/>
              <a:t> gene, a list of 2000 TFs)</a:t>
            </a:r>
          </a:p>
          <a:p>
            <a:endParaRPr lang="en-US" altLang="zh-CN" dirty="0" smtClean="0"/>
          </a:p>
          <a:p>
            <a:r>
              <a:rPr lang="en-US" altLang="zh-CN" dirty="0" smtClean="0"/>
              <a:t>TF------MIR   network                150  edges            97 nodes</a:t>
            </a:r>
          </a:p>
          <a:p>
            <a:r>
              <a:rPr lang="en-US" altLang="zh-CN" dirty="0" smtClean="0"/>
              <a:t>(chip-</a:t>
            </a:r>
            <a:r>
              <a:rPr lang="en-US" altLang="zh-CN" dirty="0" err="1" smtClean="0"/>
              <a:t>seq</a:t>
            </a:r>
            <a:r>
              <a:rPr lang="en-US" altLang="zh-CN" dirty="0" smtClean="0"/>
              <a:t> data, promoters identified by previous score system)</a:t>
            </a:r>
          </a:p>
          <a:p>
            <a:endParaRPr lang="en-US" altLang="zh-CN" dirty="0" smtClean="0"/>
          </a:p>
          <a:p>
            <a:r>
              <a:rPr lang="en-US" altLang="zh-CN" dirty="0" smtClean="0"/>
              <a:t>MIR------</a:t>
            </a:r>
            <a:r>
              <a:rPr lang="en-US" altLang="zh-CN" dirty="0" err="1" smtClean="0"/>
              <a:t>XorTF</a:t>
            </a:r>
            <a:r>
              <a:rPr lang="en-US" altLang="zh-CN" dirty="0" smtClean="0"/>
              <a:t>  network         118091  edges          12470 nodes </a:t>
            </a:r>
          </a:p>
          <a:p>
            <a:r>
              <a:rPr lang="en-US" altLang="zh-CN" dirty="0" smtClean="0"/>
              <a:t>(Conserved predicted MIR targets, ref-</a:t>
            </a:r>
            <a:r>
              <a:rPr lang="en-US" altLang="zh-CN" dirty="0" err="1" smtClean="0"/>
              <a:t>seq</a:t>
            </a:r>
            <a:r>
              <a:rPr lang="en-US" altLang="zh-CN" dirty="0" smtClean="0"/>
              <a:t> gene, a list of 2000 TFs )</a:t>
            </a:r>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3" name="图片 2" descr="ScreenShot030.jpg"/>
          <p:cNvPicPr>
            <a:picLocks noChangeAspect="1"/>
          </p:cNvPicPr>
          <p:nvPr/>
        </p:nvPicPr>
        <p:blipFill>
          <a:blip r:embed="rId2"/>
          <a:stretch>
            <a:fillRect/>
          </a:stretch>
        </p:blipFill>
        <p:spPr>
          <a:xfrm>
            <a:off x="3214678" y="2612198"/>
            <a:ext cx="5929322" cy="4245802"/>
          </a:xfrm>
          <a:prstGeom prst="rect">
            <a:avLst/>
          </a:prstGeom>
        </p:spPr>
      </p:pic>
      <p:pic>
        <p:nvPicPr>
          <p:cNvPr id="2" name="图片 1" descr="ScreenShot029.jpg"/>
          <p:cNvPicPr>
            <a:picLocks noChangeAspect="1"/>
          </p:cNvPicPr>
          <p:nvPr/>
        </p:nvPicPr>
        <p:blipFill>
          <a:blip r:embed="rId3"/>
          <a:stretch>
            <a:fillRect/>
          </a:stretch>
        </p:blipFill>
        <p:spPr>
          <a:xfrm>
            <a:off x="-1" y="0"/>
            <a:ext cx="5108967" cy="3857628"/>
          </a:xfrm>
          <a:prstGeom prst="rect">
            <a:avLst/>
          </a:prstGeom>
        </p:spPr>
      </p:pic>
      <p:sp>
        <p:nvSpPr>
          <p:cNvPr id="4" name="TextBox 3"/>
          <p:cNvSpPr txBox="1"/>
          <p:nvPr/>
        </p:nvSpPr>
        <p:spPr>
          <a:xfrm>
            <a:off x="5286380" y="857232"/>
            <a:ext cx="2428892" cy="369332"/>
          </a:xfrm>
          <a:prstGeom prst="rect">
            <a:avLst/>
          </a:prstGeom>
          <a:noFill/>
        </p:spPr>
        <p:txBody>
          <a:bodyPr wrap="square" rtlCol="0">
            <a:spAutoFit/>
          </a:bodyPr>
          <a:lstStyle/>
          <a:p>
            <a:r>
              <a:rPr lang="en-US" altLang="zh-CN" dirty="0" smtClean="0"/>
              <a:t>TF------MIR </a:t>
            </a:r>
            <a:r>
              <a:rPr lang="en-US" altLang="zh-CN" dirty="0" err="1" smtClean="0"/>
              <a:t>interation</a:t>
            </a:r>
            <a:endParaRPr lang="zh-CN" altLang="en-US" dirty="0"/>
          </a:p>
        </p:txBody>
      </p:sp>
      <p:sp>
        <p:nvSpPr>
          <p:cNvPr id="5" name="TextBox 4"/>
          <p:cNvSpPr txBox="1"/>
          <p:nvPr/>
        </p:nvSpPr>
        <p:spPr>
          <a:xfrm>
            <a:off x="357158" y="4857760"/>
            <a:ext cx="2428892" cy="369332"/>
          </a:xfrm>
          <a:prstGeom prst="rect">
            <a:avLst/>
          </a:prstGeom>
          <a:noFill/>
        </p:spPr>
        <p:txBody>
          <a:bodyPr wrap="square" rtlCol="0">
            <a:spAutoFit/>
          </a:bodyPr>
          <a:lstStyle/>
          <a:p>
            <a:r>
              <a:rPr lang="en-US" altLang="zh-CN" dirty="0" smtClean="0"/>
              <a:t>TF------</a:t>
            </a:r>
            <a:r>
              <a:rPr lang="en-US" altLang="zh-CN" dirty="0" err="1" smtClean="0"/>
              <a:t>XorTF</a:t>
            </a:r>
            <a:r>
              <a:rPr lang="en-US" altLang="zh-CN" dirty="0" smtClean="0"/>
              <a:t> </a:t>
            </a:r>
            <a:r>
              <a:rPr lang="en-US" altLang="zh-CN" dirty="0" err="1" smtClean="0"/>
              <a:t>interation</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857224" y="714356"/>
            <a:ext cx="3500462" cy="369332"/>
          </a:xfrm>
          <a:prstGeom prst="rect">
            <a:avLst/>
          </a:prstGeom>
          <a:noFill/>
        </p:spPr>
        <p:txBody>
          <a:bodyPr wrap="square" rtlCol="0">
            <a:spAutoFit/>
          </a:bodyPr>
          <a:lstStyle/>
          <a:p>
            <a:r>
              <a:rPr lang="en-US" altLang="zh-CN" dirty="0" smtClean="0"/>
              <a:t>Comparison of peak widths</a:t>
            </a:r>
            <a:endParaRPr lang="zh-CN" altLang="en-US" dirty="0"/>
          </a:p>
        </p:txBody>
      </p:sp>
      <p:pic>
        <p:nvPicPr>
          <p:cNvPr id="1032" name="Picture 8"/>
          <p:cNvPicPr>
            <a:picLocks noChangeAspect="1" noChangeArrowheads="1"/>
          </p:cNvPicPr>
          <p:nvPr/>
        </p:nvPicPr>
        <p:blipFill>
          <a:blip r:embed="rId2"/>
          <a:srcRect/>
          <a:stretch>
            <a:fillRect/>
          </a:stretch>
        </p:blipFill>
        <p:spPr bwMode="auto">
          <a:xfrm>
            <a:off x="0" y="1714488"/>
            <a:ext cx="4580239" cy="4572031"/>
          </a:xfrm>
          <a:prstGeom prst="rect">
            <a:avLst/>
          </a:prstGeom>
          <a:noFill/>
          <a:ln w="9525">
            <a:noFill/>
            <a:miter lim="800000"/>
            <a:headEnd/>
            <a:tailEnd/>
          </a:ln>
          <a:effectLst/>
        </p:spPr>
      </p:pic>
      <p:pic>
        <p:nvPicPr>
          <p:cNvPr id="1034" name="Picture 10"/>
          <p:cNvPicPr>
            <a:picLocks noChangeAspect="1" noChangeArrowheads="1"/>
          </p:cNvPicPr>
          <p:nvPr/>
        </p:nvPicPr>
        <p:blipFill>
          <a:blip r:embed="rId3"/>
          <a:srcRect/>
          <a:stretch>
            <a:fillRect/>
          </a:stretch>
        </p:blipFill>
        <p:spPr bwMode="auto">
          <a:xfrm>
            <a:off x="4349061" y="1643050"/>
            <a:ext cx="4794939" cy="4786346"/>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118" name="组合 117"/>
          <p:cNvGrpSpPr/>
          <p:nvPr/>
        </p:nvGrpSpPr>
        <p:grpSpPr>
          <a:xfrm>
            <a:off x="714348" y="928670"/>
            <a:ext cx="7716892" cy="3512604"/>
            <a:chOff x="785786" y="1571612"/>
            <a:chExt cx="7716892" cy="3512604"/>
          </a:xfrm>
        </p:grpSpPr>
        <p:grpSp>
          <p:nvGrpSpPr>
            <p:cNvPr id="14" name="组合 13"/>
            <p:cNvGrpSpPr/>
            <p:nvPr/>
          </p:nvGrpSpPr>
          <p:grpSpPr>
            <a:xfrm>
              <a:off x="785786" y="3500438"/>
              <a:ext cx="858844" cy="928694"/>
              <a:chOff x="785786" y="3500438"/>
              <a:chExt cx="858844" cy="928694"/>
            </a:xfrm>
          </p:grpSpPr>
          <p:cxnSp>
            <p:nvCxnSpPr>
              <p:cNvPr id="3" name="直接连接符 2"/>
              <p:cNvCxnSpPr/>
              <p:nvPr/>
            </p:nvCxnSpPr>
            <p:spPr>
              <a:xfrm>
                <a:off x="785786" y="350043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rot="5400000">
                <a:off x="322233" y="3963991"/>
                <a:ext cx="92869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rot="5400000">
                <a:off x="1429522"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5" name="组合 14"/>
            <p:cNvGrpSpPr/>
            <p:nvPr/>
          </p:nvGrpSpPr>
          <p:grpSpPr>
            <a:xfrm>
              <a:off x="1643042" y="3500438"/>
              <a:ext cx="858844" cy="428628"/>
              <a:chOff x="785786" y="3500438"/>
              <a:chExt cx="858844" cy="428628"/>
            </a:xfrm>
          </p:grpSpPr>
          <p:cxnSp>
            <p:nvCxnSpPr>
              <p:cNvPr id="16" name="直接连接符 15"/>
              <p:cNvCxnSpPr/>
              <p:nvPr/>
            </p:nvCxnSpPr>
            <p:spPr>
              <a:xfrm>
                <a:off x="785786" y="350043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rot="5400000">
                <a:off x="572266"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rot="5400000">
                <a:off x="1429522"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9" name="组合 18"/>
            <p:cNvGrpSpPr/>
            <p:nvPr/>
          </p:nvGrpSpPr>
          <p:grpSpPr>
            <a:xfrm>
              <a:off x="2500298" y="3500438"/>
              <a:ext cx="858844" cy="1143008"/>
              <a:chOff x="785786" y="3500438"/>
              <a:chExt cx="858844" cy="1143008"/>
            </a:xfrm>
          </p:grpSpPr>
          <p:cxnSp>
            <p:nvCxnSpPr>
              <p:cNvPr id="20" name="直接连接符 19"/>
              <p:cNvCxnSpPr/>
              <p:nvPr/>
            </p:nvCxnSpPr>
            <p:spPr>
              <a:xfrm>
                <a:off x="785786" y="350043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rot="5400000">
                <a:off x="215076" y="4071148"/>
                <a:ext cx="11430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rot="5400000">
                <a:off x="1429522"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3357554" y="3500438"/>
              <a:ext cx="858844" cy="428628"/>
              <a:chOff x="785786" y="3500438"/>
              <a:chExt cx="858844" cy="428628"/>
            </a:xfrm>
          </p:grpSpPr>
          <p:cxnSp>
            <p:nvCxnSpPr>
              <p:cNvPr id="24" name="直接连接符 23"/>
              <p:cNvCxnSpPr/>
              <p:nvPr/>
            </p:nvCxnSpPr>
            <p:spPr>
              <a:xfrm>
                <a:off x="785786" y="350043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rot="5400000">
                <a:off x="572266"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rot="5400000">
                <a:off x="1429522"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7" name="组合 26"/>
            <p:cNvGrpSpPr/>
            <p:nvPr/>
          </p:nvGrpSpPr>
          <p:grpSpPr>
            <a:xfrm>
              <a:off x="4214810" y="3500438"/>
              <a:ext cx="858844" cy="428628"/>
              <a:chOff x="785786" y="3500438"/>
              <a:chExt cx="858844" cy="428628"/>
            </a:xfrm>
          </p:grpSpPr>
          <p:cxnSp>
            <p:nvCxnSpPr>
              <p:cNvPr id="28" name="直接连接符 27"/>
              <p:cNvCxnSpPr/>
              <p:nvPr/>
            </p:nvCxnSpPr>
            <p:spPr>
              <a:xfrm>
                <a:off x="785786" y="350043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rot="5400000">
                <a:off x="572266"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rot="5400000">
                <a:off x="1429522"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5072066" y="3500438"/>
              <a:ext cx="858844" cy="1000132"/>
              <a:chOff x="785786" y="3500438"/>
              <a:chExt cx="858844" cy="1000132"/>
            </a:xfrm>
          </p:grpSpPr>
          <p:cxnSp>
            <p:nvCxnSpPr>
              <p:cNvPr id="32" name="直接连接符 31"/>
              <p:cNvCxnSpPr/>
              <p:nvPr/>
            </p:nvCxnSpPr>
            <p:spPr>
              <a:xfrm>
                <a:off x="785786" y="350043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rot="5400000">
                <a:off x="286514" y="3999710"/>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rot="5400000">
                <a:off x="1429522"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5" name="组合 34"/>
            <p:cNvGrpSpPr/>
            <p:nvPr/>
          </p:nvGrpSpPr>
          <p:grpSpPr>
            <a:xfrm>
              <a:off x="6786578" y="3500438"/>
              <a:ext cx="858844" cy="428628"/>
              <a:chOff x="785786" y="3500438"/>
              <a:chExt cx="858844" cy="428628"/>
            </a:xfrm>
          </p:grpSpPr>
          <p:cxnSp>
            <p:nvCxnSpPr>
              <p:cNvPr id="36" name="直接连接符 35"/>
              <p:cNvCxnSpPr/>
              <p:nvPr/>
            </p:nvCxnSpPr>
            <p:spPr>
              <a:xfrm>
                <a:off x="785786" y="350043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rot="5400000">
                <a:off x="572266"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rot="5400000">
                <a:off x="1429522"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9" name="组合 38"/>
            <p:cNvGrpSpPr/>
            <p:nvPr/>
          </p:nvGrpSpPr>
          <p:grpSpPr>
            <a:xfrm>
              <a:off x="5929322" y="3500438"/>
              <a:ext cx="858844" cy="1000132"/>
              <a:chOff x="785786" y="3500438"/>
              <a:chExt cx="858844" cy="1000132"/>
            </a:xfrm>
          </p:grpSpPr>
          <p:cxnSp>
            <p:nvCxnSpPr>
              <p:cNvPr id="40" name="直接连接符 39"/>
              <p:cNvCxnSpPr/>
              <p:nvPr/>
            </p:nvCxnSpPr>
            <p:spPr>
              <a:xfrm>
                <a:off x="785786" y="350043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rot="5400000">
                <a:off x="572266"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rot="5400000">
                <a:off x="1143770" y="3999710"/>
                <a:ext cx="1000132"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3" name="组合 42"/>
            <p:cNvGrpSpPr/>
            <p:nvPr/>
          </p:nvGrpSpPr>
          <p:grpSpPr>
            <a:xfrm>
              <a:off x="7643834" y="3500438"/>
              <a:ext cx="858844" cy="428628"/>
              <a:chOff x="785786" y="3500438"/>
              <a:chExt cx="858844" cy="428628"/>
            </a:xfrm>
          </p:grpSpPr>
          <p:cxnSp>
            <p:nvCxnSpPr>
              <p:cNvPr id="44" name="直接连接符 43"/>
              <p:cNvCxnSpPr/>
              <p:nvPr/>
            </p:nvCxnSpPr>
            <p:spPr>
              <a:xfrm>
                <a:off x="785786" y="3500438"/>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rot="5400000">
                <a:off x="572266"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rot="5400000">
                <a:off x="1429522" y="3713958"/>
                <a:ext cx="428628" cy="1588"/>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52" name="直接箭头连接符 51"/>
            <p:cNvCxnSpPr/>
            <p:nvPr/>
          </p:nvCxnSpPr>
          <p:spPr>
            <a:xfrm>
              <a:off x="785786" y="3714752"/>
              <a:ext cx="85725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857224" y="3857628"/>
              <a:ext cx="857256" cy="369332"/>
            </a:xfrm>
            <a:prstGeom prst="rect">
              <a:avLst/>
            </a:prstGeom>
            <a:noFill/>
          </p:spPr>
          <p:txBody>
            <a:bodyPr wrap="square" rtlCol="0">
              <a:spAutoFit/>
            </a:bodyPr>
            <a:lstStyle/>
            <a:p>
              <a:r>
                <a:rPr lang="en-US" altLang="zh-CN" dirty="0" smtClean="0"/>
                <a:t>100 </a:t>
              </a:r>
              <a:r>
                <a:rPr lang="en-US" altLang="zh-CN" dirty="0" err="1" smtClean="0"/>
                <a:t>bp</a:t>
              </a:r>
              <a:endParaRPr lang="zh-CN" altLang="en-US" dirty="0"/>
            </a:p>
          </p:txBody>
        </p:sp>
        <p:cxnSp>
          <p:nvCxnSpPr>
            <p:cNvPr id="54" name="直接箭头连接符 53"/>
            <p:cNvCxnSpPr/>
            <p:nvPr/>
          </p:nvCxnSpPr>
          <p:spPr>
            <a:xfrm>
              <a:off x="1643042" y="3714752"/>
              <a:ext cx="85725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a:off x="2500298" y="3714752"/>
              <a:ext cx="85725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直接箭头连接符 55"/>
            <p:cNvCxnSpPr/>
            <p:nvPr/>
          </p:nvCxnSpPr>
          <p:spPr>
            <a:xfrm>
              <a:off x="3357554" y="3714752"/>
              <a:ext cx="85725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p:nvPr/>
          </p:nvCxnSpPr>
          <p:spPr>
            <a:xfrm>
              <a:off x="4214810" y="3714752"/>
              <a:ext cx="85725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8" name="直接箭头连接符 57"/>
            <p:cNvCxnSpPr/>
            <p:nvPr/>
          </p:nvCxnSpPr>
          <p:spPr>
            <a:xfrm>
              <a:off x="785786" y="4357694"/>
              <a:ext cx="428628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直接箭头连接符 63"/>
            <p:cNvCxnSpPr/>
            <p:nvPr/>
          </p:nvCxnSpPr>
          <p:spPr>
            <a:xfrm>
              <a:off x="2500298" y="4500570"/>
              <a:ext cx="428628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286248" y="4714884"/>
              <a:ext cx="1357322" cy="369332"/>
            </a:xfrm>
            <a:prstGeom prst="rect">
              <a:avLst/>
            </a:prstGeom>
            <a:noFill/>
          </p:spPr>
          <p:txBody>
            <a:bodyPr wrap="square" rtlCol="0">
              <a:spAutoFit/>
            </a:bodyPr>
            <a:lstStyle/>
            <a:p>
              <a:r>
                <a:rPr lang="en-US" altLang="zh-CN" dirty="0" smtClean="0"/>
                <a:t>500 </a:t>
              </a:r>
              <a:r>
                <a:rPr lang="en-US" altLang="zh-CN" dirty="0" err="1" smtClean="0"/>
                <a:t>bp</a:t>
              </a:r>
              <a:endParaRPr lang="zh-CN" altLang="en-US" dirty="0"/>
            </a:p>
          </p:txBody>
        </p:sp>
        <p:cxnSp>
          <p:nvCxnSpPr>
            <p:cNvPr id="67" name="直接箭头连接符 66"/>
            <p:cNvCxnSpPr/>
            <p:nvPr/>
          </p:nvCxnSpPr>
          <p:spPr>
            <a:xfrm>
              <a:off x="785786" y="3143248"/>
              <a:ext cx="57150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69" name="直接箭头连接符 68"/>
            <p:cNvCxnSpPr/>
            <p:nvPr/>
          </p:nvCxnSpPr>
          <p:spPr>
            <a:xfrm>
              <a:off x="3571868" y="2428868"/>
              <a:ext cx="2000264"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0" name="直接箭头连接符 69"/>
            <p:cNvCxnSpPr/>
            <p:nvPr/>
          </p:nvCxnSpPr>
          <p:spPr>
            <a:xfrm>
              <a:off x="3357554" y="3214686"/>
              <a:ext cx="71438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1" name="直接箭头连接符 70"/>
            <p:cNvCxnSpPr/>
            <p:nvPr/>
          </p:nvCxnSpPr>
          <p:spPr>
            <a:xfrm>
              <a:off x="1500166" y="2571744"/>
              <a:ext cx="1357322"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2" name="直接箭头连接符 71"/>
            <p:cNvCxnSpPr/>
            <p:nvPr/>
          </p:nvCxnSpPr>
          <p:spPr>
            <a:xfrm>
              <a:off x="2000232" y="2285992"/>
              <a:ext cx="428628"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78" name="直接箭头连接符 77"/>
            <p:cNvCxnSpPr/>
            <p:nvPr/>
          </p:nvCxnSpPr>
          <p:spPr>
            <a:xfrm rot="10800000">
              <a:off x="2428860" y="3071810"/>
              <a:ext cx="135732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80" name="直接箭头连接符 79"/>
            <p:cNvCxnSpPr/>
            <p:nvPr/>
          </p:nvCxnSpPr>
          <p:spPr>
            <a:xfrm>
              <a:off x="3929058" y="2643182"/>
              <a:ext cx="1143008"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1" name="直接箭头连接符 80"/>
            <p:cNvCxnSpPr/>
            <p:nvPr/>
          </p:nvCxnSpPr>
          <p:spPr>
            <a:xfrm flipV="1">
              <a:off x="1804966" y="2857496"/>
              <a:ext cx="1481150" cy="1904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2" name="直接箭头连接符 81"/>
            <p:cNvCxnSpPr/>
            <p:nvPr/>
          </p:nvCxnSpPr>
          <p:spPr>
            <a:xfrm>
              <a:off x="4214810" y="3286124"/>
              <a:ext cx="1143008"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3" name="直接箭头连接符 82"/>
            <p:cNvCxnSpPr/>
            <p:nvPr/>
          </p:nvCxnSpPr>
          <p:spPr>
            <a:xfrm>
              <a:off x="6500826" y="3071810"/>
              <a:ext cx="1143008"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4" name="直接箭头连接符 83"/>
            <p:cNvCxnSpPr/>
            <p:nvPr/>
          </p:nvCxnSpPr>
          <p:spPr>
            <a:xfrm>
              <a:off x="4572000" y="3000372"/>
              <a:ext cx="1143008"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85" name="直接箭头连接符 84"/>
            <p:cNvCxnSpPr/>
            <p:nvPr/>
          </p:nvCxnSpPr>
          <p:spPr>
            <a:xfrm rot="10800000">
              <a:off x="1071538" y="2714620"/>
              <a:ext cx="135732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86" name="直接箭头连接符 85"/>
            <p:cNvCxnSpPr/>
            <p:nvPr/>
          </p:nvCxnSpPr>
          <p:spPr>
            <a:xfrm rot="10800000">
              <a:off x="5643570" y="3286124"/>
              <a:ext cx="135732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87" name="直接箭头连接符 86"/>
            <p:cNvCxnSpPr/>
            <p:nvPr/>
          </p:nvCxnSpPr>
          <p:spPr>
            <a:xfrm rot="10800000">
              <a:off x="4286248" y="2857496"/>
              <a:ext cx="135732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88" name="直接箭头连接符 87"/>
            <p:cNvCxnSpPr/>
            <p:nvPr/>
          </p:nvCxnSpPr>
          <p:spPr>
            <a:xfrm rot="10800000">
              <a:off x="1428728" y="3286124"/>
              <a:ext cx="1428760"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89" name="直接箭头连接符 88"/>
            <p:cNvCxnSpPr/>
            <p:nvPr/>
          </p:nvCxnSpPr>
          <p:spPr>
            <a:xfrm rot="10800000">
              <a:off x="5857884" y="2786058"/>
              <a:ext cx="1357322"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90" name="直接箭头连接符 89"/>
            <p:cNvCxnSpPr/>
            <p:nvPr/>
          </p:nvCxnSpPr>
          <p:spPr>
            <a:xfrm>
              <a:off x="4286248" y="2285992"/>
              <a:ext cx="3500462"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1" name="直接箭头连接符 90"/>
            <p:cNvCxnSpPr/>
            <p:nvPr/>
          </p:nvCxnSpPr>
          <p:spPr>
            <a:xfrm>
              <a:off x="3428992" y="2714620"/>
              <a:ext cx="428628"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5" name="直接箭头连接符 94"/>
            <p:cNvCxnSpPr/>
            <p:nvPr/>
          </p:nvCxnSpPr>
          <p:spPr>
            <a:xfrm>
              <a:off x="3857620" y="2928934"/>
              <a:ext cx="500066"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6" name="直接箭头连接符 95"/>
            <p:cNvCxnSpPr/>
            <p:nvPr/>
          </p:nvCxnSpPr>
          <p:spPr>
            <a:xfrm>
              <a:off x="6357950" y="2643182"/>
              <a:ext cx="500066"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7" name="直接箭头连接符 96"/>
            <p:cNvCxnSpPr/>
            <p:nvPr/>
          </p:nvCxnSpPr>
          <p:spPr>
            <a:xfrm>
              <a:off x="4100506" y="3100382"/>
              <a:ext cx="71438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8" name="直接箭头连接符 97"/>
            <p:cNvCxnSpPr/>
            <p:nvPr/>
          </p:nvCxnSpPr>
          <p:spPr>
            <a:xfrm>
              <a:off x="6286512" y="2928934"/>
              <a:ext cx="71438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03" name="矩形 102"/>
            <p:cNvSpPr/>
            <p:nvPr/>
          </p:nvSpPr>
          <p:spPr>
            <a:xfrm>
              <a:off x="2000232" y="2143116"/>
              <a:ext cx="428628" cy="1357322"/>
            </a:xfrm>
            <a:prstGeom prst="rect">
              <a:avLst/>
            </a:prstGeom>
            <a:noFill/>
            <a:ln>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110" name="矩形 109"/>
            <p:cNvSpPr/>
            <p:nvPr/>
          </p:nvSpPr>
          <p:spPr>
            <a:xfrm>
              <a:off x="1785918" y="2143116"/>
              <a:ext cx="214314" cy="1357322"/>
            </a:xfrm>
            <a:prstGeom prst="rect">
              <a:avLst/>
            </a:prstGeom>
            <a:noFill/>
            <a:ln>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111" name="矩形 110"/>
            <p:cNvSpPr/>
            <p:nvPr/>
          </p:nvSpPr>
          <p:spPr>
            <a:xfrm>
              <a:off x="1500166" y="2143116"/>
              <a:ext cx="285752" cy="1357322"/>
            </a:xfrm>
            <a:prstGeom prst="rect">
              <a:avLst/>
            </a:prstGeom>
            <a:noFill/>
            <a:ln>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a:p>
          </p:txBody>
        </p:sp>
        <p:sp>
          <p:nvSpPr>
            <p:cNvPr id="114" name="矩形 113"/>
            <p:cNvSpPr/>
            <p:nvPr/>
          </p:nvSpPr>
          <p:spPr>
            <a:xfrm>
              <a:off x="2000232" y="1571612"/>
              <a:ext cx="642942" cy="461665"/>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sz="2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50</a:t>
              </a:r>
              <a:endParaRPr lang="zh-CN" altLang="en-US" sz="2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115" name="矩形 114"/>
            <p:cNvSpPr/>
            <p:nvPr/>
          </p:nvSpPr>
          <p:spPr>
            <a:xfrm>
              <a:off x="1142976" y="1714488"/>
              <a:ext cx="642942" cy="461665"/>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sz="2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3</a:t>
              </a:r>
              <a:r>
                <a:rPr lang="en-US" altLang="zh-CN" sz="2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0</a:t>
              </a:r>
              <a:endParaRPr lang="zh-CN" altLang="en-US" sz="2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116" name="矩形 115"/>
            <p:cNvSpPr/>
            <p:nvPr/>
          </p:nvSpPr>
          <p:spPr>
            <a:xfrm>
              <a:off x="1571604" y="1643050"/>
              <a:ext cx="642942" cy="461665"/>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altLang="zh-CN" sz="2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4</a:t>
              </a:r>
              <a:r>
                <a:rPr lang="en-US" altLang="zh-CN" sz="2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0</a:t>
              </a:r>
              <a:endParaRPr lang="zh-CN" altLang="en-US" sz="2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grpSp>
      <p:sp>
        <p:nvSpPr>
          <p:cNvPr id="117" name="TextBox 116"/>
          <p:cNvSpPr txBox="1"/>
          <p:nvPr/>
        </p:nvSpPr>
        <p:spPr>
          <a:xfrm>
            <a:off x="785786" y="571480"/>
            <a:ext cx="4929222" cy="400110"/>
          </a:xfrm>
          <a:prstGeom prst="rect">
            <a:avLst/>
          </a:prstGeom>
          <a:noFill/>
        </p:spPr>
        <p:txBody>
          <a:bodyPr wrap="square" rtlCol="0">
            <a:spAutoFit/>
          </a:bodyPr>
          <a:lstStyle/>
          <a:p>
            <a:r>
              <a:rPr lang="en-US" altLang="zh-CN" sz="2000" dirty="0" smtClean="0"/>
              <a:t>Narrow down all the peaks within 500bp</a:t>
            </a:r>
            <a:endParaRPr lang="zh-CN" altLang="en-US" sz="2000" dirty="0"/>
          </a:p>
        </p:txBody>
      </p:sp>
      <p:sp>
        <p:nvSpPr>
          <p:cNvPr id="119" name="TextBox 118"/>
          <p:cNvSpPr txBox="1"/>
          <p:nvPr/>
        </p:nvSpPr>
        <p:spPr>
          <a:xfrm>
            <a:off x="1000100" y="4572008"/>
            <a:ext cx="7715304" cy="923330"/>
          </a:xfrm>
          <a:prstGeom prst="rect">
            <a:avLst/>
          </a:prstGeom>
          <a:noFill/>
        </p:spPr>
        <p:txBody>
          <a:bodyPr wrap="square" rtlCol="0">
            <a:spAutoFit/>
          </a:bodyPr>
          <a:lstStyle/>
          <a:p>
            <a:pPr marL="342900" indent="-342900">
              <a:buAutoNum type="arabicParenR"/>
            </a:pPr>
            <a:r>
              <a:rPr lang="en-US" altLang="zh-CN" dirty="0" smtClean="0"/>
              <a:t>Calculate the average value for each bin of 100bp from original wig file</a:t>
            </a:r>
          </a:p>
          <a:p>
            <a:pPr marL="342900" indent="-342900">
              <a:buAutoNum type="arabicParenR"/>
            </a:pPr>
            <a:r>
              <a:rPr lang="en-US" altLang="zh-CN" dirty="0" smtClean="0"/>
              <a:t> if peak width &lt;500 </a:t>
            </a:r>
            <a:r>
              <a:rPr lang="en-US" altLang="zh-CN" dirty="0" err="1" smtClean="0"/>
              <a:t>bp</a:t>
            </a:r>
            <a:r>
              <a:rPr lang="en-US" altLang="zh-CN" dirty="0" smtClean="0"/>
              <a:t>, keep the original enrichment start and end site</a:t>
            </a:r>
          </a:p>
          <a:p>
            <a:pPr marL="342900" indent="-342900"/>
            <a:r>
              <a:rPr lang="en-US" altLang="zh-CN" dirty="0" smtClean="0"/>
              <a:t>Otherwise, find the maximum 500 </a:t>
            </a:r>
            <a:r>
              <a:rPr lang="en-US" altLang="zh-CN" dirty="0" err="1" smtClean="0"/>
              <a:t>bp</a:t>
            </a:r>
            <a:r>
              <a:rPr lang="en-US" altLang="zh-CN" dirty="0" smtClean="0"/>
              <a:t> in the peak as new enrichment region. </a:t>
            </a:r>
            <a:endParaRPr lang="zh-CN" altLang="en-US" dirty="0"/>
          </a:p>
        </p:txBody>
      </p:sp>
      <p:sp>
        <p:nvSpPr>
          <p:cNvPr id="120" name="TextBox 119"/>
          <p:cNvSpPr txBox="1"/>
          <p:nvPr/>
        </p:nvSpPr>
        <p:spPr>
          <a:xfrm>
            <a:off x="0" y="0"/>
            <a:ext cx="3357554" cy="369332"/>
          </a:xfrm>
          <a:prstGeom prst="rect">
            <a:avLst/>
          </a:prstGeom>
          <a:noFill/>
        </p:spPr>
        <p:txBody>
          <a:bodyPr wrap="square" rtlCol="0">
            <a:spAutoFit/>
          </a:bodyPr>
          <a:lstStyle/>
          <a:p>
            <a:r>
              <a:rPr lang="en-US" altLang="zh-CN" dirty="0" smtClean="0"/>
              <a:t>C. </a:t>
            </a:r>
            <a:r>
              <a:rPr lang="en-US" altLang="zh-CN" dirty="0" err="1" smtClean="0"/>
              <a:t>elegan</a:t>
            </a:r>
            <a:r>
              <a:rPr lang="en-US" altLang="zh-CN" dirty="0" smtClean="0"/>
              <a:t> regulatory network </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5" name="直接连接符 4"/>
          <p:cNvCxnSpPr/>
          <p:nvPr/>
        </p:nvCxnSpPr>
        <p:spPr>
          <a:xfrm>
            <a:off x="2209800" y="2514600"/>
            <a:ext cx="5562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2286000" y="4648200"/>
            <a:ext cx="5562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任意多边形 8"/>
          <p:cNvSpPr/>
          <p:nvPr/>
        </p:nvSpPr>
        <p:spPr>
          <a:xfrm>
            <a:off x="2043113" y="3465143"/>
            <a:ext cx="5214937" cy="1063995"/>
          </a:xfrm>
          <a:custGeom>
            <a:avLst/>
            <a:gdLst>
              <a:gd name="connsiteX0" fmla="*/ 0 w 5214937"/>
              <a:gd name="connsiteY0" fmla="*/ 1063995 h 1063995"/>
              <a:gd name="connsiteX1" fmla="*/ 200025 w 5214937"/>
              <a:gd name="connsiteY1" fmla="*/ 1021132 h 1063995"/>
              <a:gd name="connsiteX2" fmla="*/ 271462 w 5214937"/>
              <a:gd name="connsiteY2" fmla="*/ 1049707 h 1063995"/>
              <a:gd name="connsiteX3" fmla="*/ 842962 w 5214937"/>
              <a:gd name="connsiteY3" fmla="*/ 1035420 h 1063995"/>
              <a:gd name="connsiteX4" fmla="*/ 885825 w 5214937"/>
              <a:gd name="connsiteY4" fmla="*/ 1021132 h 1063995"/>
              <a:gd name="connsiteX5" fmla="*/ 1000125 w 5214937"/>
              <a:gd name="connsiteY5" fmla="*/ 992557 h 1063995"/>
              <a:gd name="connsiteX6" fmla="*/ 1085850 w 5214937"/>
              <a:gd name="connsiteY6" fmla="*/ 949695 h 1063995"/>
              <a:gd name="connsiteX7" fmla="*/ 1185862 w 5214937"/>
              <a:gd name="connsiteY7" fmla="*/ 921120 h 1063995"/>
              <a:gd name="connsiteX8" fmla="*/ 1285875 w 5214937"/>
              <a:gd name="connsiteY8" fmla="*/ 892545 h 1063995"/>
              <a:gd name="connsiteX9" fmla="*/ 1328737 w 5214937"/>
              <a:gd name="connsiteY9" fmla="*/ 863970 h 1063995"/>
              <a:gd name="connsiteX10" fmla="*/ 1428750 w 5214937"/>
              <a:gd name="connsiteY10" fmla="*/ 763957 h 1063995"/>
              <a:gd name="connsiteX11" fmla="*/ 1471612 w 5214937"/>
              <a:gd name="connsiteY11" fmla="*/ 749670 h 1063995"/>
              <a:gd name="connsiteX12" fmla="*/ 1585912 w 5214937"/>
              <a:gd name="connsiteY12" fmla="*/ 649657 h 1063995"/>
              <a:gd name="connsiteX13" fmla="*/ 1643062 w 5214937"/>
              <a:gd name="connsiteY13" fmla="*/ 621082 h 1063995"/>
              <a:gd name="connsiteX14" fmla="*/ 1743075 w 5214937"/>
              <a:gd name="connsiteY14" fmla="*/ 521070 h 1063995"/>
              <a:gd name="connsiteX15" fmla="*/ 1785937 w 5214937"/>
              <a:gd name="connsiteY15" fmla="*/ 478207 h 1063995"/>
              <a:gd name="connsiteX16" fmla="*/ 1828800 w 5214937"/>
              <a:gd name="connsiteY16" fmla="*/ 435345 h 1063995"/>
              <a:gd name="connsiteX17" fmla="*/ 1885950 w 5214937"/>
              <a:gd name="connsiteY17" fmla="*/ 378195 h 1063995"/>
              <a:gd name="connsiteX18" fmla="*/ 1928812 w 5214937"/>
              <a:gd name="connsiteY18" fmla="*/ 321045 h 1063995"/>
              <a:gd name="connsiteX19" fmla="*/ 2085975 w 5214937"/>
              <a:gd name="connsiteY19" fmla="*/ 178170 h 1063995"/>
              <a:gd name="connsiteX20" fmla="*/ 2114550 w 5214937"/>
              <a:gd name="connsiteY20" fmla="*/ 135307 h 1063995"/>
              <a:gd name="connsiteX21" fmla="*/ 2228850 w 5214937"/>
              <a:gd name="connsiteY21" fmla="*/ 63870 h 1063995"/>
              <a:gd name="connsiteX22" fmla="*/ 2443162 w 5214937"/>
              <a:gd name="connsiteY22" fmla="*/ 78157 h 1063995"/>
              <a:gd name="connsiteX23" fmla="*/ 2543175 w 5214937"/>
              <a:gd name="connsiteY23" fmla="*/ 106732 h 1063995"/>
              <a:gd name="connsiteX24" fmla="*/ 2686050 w 5214937"/>
              <a:gd name="connsiteY24" fmla="*/ 135307 h 1063995"/>
              <a:gd name="connsiteX25" fmla="*/ 2828925 w 5214937"/>
              <a:gd name="connsiteY25" fmla="*/ 163882 h 1063995"/>
              <a:gd name="connsiteX26" fmla="*/ 2943225 w 5214937"/>
              <a:gd name="connsiteY26" fmla="*/ 249607 h 1063995"/>
              <a:gd name="connsiteX27" fmla="*/ 3043237 w 5214937"/>
              <a:gd name="connsiteY27" fmla="*/ 349620 h 1063995"/>
              <a:gd name="connsiteX28" fmla="*/ 3100387 w 5214937"/>
              <a:gd name="connsiteY28" fmla="*/ 463920 h 1063995"/>
              <a:gd name="connsiteX29" fmla="*/ 3157537 w 5214937"/>
              <a:gd name="connsiteY29" fmla="*/ 506782 h 1063995"/>
              <a:gd name="connsiteX30" fmla="*/ 3257550 w 5214937"/>
              <a:gd name="connsiteY30" fmla="*/ 578220 h 1063995"/>
              <a:gd name="connsiteX31" fmla="*/ 3357562 w 5214937"/>
              <a:gd name="connsiteY31" fmla="*/ 692520 h 1063995"/>
              <a:gd name="connsiteX32" fmla="*/ 3400425 w 5214937"/>
              <a:gd name="connsiteY32" fmla="*/ 721095 h 1063995"/>
              <a:gd name="connsiteX33" fmla="*/ 3471862 w 5214937"/>
              <a:gd name="connsiteY33" fmla="*/ 806820 h 1063995"/>
              <a:gd name="connsiteX34" fmla="*/ 3543300 w 5214937"/>
              <a:gd name="connsiteY34" fmla="*/ 821107 h 1063995"/>
              <a:gd name="connsiteX35" fmla="*/ 3800475 w 5214937"/>
              <a:gd name="connsiteY35" fmla="*/ 878257 h 1063995"/>
              <a:gd name="connsiteX36" fmla="*/ 4243387 w 5214937"/>
              <a:gd name="connsiteY36" fmla="*/ 921120 h 1063995"/>
              <a:gd name="connsiteX37" fmla="*/ 4443412 w 5214937"/>
              <a:gd name="connsiteY37" fmla="*/ 935407 h 1063995"/>
              <a:gd name="connsiteX38" fmla="*/ 5214937 w 5214937"/>
              <a:gd name="connsiteY38" fmla="*/ 949695 h 1063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214937" h="1063995">
                <a:moveTo>
                  <a:pt x="0" y="1063995"/>
                </a:moveTo>
                <a:cubicBezTo>
                  <a:pt x="74663" y="1014219"/>
                  <a:pt x="62424" y="1012532"/>
                  <a:pt x="200025" y="1021132"/>
                </a:cubicBezTo>
                <a:cubicBezTo>
                  <a:pt x="225622" y="1022732"/>
                  <a:pt x="247650" y="1040182"/>
                  <a:pt x="271462" y="1049707"/>
                </a:cubicBezTo>
                <a:cubicBezTo>
                  <a:pt x="461962" y="1044945"/>
                  <a:pt x="652608" y="1044274"/>
                  <a:pt x="842962" y="1035420"/>
                </a:cubicBezTo>
                <a:cubicBezTo>
                  <a:pt x="858006" y="1034720"/>
                  <a:pt x="871214" y="1024785"/>
                  <a:pt x="885825" y="1021132"/>
                </a:cubicBezTo>
                <a:cubicBezTo>
                  <a:pt x="933485" y="1009217"/>
                  <a:pt x="958130" y="1011222"/>
                  <a:pt x="1000125" y="992557"/>
                </a:cubicBezTo>
                <a:cubicBezTo>
                  <a:pt x="1029319" y="979582"/>
                  <a:pt x="1056032" y="961164"/>
                  <a:pt x="1085850" y="949695"/>
                </a:cubicBezTo>
                <a:cubicBezTo>
                  <a:pt x="1118210" y="937249"/>
                  <a:pt x="1152653" y="931083"/>
                  <a:pt x="1185862" y="921120"/>
                </a:cubicBezTo>
                <a:cubicBezTo>
                  <a:pt x="1288343" y="890375"/>
                  <a:pt x="1160671" y="923845"/>
                  <a:pt x="1285875" y="892545"/>
                </a:cubicBezTo>
                <a:cubicBezTo>
                  <a:pt x="1300162" y="883020"/>
                  <a:pt x="1315974" y="875457"/>
                  <a:pt x="1328737" y="863970"/>
                </a:cubicBezTo>
                <a:cubicBezTo>
                  <a:pt x="1363781" y="832431"/>
                  <a:pt x="1384023" y="778866"/>
                  <a:pt x="1428750" y="763957"/>
                </a:cubicBezTo>
                <a:lnTo>
                  <a:pt x="1471612" y="749670"/>
                </a:lnTo>
                <a:cubicBezTo>
                  <a:pt x="1510903" y="690734"/>
                  <a:pt x="1502568" y="691329"/>
                  <a:pt x="1585912" y="649657"/>
                </a:cubicBezTo>
                <a:cubicBezTo>
                  <a:pt x="1604962" y="640132"/>
                  <a:pt x="1626578" y="634569"/>
                  <a:pt x="1643062" y="621082"/>
                </a:cubicBezTo>
                <a:cubicBezTo>
                  <a:pt x="1679551" y="591227"/>
                  <a:pt x="1709737" y="554408"/>
                  <a:pt x="1743075" y="521070"/>
                </a:cubicBezTo>
                <a:lnTo>
                  <a:pt x="1785937" y="478207"/>
                </a:lnTo>
                <a:lnTo>
                  <a:pt x="1828800" y="435345"/>
                </a:lnTo>
                <a:cubicBezTo>
                  <a:pt x="1861037" y="338629"/>
                  <a:pt x="1815611" y="436810"/>
                  <a:pt x="1885950" y="378195"/>
                </a:cubicBezTo>
                <a:cubicBezTo>
                  <a:pt x="1904243" y="362951"/>
                  <a:pt x="1912721" y="338598"/>
                  <a:pt x="1928812" y="321045"/>
                </a:cubicBezTo>
                <a:cubicBezTo>
                  <a:pt x="2028159" y="212666"/>
                  <a:pt x="2006915" y="230876"/>
                  <a:pt x="2085975" y="178170"/>
                </a:cubicBezTo>
                <a:cubicBezTo>
                  <a:pt x="2095500" y="163882"/>
                  <a:pt x="2100577" y="145288"/>
                  <a:pt x="2114550" y="135307"/>
                </a:cubicBezTo>
                <a:cubicBezTo>
                  <a:pt x="2303977" y="0"/>
                  <a:pt x="2089674" y="203043"/>
                  <a:pt x="2228850" y="63870"/>
                </a:cubicBezTo>
                <a:cubicBezTo>
                  <a:pt x="2300287" y="68632"/>
                  <a:pt x="2372223" y="68484"/>
                  <a:pt x="2443162" y="78157"/>
                </a:cubicBezTo>
                <a:cubicBezTo>
                  <a:pt x="2477516" y="82842"/>
                  <a:pt x="2509425" y="98791"/>
                  <a:pt x="2543175" y="106732"/>
                </a:cubicBezTo>
                <a:cubicBezTo>
                  <a:pt x="2590452" y="117856"/>
                  <a:pt x="2638425" y="125782"/>
                  <a:pt x="2686050" y="135307"/>
                </a:cubicBezTo>
                <a:lnTo>
                  <a:pt x="2828925" y="163882"/>
                </a:lnTo>
                <a:cubicBezTo>
                  <a:pt x="2874863" y="194508"/>
                  <a:pt x="2897977" y="208130"/>
                  <a:pt x="2943225" y="249607"/>
                </a:cubicBezTo>
                <a:cubicBezTo>
                  <a:pt x="2977979" y="281465"/>
                  <a:pt x="3022153" y="307451"/>
                  <a:pt x="3043237" y="349620"/>
                </a:cubicBezTo>
                <a:cubicBezTo>
                  <a:pt x="3062287" y="387720"/>
                  <a:pt x="3066309" y="438362"/>
                  <a:pt x="3100387" y="463920"/>
                </a:cubicBezTo>
                <a:cubicBezTo>
                  <a:pt x="3119437" y="478207"/>
                  <a:pt x="3138160" y="492941"/>
                  <a:pt x="3157537" y="506782"/>
                </a:cubicBezTo>
                <a:cubicBezTo>
                  <a:pt x="3185933" y="527065"/>
                  <a:pt x="3234200" y="554870"/>
                  <a:pt x="3257550" y="578220"/>
                </a:cubicBezTo>
                <a:cubicBezTo>
                  <a:pt x="3293348" y="614018"/>
                  <a:pt x="3321764" y="656722"/>
                  <a:pt x="3357562" y="692520"/>
                </a:cubicBezTo>
                <a:cubicBezTo>
                  <a:pt x="3369704" y="704662"/>
                  <a:pt x="3388283" y="708953"/>
                  <a:pt x="3400425" y="721095"/>
                </a:cubicBezTo>
                <a:cubicBezTo>
                  <a:pt x="3426727" y="747397"/>
                  <a:pt x="3441390" y="785489"/>
                  <a:pt x="3471862" y="806820"/>
                </a:cubicBezTo>
                <a:cubicBezTo>
                  <a:pt x="3491756" y="820746"/>
                  <a:pt x="3519407" y="816763"/>
                  <a:pt x="3543300" y="821107"/>
                </a:cubicBezTo>
                <a:cubicBezTo>
                  <a:pt x="3681425" y="846221"/>
                  <a:pt x="3612527" y="826049"/>
                  <a:pt x="3800475" y="878257"/>
                </a:cubicBezTo>
                <a:cubicBezTo>
                  <a:pt x="4052875" y="948368"/>
                  <a:pt x="3643934" y="890379"/>
                  <a:pt x="4243387" y="921120"/>
                </a:cubicBezTo>
                <a:cubicBezTo>
                  <a:pt x="4310144" y="924543"/>
                  <a:pt x="4376617" y="932838"/>
                  <a:pt x="4443412" y="935407"/>
                </a:cubicBezTo>
                <a:cubicBezTo>
                  <a:pt x="4867021" y="951700"/>
                  <a:pt x="4887582" y="949695"/>
                  <a:pt x="5214937" y="949695"/>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cxnSp>
        <p:nvCxnSpPr>
          <p:cNvPr id="11" name="直接连接符 10"/>
          <p:cNvCxnSpPr/>
          <p:nvPr/>
        </p:nvCxnSpPr>
        <p:spPr>
          <a:xfrm rot="5400000">
            <a:off x="3009900" y="3162300"/>
            <a:ext cx="2971800" cy="1588"/>
          </a:xfrm>
          <a:prstGeom prst="line">
            <a:avLst/>
          </a:prstGeom>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228600" y="4419600"/>
            <a:ext cx="1771632" cy="646331"/>
          </a:xfrm>
          <a:prstGeom prst="rect">
            <a:avLst/>
          </a:prstGeom>
          <a:noFill/>
        </p:spPr>
        <p:txBody>
          <a:bodyPr wrap="square" rtlCol="0">
            <a:spAutoFit/>
          </a:bodyPr>
          <a:lstStyle/>
          <a:p>
            <a:pPr algn="r"/>
            <a:r>
              <a:rPr lang="en-US" altLang="zh-CN" dirty="0" smtClean="0"/>
              <a:t>           new peaks   within 500 </a:t>
            </a:r>
            <a:r>
              <a:rPr lang="en-US" altLang="zh-CN" dirty="0" err="1" smtClean="0"/>
              <a:t>bp</a:t>
            </a:r>
            <a:endParaRPr lang="zh-CN" altLang="en-US" dirty="0"/>
          </a:p>
        </p:txBody>
      </p:sp>
      <p:cxnSp>
        <p:nvCxnSpPr>
          <p:cNvPr id="18" name="直接连接符 17"/>
          <p:cNvCxnSpPr/>
          <p:nvPr/>
        </p:nvCxnSpPr>
        <p:spPr>
          <a:xfrm rot="5400000">
            <a:off x="2476500" y="5067300"/>
            <a:ext cx="838200" cy="1588"/>
          </a:xfrm>
          <a:prstGeom prst="line">
            <a:avLst/>
          </a:prstGeom>
        </p:spPr>
        <p:style>
          <a:lnRef idx="1">
            <a:schemeClr val="dk1"/>
          </a:lnRef>
          <a:fillRef idx="0">
            <a:schemeClr val="dk1"/>
          </a:fillRef>
          <a:effectRef idx="0">
            <a:schemeClr val="dk1"/>
          </a:effectRef>
          <a:fontRef idx="minor">
            <a:schemeClr val="tx1"/>
          </a:fontRef>
        </p:style>
      </p:cxnSp>
      <p:cxnSp>
        <p:nvCxnSpPr>
          <p:cNvPr id="19" name="直接连接符 18"/>
          <p:cNvCxnSpPr/>
          <p:nvPr/>
        </p:nvCxnSpPr>
        <p:spPr>
          <a:xfrm rot="5400000">
            <a:off x="5601494" y="5066506"/>
            <a:ext cx="838200" cy="1588"/>
          </a:xfrm>
          <a:prstGeom prst="line">
            <a:avLst/>
          </a:prstGeom>
        </p:spPr>
        <p:style>
          <a:lnRef idx="1">
            <a:schemeClr val="dk1"/>
          </a:lnRef>
          <a:fillRef idx="0">
            <a:schemeClr val="dk1"/>
          </a:fillRef>
          <a:effectRef idx="0">
            <a:schemeClr val="dk1"/>
          </a:effectRef>
          <a:fontRef idx="minor">
            <a:schemeClr val="tx1"/>
          </a:fontRef>
        </p:style>
      </p:cxnSp>
      <p:sp>
        <p:nvSpPr>
          <p:cNvPr id="20" name="矩形 19"/>
          <p:cNvSpPr/>
          <p:nvPr/>
        </p:nvSpPr>
        <p:spPr>
          <a:xfrm>
            <a:off x="5029200" y="2286000"/>
            <a:ext cx="3276600" cy="4572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nvCxnSpPr>
        <p:spPr>
          <a:xfrm rot="5400000">
            <a:off x="4763294" y="2399506"/>
            <a:ext cx="1447006" cy="794"/>
          </a:xfrm>
          <a:prstGeom prst="line">
            <a:avLst/>
          </a:prstGeom>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5943600" y="2286000"/>
            <a:ext cx="2057400" cy="369332"/>
          </a:xfrm>
          <a:prstGeom prst="rect">
            <a:avLst/>
          </a:prstGeom>
          <a:noFill/>
        </p:spPr>
        <p:txBody>
          <a:bodyPr wrap="square" rtlCol="0">
            <a:spAutoFit/>
          </a:bodyPr>
          <a:lstStyle/>
          <a:p>
            <a:r>
              <a:rPr lang="en-US" altLang="zh-CN" dirty="0" smtClean="0"/>
              <a:t> </a:t>
            </a:r>
            <a:r>
              <a:rPr lang="en-US" altLang="zh-CN" dirty="0" err="1" smtClean="0"/>
              <a:t>Refseq</a:t>
            </a:r>
            <a:r>
              <a:rPr lang="en-US" altLang="zh-CN" dirty="0" smtClean="0"/>
              <a:t>    gene</a:t>
            </a:r>
            <a:endParaRPr lang="zh-CN" altLang="en-US" dirty="0"/>
          </a:p>
        </p:txBody>
      </p:sp>
      <p:cxnSp>
        <p:nvCxnSpPr>
          <p:cNvPr id="26" name="直接箭头连接符 25"/>
          <p:cNvCxnSpPr/>
          <p:nvPr/>
        </p:nvCxnSpPr>
        <p:spPr>
          <a:xfrm>
            <a:off x="4495800" y="1981200"/>
            <a:ext cx="990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657600" y="1295400"/>
            <a:ext cx="2700350" cy="369332"/>
          </a:xfrm>
          <a:prstGeom prst="rect">
            <a:avLst/>
          </a:prstGeom>
          <a:noFill/>
        </p:spPr>
        <p:txBody>
          <a:bodyPr wrap="square" rtlCol="0">
            <a:spAutoFit/>
          </a:bodyPr>
          <a:lstStyle/>
          <a:p>
            <a:r>
              <a:rPr lang="en-US" altLang="zh-CN" dirty="0" smtClean="0"/>
              <a:t>- 0.5kb &lt; Distance &lt; 1kb</a:t>
            </a:r>
            <a:endParaRPr lang="zh-CN" altLang="en-US" dirty="0"/>
          </a:p>
        </p:txBody>
      </p:sp>
      <p:sp>
        <p:nvSpPr>
          <p:cNvPr id="28" name="TextBox 27"/>
          <p:cNvSpPr txBox="1"/>
          <p:nvPr/>
        </p:nvSpPr>
        <p:spPr>
          <a:xfrm>
            <a:off x="4876800" y="3048000"/>
            <a:ext cx="2895600" cy="369332"/>
          </a:xfrm>
          <a:prstGeom prst="rect">
            <a:avLst/>
          </a:prstGeom>
          <a:noFill/>
        </p:spPr>
        <p:txBody>
          <a:bodyPr wrap="square" rtlCol="0">
            <a:spAutoFit/>
          </a:bodyPr>
          <a:lstStyle/>
          <a:p>
            <a:r>
              <a:rPr lang="en-US" altLang="zh-CN" dirty="0" smtClean="0"/>
              <a:t>Transcript start sites</a:t>
            </a:r>
            <a:endParaRPr lang="zh-CN" altLang="en-US" dirty="0"/>
          </a:p>
        </p:txBody>
      </p:sp>
      <p:sp>
        <p:nvSpPr>
          <p:cNvPr id="29" name="TextBox 28"/>
          <p:cNvSpPr txBox="1"/>
          <p:nvPr/>
        </p:nvSpPr>
        <p:spPr>
          <a:xfrm>
            <a:off x="2286000" y="5562600"/>
            <a:ext cx="1600200" cy="369332"/>
          </a:xfrm>
          <a:prstGeom prst="rect">
            <a:avLst/>
          </a:prstGeom>
          <a:noFill/>
        </p:spPr>
        <p:txBody>
          <a:bodyPr wrap="square" rtlCol="0">
            <a:spAutoFit/>
          </a:bodyPr>
          <a:lstStyle/>
          <a:p>
            <a:r>
              <a:rPr lang="en-US" altLang="zh-CN" dirty="0" smtClean="0"/>
              <a:t>region start</a:t>
            </a:r>
            <a:endParaRPr lang="zh-CN" altLang="en-US" dirty="0"/>
          </a:p>
        </p:txBody>
      </p:sp>
      <p:sp>
        <p:nvSpPr>
          <p:cNvPr id="30" name="TextBox 29"/>
          <p:cNvSpPr txBox="1"/>
          <p:nvPr/>
        </p:nvSpPr>
        <p:spPr>
          <a:xfrm>
            <a:off x="5334000" y="5562600"/>
            <a:ext cx="1600200" cy="369332"/>
          </a:xfrm>
          <a:prstGeom prst="rect">
            <a:avLst/>
          </a:prstGeom>
          <a:noFill/>
        </p:spPr>
        <p:txBody>
          <a:bodyPr wrap="square" rtlCol="0">
            <a:spAutoFit/>
          </a:bodyPr>
          <a:lstStyle/>
          <a:p>
            <a:r>
              <a:rPr lang="en-US" altLang="zh-CN" dirty="0" smtClean="0"/>
              <a:t>region end</a:t>
            </a:r>
            <a:endParaRPr lang="zh-CN" altLang="en-US" dirty="0"/>
          </a:p>
        </p:txBody>
      </p:sp>
      <p:sp>
        <p:nvSpPr>
          <p:cNvPr id="17" name="TextBox 16"/>
          <p:cNvSpPr txBox="1"/>
          <p:nvPr/>
        </p:nvSpPr>
        <p:spPr>
          <a:xfrm>
            <a:off x="2357422" y="642918"/>
            <a:ext cx="5715040" cy="461665"/>
          </a:xfrm>
          <a:prstGeom prst="rect">
            <a:avLst/>
          </a:prstGeom>
          <a:noFill/>
        </p:spPr>
        <p:txBody>
          <a:bodyPr wrap="square" rtlCol="0">
            <a:spAutoFit/>
          </a:bodyPr>
          <a:lstStyle/>
          <a:p>
            <a:r>
              <a:rPr lang="en-US" altLang="zh-CN" sz="2400" dirty="0" smtClean="0"/>
              <a:t>Algorithm for TF---</a:t>
            </a:r>
            <a:r>
              <a:rPr lang="en-US" altLang="zh-CN" sz="2400" dirty="0" err="1" smtClean="0"/>
              <a:t>XorTF</a:t>
            </a:r>
            <a:r>
              <a:rPr lang="en-US" altLang="zh-CN" sz="2400" dirty="0" smtClean="0"/>
              <a:t> identification</a:t>
            </a:r>
            <a:endParaRPr lang="zh-CN" altLang="en-US" sz="2400" dirty="0"/>
          </a:p>
        </p:txBody>
      </p:sp>
      <p:sp>
        <p:nvSpPr>
          <p:cNvPr id="21" name="TextBox 20"/>
          <p:cNvSpPr txBox="1"/>
          <p:nvPr/>
        </p:nvSpPr>
        <p:spPr>
          <a:xfrm>
            <a:off x="0" y="0"/>
            <a:ext cx="3357554" cy="369332"/>
          </a:xfrm>
          <a:prstGeom prst="rect">
            <a:avLst/>
          </a:prstGeom>
          <a:noFill/>
        </p:spPr>
        <p:txBody>
          <a:bodyPr wrap="square" rtlCol="0">
            <a:spAutoFit/>
          </a:bodyPr>
          <a:lstStyle/>
          <a:p>
            <a:r>
              <a:rPr lang="en-US" altLang="zh-CN" dirty="0" smtClean="0"/>
              <a:t>C. </a:t>
            </a:r>
            <a:r>
              <a:rPr lang="en-US" altLang="zh-CN" dirty="0" err="1" smtClean="0"/>
              <a:t>elegan</a:t>
            </a:r>
            <a:r>
              <a:rPr lang="en-US" altLang="zh-CN" dirty="0" smtClean="0"/>
              <a:t> regulatory network </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625</TotalTime>
  <Words>859</Words>
  <Application>Microsoft Macintosh PowerPoint</Application>
  <PresentationFormat>On-screen Show (4:3)</PresentationFormat>
  <Paragraphs>128</Paragraphs>
  <Slides>17</Slides>
  <Notes>0</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Office 主题</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Chao Cheng</cp:lastModifiedBy>
  <cp:revision>65</cp:revision>
  <dcterms:created xsi:type="dcterms:W3CDTF">2010-03-01T16:50:19Z</dcterms:created>
  <dcterms:modified xsi:type="dcterms:W3CDTF">2010-03-01T16:57:50Z</dcterms:modified>
</cp:coreProperties>
</file>