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0" r:id="rId4"/>
    <p:sldId id="267" r:id="rId5"/>
    <p:sldId id="263" r:id="rId6"/>
    <p:sldId id="264" r:id="rId7"/>
    <p:sldId id="268" r:id="rId8"/>
    <p:sldId id="265" r:id="rId9"/>
    <p:sldId id="269" r:id="rId10"/>
    <p:sldId id="289" r:id="rId11"/>
    <p:sldId id="259" r:id="rId12"/>
    <p:sldId id="270" r:id="rId13"/>
    <p:sldId id="273" r:id="rId14"/>
    <p:sldId id="274" r:id="rId15"/>
    <p:sldId id="275" r:id="rId16"/>
    <p:sldId id="276" r:id="rId17"/>
    <p:sldId id="279" r:id="rId18"/>
    <p:sldId id="281" r:id="rId19"/>
    <p:sldId id="282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0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DC29-D42E-C34D-8DA8-11017EA4816D}" type="datetimeFigureOut">
              <a:rPr lang="en-US" smtClean="0"/>
              <a:t>3/1/10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ADA6F-A1E1-854F-984F-E74F3BD7E3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4D7EB5-242B-3546-84B4-BD4E6C416209}" type="slidenum">
              <a:rPr lang="en-US"/>
              <a:pPr/>
              <a:t>5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  <a:ea typeface="MS Gothic" charset="0"/>
                <a:cs typeface="MS Gothic" charset="0"/>
              </a:rPr>
              <a:t>258(193 consistent) for RNA-Seq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2265FC7-BDE1-1947-A6A9-81A51F4DD512}" type="slidenum">
              <a:rPr lang="en-US" sz="1200">
                <a:solidFill>
                  <a:srgbClr val="000000"/>
                </a:solidFill>
                <a:ea typeface="MS Gothic" charset="0"/>
                <a:cs typeface="MS Gothic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7B48B3-1E60-E945-A59D-5BB9853B82A3}" type="slidenum">
              <a:rPr lang="en-US"/>
              <a:pPr/>
              <a:t>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  <a:ea typeface="MS Gothic" charset="0"/>
                <a:cs typeface="MS Gothic" charset="0"/>
              </a:rPr>
              <a:t>258(193 consistent) for RNA-Seq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7C5AFC-2A5A-1E4C-AAA4-0039FF36A85A}" type="slidenum">
              <a:rPr lang="en-US" sz="1200">
                <a:solidFill>
                  <a:srgbClr val="000000"/>
                </a:solidFill>
                <a:ea typeface="MS Gothic" charset="0"/>
                <a:cs typeface="MS Gothic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79B657-8275-C744-A1BA-4B28C7C24246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  <a:ea typeface="MS Gothic" charset="0"/>
                <a:cs typeface="MS Gothic" charset="0"/>
              </a:rPr>
              <a:t>Novel TARs the same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71AFDA-BBB4-7442-9314-46DE26CE8926}" type="slidenum">
              <a:rPr lang="en-US" sz="1200">
                <a:solidFill>
                  <a:srgbClr val="000000"/>
                </a:solidFill>
                <a:ea typeface="MS Gothic" charset="0"/>
                <a:cs typeface="MS Gothic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DA6F-A1E1-854F-984F-E74F3BD7E36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After 1.5&gt;=CNV&gt;=0.5 filtering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FCFF1-6A77-0440-A830-C32ACC2B06E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DA6F-A1E1-854F-984F-E74F3BD7E36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DA6F-A1E1-854F-984F-E74F3BD7E36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E3F1B-A9B1-E443-89D9-3C83DF8343AE}" type="slidenum">
              <a:rPr lang="en-US"/>
              <a:pPr/>
              <a:t>26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TF diff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0250-B124-444F-AD77-B3DDB8EA8E87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523E-4307-3D46-8241-2F22A9F2F9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Allele Paper Figures/Tables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Ex: Consistent &amp; Cooperative Binding to Maternal Allele</a:t>
            </a:r>
          </a:p>
        </p:txBody>
      </p:sp>
      <p:pic>
        <p:nvPicPr>
          <p:cNvPr id="89091" name="Content Placeholder 3" descr="PolII.tiff"/>
          <p:cNvPicPr>
            <a:picLocks noGrp="1"/>
          </p:cNvPicPr>
          <p:nvPr>
            <p:ph idx="1"/>
          </p:nvPr>
        </p:nvPicPr>
        <p:blipFill>
          <a:blip r:embed="rId2"/>
          <a:srcRect l="-28700" r="-28700"/>
          <a:stretch>
            <a:fillRect/>
          </a:stretch>
        </p:blipFill>
        <p:spPr>
          <a:xfrm>
            <a:off x="-174625" y="1601788"/>
            <a:ext cx="5486400" cy="4114800"/>
          </a:xfrm>
        </p:spPr>
      </p:pic>
      <p:pic>
        <p:nvPicPr>
          <p:cNvPr id="89092" name="Picture 4" descr="Myc.tif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16002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2187575" y="1417638"/>
            <a:ext cx="64293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Pol II</a:t>
            </a:r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6578600" y="1416050"/>
            <a:ext cx="5810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Myc</a:t>
            </a:r>
          </a:p>
        </p:txBody>
      </p:sp>
      <p:sp>
        <p:nvSpPr>
          <p:cNvPr id="89095" name="TextBox 7"/>
          <p:cNvSpPr txBox="1">
            <a:spLocks noChangeArrowheads="1"/>
          </p:cNvSpPr>
          <p:nvPr/>
        </p:nvSpPr>
        <p:spPr bwMode="auto">
          <a:xfrm>
            <a:off x="282575" y="6075363"/>
            <a:ext cx="8505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Maternal Allele Binding (* p&lt;0.05) for all 3 SNPs in the binding site for both Pol II and Myc</a:t>
            </a:r>
          </a:p>
          <a:p>
            <a:pPr algn="ctr"/>
            <a:r>
              <a:rPr lang="en-US">
                <a:latin typeface="Calibri" charset="0"/>
              </a:rPr>
              <a:t>(site is in the intron of FRMD4A on chr10)</a:t>
            </a:r>
          </a:p>
        </p:txBody>
      </p:sp>
      <p:sp>
        <p:nvSpPr>
          <p:cNvPr id="8909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B62A1F-6263-C146-B859-3447444279B2}" type="slidenum">
              <a:rPr lang="en-US"/>
              <a:pPr/>
              <a:t>10</a:t>
            </a:fld>
            <a:endParaRPr lang="en-US"/>
          </a:p>
        </p:txBody>
      </p:sp>
      <p:sp>
        <p:nvSpPr>
          <p:cNvPr id="89097" name="TextBox 9"/>
          <p:cNvSpPr txBox="1">
            <a:spLocks noChangeArrowheads="1"/>
          </p:cNvSpPr>
          <p:nvPr/>
        </p:nvSpPr>
        <p:spPr bwMode="auto">
          <a:xfrm flipV="1">
            <a:off x="1887538" y="4629150"/>
            <a:ext cx="349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*</a:t>
            </a:r>
          </a:p>
        </p:txBody>
      </p:sp>
      <p:sp>
        <p:nvSpPr>
          <p:cNvPr id="89098" name="TextBox 10"/>
          <p:cNvSpPr txBox="1">
            <a:spLocks noChangeArrowheads="1"/>
          </p:cNvSpPr>
          <p:nvPr/>
        </p:nvSpPr>
        <p:spPr bwMode="auto">
          <a:xfrm flipV="1">
            <a:off x="2405063" y="4622800"/>
            <a:ext cx="34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*</a:t>
            </a:r>
          </a:p>
        </p:txBody>
      </p:sp>
      <p:sp>
        <p:nvSpPr>
          <p:cNvPr id="89099" name="TextBox 11"/>
          <p:cNvSpPr txBox="1">
            <a:spLocks noChangeArrowheads="1"/>
          </p:cNvSpPr>
          <p:nvPr/>
        </p:nvSpPr>
        <p:spPr bwMode="auto">
          <a:xfrm flipV="1">
            <a:off x="2606675" y="4619625"/>
            <a:ext cx="349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*</a:t>
            </a:r>
          </a:p>
        </p:txBody>
      </p:sp>
      <p:sp>
        <p:nvSpPr>
          <p:cNvPr id="89100" name="TextBox 12"/>
          <p:cNvSpPr txBox="1">
            <a:spLocks noChangeArrowheads="1"/>
          </p:cNvSpPr>
          <p:nvPr/>
        </p:nvSpPr>
        <p:spPr bwMode="auto">
          <a:xfrm flipV="1">
            <a:off x="6791325" y="4641850"/>
            <a:ext cx="349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*</a:t>
            </a:r>
          </a:p>
        </p:txBody>
      </p:sp>
      <p:sp>
        <p:nvSpPr>
          <p:cNvPr id="89101" name="TextBox 12"/>
          <p:cNvSpPr txBox="1">
            <a:spLocks noChangeArrowheads="1"/>
          </p:cNvSpPr>
          <p:nvPr/>
        </p:nvSpPr>
        <p:spPr bwMode="auto">
          <a:xfrm>
            <a:off x="4048125" y="1787525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2395CE"/>
                </a:solidFill>
              </a:rPr>
              <a:t>Maternal</a:t>
            </a:r>
          </a:p>
        </p:txBody>
      </p:sp>
      <p:sp>
        <p:nvSpPr>
          <p:cNvPr id="89102" name="TextBox 13"/>
          <p:cNvSpPr txBox="1">
            <a:spLocks noChangeArrowheads="1"/>
          </p:cNvSpPr>
          <p:nvPr/>
        </p:nvSpPr>
        <p:spPr bwMode="auto">
          <a:xfrm>
            <a:off x="4048125" y="2317750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9F108E"/>
                </a:solidFill>
              </a:rPr>
              <a:t>Paternal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ovelTAR_example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8648" y="727678"/>
            <a:ext cx="7900802" cy="5920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3a - exp </a:t>
            </a:r>
            <a:r>
              <a:rPr lang="en-US" dirty="0" err="1" smtClean="0"/>
              <a:t>vs</a:t>
            </a:r>
            <a:r>
              <a:rPr lang="en-US" dirty="0" smtClean="0"/>
              <a:t> binding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ASB vs. ASE(based on the best P-Value)</a:t>
            </a:r>
            <a:br>
              <a:rPr lang="en-US"/>
            </a:br>
            <a:r>
              <a:rPr lang="en-US" sz="2800"/>
              <a:t>y-axis:ratio M/P binding; x-axis: ratio of M/P expression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04800" y="20574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Po</a:t>
            </a:r>
            <a:r>
              <a:rPr lang="en-US" altLang="zh-CN">
                <a:cs typeface="宋体" charset="-122"/>
              </a:rPr>
              <a:t>l II: </a:t>
            </a:r>
          </a:p>
          <a:p>
            <a:r>
              <a:rPr lang="en-US" altLang="zh-CN">
                <a:cs typeface="宋体" charset="-122"/>
              </a:rPr>
              <a:t>Cor: 0.3372924; P-Value: 0.0001548</a:t>
            </a:r>
            <a:endParaRPr lang="en-US"/>
          </a:p>
        </p:txBody>
      </p:sp>
      <p:pic>
        <p:nvPicPr>
          <p:cNvPr id="52228" name="Content Placeholder 6" descr="p2_p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657475"/>
            <a:ext cx="7239000" cy="4200525"/>
          </a:xfrm>
        </p:spPr>
      </p:pic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EDFCA-E3F1-5B4B-9E72-28DDB7A7E27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4" descr="p2_s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763713"/>
            <a:ext cx="7239000" cy="4200525"/>
          </a:xfrm>
        </p:spPr>
      </p:pic>
      <p:sp>
        <p:nvSpPr>
          <p:cNvPr id="53251" name="Title 3"/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pPr algn="l"/>
            <a:r>
              <a:rPr lang="en-US" sz="3200"/>
              <a:t>Po</a:t>
            </a:r>
            <a:r>
              <a:rPr lang="en-US" altLang="zh-CN" sz="3200">
                <a:ea typeface="宋体" charset="-122"/>
                <a:cs typeface="宋体" charset="-122"/>
              </a:rPr>
              <a:t>l II: (sum of M/P ratio)</a:t>
            </a:r>
            <a:br>
              <a:rPr lang="en-US" altLang="zh-CN" sz="3200">
                <a:ea typeface="宋体" charset="-122"/>
                <a:cs typeface="宋体" charset="-122"/>
              </a:rPr>
            </a:br>
            <a:r>
              <a:rPr lang="en-US" altLang="zh-CN" sz="3200">
                <a:ea typeface="宋体" charset="-122"/>
                <a:cs typeface="宋体" charset="-122"/>
              </a:rPr>
              <a:t>Cor: -0.2023301; P-Value: 0.02481</a:t>
            </a:r>
            <a:endParaRPr lang="en-US" sz="320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E427AD-D331-5F4A-95B2-155E436B30A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/>
              <a:t>Myc:</a:t>
            </a:r>
            <a:br>
              <a:rPr lang="en-US" sz="3200"/>
            </a:br>
            <a:r>
              <a:rPr lang="en-US" altLang="zh-CN" sz="3200">
                <a:ea typeface="宋体" charset="-122"/>
                <a:cs typeface="宋体" charset="-122"/>
              </a:rPr>
              <a:t>Cor:0.4806692; P-Value: 0.0004107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pic>
        <p:nvPicPr>
          <p:cNvPr id="54275" name="Content Placeholder 7" descr="myc_p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763713"/>
            <a:ext cx="7239000" cy="4200525"/>
          </a:xfrm>
        </p:spPr>
      </p:pic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38EC89-8F81-E440-AAF3-AA081DC7E06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3b – PWM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Content Placeholder 3" descr="Max_ratio_My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Content Placeholder 3" descr="Myc_ratio_My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3b – </a:t>
            </a:r>
            <a:r>
              <a:rPr lang="en-US" dirty="0" err="1" smtClean="0"/>
              <a:t>polyphen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 1 – Pipeline Schematic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 4 – technical figs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>
                <a:ea typeface="宋体" charset="-122"/>
                <a:cs typeface="宋体" charset="-122"/>
              </a:rPr>
              <a:t>RNA-Seq: M/P-filtered</a:t>
            </a:r>
            <a:endParaRPr lang="en-US"/>
          </a:p>
        </p:txBody>
      </p:sp>
      <p:pic>
        <p:nvPicPr>
          <p:cNvPr id="43011" name="Content Placeholder 4" descr="rna_mp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752600"/>
            <a:ext cx="801052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>
                <a:ea typeface="宋体" charset="-122"/>
                <a:cs typeface="宋体" charset="-122"/>
              </a:rPr>
              <a:t>RNA-Seq: Alt/Ref-filtered</a:t>
            </a:r>
            <a:endParaRPr lang="en-US"/>
          </a:p>
        </p:txBody>
      </p:sp>
      <p:pic>
        <p:nvPicPr>
          <p:cNvPr id="45059" name="Content Placeholder 4" descr="rna_ar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763713"/>
            <a:ext cx="72390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:\home2\rdb9\working\Joel\080609\Summary\f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870B9-7EA4-9A4E-9C7C-F6E8EA6C6F3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 4– saturation – depth of sequencing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 5 - network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8"/>
          <p:cNvSpPr>
            <a:spLocks noChangeArrowheads="1"/>
          </p:cNvSpPr>
          <p:nvPr/>
        </p:nvSpPr>
        <p:spPr bwMode="auto">
          <a:xfrm>
            <a:off x="4343400" y="4191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Oval 9"/>
          <p:cNvSpPr>
            <a:spLocks noChangeArrowheads="1"/>
          </p:cNvSpPr>
          <p:nvPr/>
        </p:nvSpPr>
        <p:spPr bwMode="auto">
          <a:xfrm>
            <a:off x="5105400" y="4191000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Oval 10"/>
          <p:cNvSpPr>
            <a:spLocks noChangeArrowheads="1"/>
          </p:cNvSpPr>
          <p:nvPr/>
        </p:nvSpPr>
        <p:spPr bwMode="auto">
          <a:xfrm>
            <a:off x="3581400" y="4191000"/>
            <a:ext cx="381000" cy="381000"/>
          </a:xfrm>
          <a:prstGeom prst="ellipse">
            <a:avLst/>
          </a:prstGeom>
          <a:solidFill>
            <a:srgbClr val="0000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Oval 11"/>
          <p:cNvSpPr>
            <a:spLocks noChangeArrowheads="1"/>
          </p:cNvSpPr>
          <p:nvPr/>
        </p:nvSpPr>
        <p:spPr bwMode="auto">
          <a:xfrm>
            <a:off x="5867400" y="4191000"/>
            <a:ext cx="381000" cy="381000"/>
          </a:xfrm>
          <a:prstGeom prst="ellipse">
            <a:avLst/>
          </a:prstGeom>
          <a:solidFill>
            <a:srgbClr val="0000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Oval 12"/>
          <p:cNvSpPr>
            <a:spLocks noChangeArrowheads="1"/>
          </p:cNvSpPr>
          <p:nvPr/>
        </p:nvSpPr>
        <p:spPr bwMode="auto">
          <a:xfrm>
            <a:off x="6629400" y="4191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Oval 13"/>
          <p:cNvSpPr>
            <a:spLocks noChangeArrowheads="1"/>
          </p:cNvSpPr>
          <p:nvPr/>
        </p:nvSpPr>
        <p:spPr bwMode="auto">
          <a:xfrm>
            <a:off x="7391400" y="4191000"/>
            <a:ext cx="381000" cy="381000"/>
          </a:xfrm>
          <a:prstGeom prst="ellipse">
            <a:avLst/>
          </a:prstGeom>
          <a:solidFill>
            <a:srgbClr val="0000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Oval 14"/>
          <p:cNvSpPr>
            <a:spLocks noChangeArrowheads="1"/>
          </p:cNvSpPr>
          <p:nvPr/>
        </p:nvSpPr>
        <p:spPr bwMode="auto">
          <a:xfrm>
            <a:off x="1295400" y="4191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Oval 15"/>
          <p:cNvSpPr>
            <a:spLocks noChangeArrowheads="1"/>
          </p:cNvSpPr>
          <p:nvPr/>
        </p:nvSpPr>
        <p:spPr bwMode="auto">
          <a:xfrm>
            <a:off x="2057400" y="4191000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Oval 16"/>
          <p:cNvSpPr>
            <a:spLocks noChangeArrowheads="1"/>
          </p:cNvSpPr>
          <p:nvPr/>
        </p:nvSpPr>
        <p:spPr bwMode="auto">
          <a:xfrm>
            <a:off x="2819400" y="4191000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0" y="1447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TF’s</a:t>
            </a:r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0" y="41148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Genes</a:t>
            </a:r>
          </a:p>
        </p:txBody>
      </p:sp>
      <p:cxnSp>
        <p:nvCxnSpPr>
          <p:cNvPr id="19469" name="AutoShape 20"/>
          <p:cNvCxnSpPr>
            <a:cxnSpLocks noChangeShapeType="1"/>
            <a:endCxn id="19463" idx="0"/>
          </p:cNvCxnSpPr>
          <p:nvPr/>
        </p:nvCxnSpPr>
        <p:spPr bwMode="auto">
          <a:xfrm>
            <a:off x="6400800" y="2057400"/>
            <a:ext cx="1181100" cy="213360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cxnSp>
        <p:nvCxnSpPr>
          <p:cNvPr id="19470" name="AutoShape 21"/>
          <p:cNvCxnSpPr>
            <a:cxnSpLocks noChangeShapeType="1"/>
          </p:cNvCxnSpPr>
          <p:nvPr/>
        </p:nvCxnSpPr>
        <p:spPr bwMode="auto">
          <a:xfrm>
            <a:off x="6400800" y="2057400"/>
            <a:ext cx="414338" cy="210661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</p:cxnSp>
      <p:cxnSp>
        <p:nvCxnSpPr>
          <p:cNvPr id="19471" name="AutoShape 22"/>
          <p:cNvCxnSpPr>
            <a:cxnSpLocks noChangeShapeType="1"/>
            <a:endCxn id="19458" idx="0"/>
          </p:cNvCxnSpPr>
          <p:nvPr/>
        </p:nvCxnSpPr>
        <p:spPr bwMode="auto">
          <a:xfrm flipH="1">
            <a:off x="4533900" y="2057400"/>
            <a:ext cx="1866900" cy="2133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2" name="AutoShape 23"/>
          <p:cNvCxnSpPr>
            <a:cxnSpLocks noChangeShapeType="1"/>
            <a:endCxn id="19465" idx="0"/>
          </p:cNvCxnSpPr>
          <p:nvPr/>
        </p:nvCxnSpPr>
        <p:spPr bwMode="auto">
          <a:xfrm flipH="1">
            <a:off x="2247900" y="2057400"/>
            <a:ext cx="4152900" cy="2133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3" name="AutoShape 24"/>
          <p:cNvCxnSpPr>
            <a:cxnSpLocks noChangeShapeType="1"/>
            <a:endCxn id="19461" idx="0"/>
          </p:cNvCxnSpPr>
          <p:nvPr/>
        </p:nvCxnSpPr>
        <p:spPr bwMode="auto">
          <a:xfrm>
            <a:off x="4495800" y="2057400"/>
            <a:ext cx="1562100" cy="213360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cxnSp>
        <p:nvCxnSpPr>
          <p:cNvPr id="19474" name="AutoShape 25"/>
          <p:cNvCxnSpPr>
            <a:cxnSpLocks noChangeShapeType="1"/>
            <a:endCxn id="19459" idx="0"/>
          </p:cNvCxnSpPr>
          <p:nvPr/>
        </p:nvCxnSpPr>
        <p:spPr bwMode="auto">
          <a:xfrm>
            <a:off x="4495800" y="2057400"/>
            <a:ext cx="800100" cy="213360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cxnSp>
        <p:nvCxnSpPr>
          <p:cNvPr id="19475" name="AutoShape 26"/>
          <p:cNvCxnSpPr>
            <a:cxnSpLocks noChangeShapeType="1"/>
            <a:endCxn id="19464" idx="0"/>
          </p:cNvCxnSpPr>
          <p:nvPr/>
        </p:nvCxnSpPr>
        <p:spPr bwMode="auto">
          <a:xfrm flipH="1">
            <a:off x="1485900" y="2057400"/>
            <a:ext cx="3009900" cy="2133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6" name="AutoShape 27"/>
          <p:cNvCxnSpPr>
            <a:cxnSpLocks noChangeShapeType="1"/>
            <a:endCxn id="19466" idx="0"/>
          </p:cNvCxnSpPr>
          <p:nvPr/>
        </p:nvCxnSpPr>
        <p:spPr bwMode="auto">
          <a:xfrm>
            <a:off x="2590800" y="2057400"/>
            <a:ext cx="419100" cy="21336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</p:cxnSp>
      <p:cxnSp>
        <p:nvCxnSpPr>
          <p:cNvPr id="19477" name="AutoShape 28"/>
          <p:cNvCxnSpPr>
            <a:cxnSpLocks noChangeShapeType="1"/>
            <a:endCxn id="19460" idx="0"/>
          </p:cNvCxnSpPr>
          <p:nvPr/>
        </p:nvCxnSpPr>
        <p:spPr bwMode="auto">
          <a:xfrm>
            <a:off x="2590800" y="2057400"/>
            <a:ext cx="1181100" cy="213360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cxnSp>
        <p:nvCxnSpPr>
          <p:cNvPr id="19478" name="AutoShape 29"/>
          <p:cNvCxnSpPr>
            <a:cxnSpLocks noChangeShapeType="1"/>
            <a:endCxn id="19458" idx="0"/>
          </p:cNvCxnSpPr>
          <p:nvPr/>
        </p:nvCxnSpPr>
        <p:spPr bwMode="auto">
          <a:xfrm>
            <a:off x="2590800" y="2057400"/>
            <a:ext cx="1943100" cy="2133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9" name="AutoShape 30"/>
          <p:cNvCxnSpPr>
            <a:cxnSpLocks noChangeShapeType="1"/>
            <a:endCxn id="19463" idx="0"/>
          </p:cNvCxnSpPr>
          <p:nvPr/>
        </p:nvCxnSpPr>
        <p:spPr bwMode="auto">
          <a:xfrm>
            <a:off x="4495800" y="2057400"/>
            <a:ext cx="3086100" cy="213360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sp>
        <p:nvSpPr>
          <p:cNvPr id="19480" name="Rectangle 31"/>
          <p:cNvSpPr>
            <a:spLocks noChangeArrowheads="1"/>
          </p:cNvSpPr>
          <p:nvPr/>
        </p:nvSpPr>
        <p:spPr bwMode="auto">
          <a:xfrm>
            <a:off x="0" y="27432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Regulation</a:t>
            </a:r>
          </a:p>
        </p:txBody>
      </p:sp>
      <p:cxnSp>
        <p:nvCxnSpPr>
          <p:cNvPr id="19481" name="AutoShape 33"/>
          <p:cNvCxnSpPr>
            <a:cxnSpLocks noChangeShapeType="1"/>
          </p:cNvCxnSpPr>
          <p:nvPr/>
        </p:nvCxnSpPr>
        <p:spPr bwMode="auto">
          <a:xfrm rot="5400000">
            <a:off x="7086600" y="2590800"/>
            <a:ext cx="914400" cy="0"/>
          </a:xfrm>
          <a:prstGeom prst="straightConnector1">
            <a:avLst/>
          </a:prstGeom>
          <a:noFill/>
          <a:ln w="19050">
            <a:solidFill>
              <a:srgbClr val="0000DE"/>
            </a:solidFill>
            <a:round/>
            <a:headEnd/>
            <a:tailEnd type="triangle" w="med" len="med"/>
          </a:ln>
        </p:spPr>
      </p:cxnSp>
      <p:cxnSp>
        <p:nvCxnSpPr>
          <p:cNvPr id="19482" name="AutoShape 34"/>
          <p:cNvCxnSpPr>
            <a:cxnSpLocks noChangeShapeType="1"/>
          </p:cNvCxnSpPr>
          <p:nvPr/>
        </p:nvCxnSpPr>
        <p:spPr bwMode="auto">
          <a:xfrm rot="5400000">
            <a:off x="7696200" y="2590800"/>
            <a:ext cx="9144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83" name="AutoShape 35"/>
          <p:cNvCxnSpPr>
            <a:cxnSpLocks noChangeShapeType="1"/>
          </p:cNvCxnSpPr>
          <p:nvPr/>
        </p:nvCxnSpPr>
        <p:spPr bwMode="auto">
          <a:xfrm rot="5400000">
            <a:off x="8229600" y="2590800"/>
            <a:ext cx="914400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</p:cxnSp>
      <p:sp>
        <p:nvSpPr>
          <p:cNvPr id="19484" name="Rectangle 36"/>
          <p:cNvSpPr>
            <a:spLocks noChangeArrowheads="1"/>
          </p:cNvSpPr>
          <p:nvPr/>
        </p:nvSpPr>
        <p:spPr bwMode="auto">
          <a:xfrm rot="-2730227">
            <a:off x="7304881" y="1686719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Paternal</a:t>
            </a:r>
          </a:p>
        </p:txBody>
      </p:sp>
      <p:sp>
        <p:nvSpPr>
          <p:cNvPr id="19485" name="Rectangle 37"/>
          <p:cNvSpPr>
            <a:spLocks noChangeArrowheads="1"/>
          </p:cNvSpPr>
          <p:nvPr/>
        </p:nvSpPr>
        <p:spPr bwMode="auto">
          <a:xfrm rot="-2730227">
            <a:off x="7911306" y="1677194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Maternal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 rot="-2730227">
            <a:off x="8438357" y="1661319"/>
            <a:ext cx="819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Unknown</a:t>
            </a:r>
          </a:p>
        </p:txBody>
      </p:sp>
      <p:sp>
        <p:nvSpPr>
          <p:cNvPr id="19487" name="Rectangle 39"/>
          <p:cNvSpPr>
            <a:spLocks noChangeArrowheads="1"/>
          </p:cNvSpPr>
          <p:nvPr/>
        </p:nvSpPr>
        <p:spPr bwMode="auto">
          <a:xfrm>
            <a:off x="7239000" y="1143000"/>
            <a:ext cx="17621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Allele specific binging</a:t>
            </a:r>
          </a:p>
        </p:txBody>
      </p:sp>
      <p:sp>
        <p:nvSpPr>
          <p:cNvPr id="19488" name="Rectangle 40"/>
          <p:cNvSpPr>
            <a:spLocks noChangeArrowheads="1"/>
          </p:cNvSpPr>
          <p:nvPr/>
        </p:nvSpPr>
        <p:spPr bwMode="auto">
          <a:xfrm>
            <a:off x="7086600" y="1143000"/>
            <a:ext cx="2057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Rectangle 41"/>
          <p:cNvSpPr>
            <a:spLocks noChangeArrowheads="1"/>
          </p:cNvSpPr>
          <p:nvPr/>
        </p:nvSpPr>
        <p:spPr bwMode="auto">
          <a:xfrm>
            <a:off x="3276600" y="5181600"/>
            <a:ext cx="2028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Allele specific expression</a:t>
            </a:r>
          </a:p>
        </p:txBody>
      </p:sp>
      <p:sp>
        <p:nvSpPr>
          <p:cNvPr id="19490" name="Oval 42"/>
          <p:cNvSpPr>
            <a:spLocks noChangeArrowheads="1"/>
          </p:cNvSpPr>
          <p:nvPr/>
        </p:nvSpPr>
        <p:spPr bwMode="auto">
          <a:xfrm>
            <a:off x="4038600" y="6248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Oval 43"/>
          <p:cNvSpPr>
            <a:spLocks noChangeArrowheads="1"/>
          </p:cNvSpPr>
          <p:nvPr/>
        </p:nvSpPr>
        <p:spPr bwMode="auto">
          <a:xfrm>
            <a:off x="3276600" y="6248400"/>
            <a:ext cx="381000" cy="381000"/>
          </a:xfrm>
          <a:prstGeom prst="ellipse">
            <a:avLst/>
          </a:prstGeom>
          <a:solidFill>
            <a:srgbClr val="0000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Oval 44"/>
          <p:cNvSpPr>
            <a:spLocks noChangeArrowheads="1"/>
          </p:cNvSpPr>
          <p:nvPr/>
        </p:nvSpPr>
        <p:spPr bwMode="auto">
          <a:xfrm>
            <a:off x="4800600" y="6248400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Rectangle 46"/>
          <p:cNvSpPr>
            <a:spLocks noChangeArrowheads="1"/>
          </p:cNvSpPr>
          <p:nvPr/>
        </p:nvSpPr>
        <p:spPr bwMode="auto">
          <a:xfrm rot="-2730227">
            <a:off x="3266281" y="5801519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Paternal</a:t>
            </a:r>
          </a:p>
        </p:txBody>
      </p:sp>
      <p:sp>
        <p:nvSpPr>
          <p:cNvPr id="19494" name="Rectangle 47"/>
          <p:cNvSpPr>
            <a:spLocks noChangeArrowheads="1"/>
          </p:cNvSpPr>
          <p:nvPr/>
        </p:nvSpPr>
        <p:spPr bwMode="auto">
          <a:xfrm rot="-2730227">
            <a:off x="4015581" y="5738019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Maternal</a:t>
            </a:r>
          </a:p>
        </p:txBody>
      </p:sp>
      <p:sp>
        <p:nvSpPr>
          <p:cNvPr id="19495" name="Rectangle 48"/>
          <p:cNvSpPr>
            <a:spLocks noChangeArrowheads="1"/>
          </p:cNvSpPr>
          <p:nvPr/>
        </p:nvSpPr>
        <p:spPr bwMode="auto">
          <a:xfrm rot="-2730227">
            <a:off x="4802188" y="5861050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Even</a:t>
            </a:r>
          </a:p>
        </p:txBody>
      </p:sp>
      <p:sp>
        <p:nvSpPr>
          <p:cNvPr id="19496" name="Rectangle 50"/>
          <p:cNvSpPr>
            <a:spLocks noChangeArrowheads="1"/>
          </p:cNvSpPr>
          <p:nvPr/>
        </p:nvSpPr>
        <p:spPr bwMode="auto">
          <a:xfrm>
            <a:off x="2895600" y="5105400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Oval 54"/>
          <p:cNvSpPr>
            <a:spLocks noChangeArrowheads="1"/>
          </p:cNvSpPr>
          <p:nvPr/>
        </p:nvSpPr>
        <p:spPr bwMode="auto">
          <a:xfrm>
            <a:off x="2286000" y="144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8" name="Oval 55"/>
          <p:cNvSpPr>
            <a:spLocks noChangeArrowheads="1"/>
          </p:cNvSpPr>
          <p:nvPr/>
        </p:nvSpPr>
        <p:spPr bwMode="auto">
          <a:xfrm>
            <a:off x="6096000" y="144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Oval 56"/>
          <p:cNvSpPr>
            <a:spLocks noChangeArrowheads="1"/>
          </p:cNvSpPr>
          <p:nvPr/>
        </p:nvSpPr>
        <p:spPr bwMode="auto">
          <a:xfrm>
            <a:off x="4191000" y="144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pdate2Feb2520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34438" y="932301"/>
            <a:ext cx="52990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pdateFeb2520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95640" y="906845"/>
            <a:ext cx="52990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966788"/>
            <a:ext cx="1143000" cy="220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HG18 Reference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1801813"/>
            <a:ext cx="1219200" cy="220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FatherRef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1801813"/>
            <a:ext cx="1295400" cy="220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MotherRef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1055688"/>
            <a:ext cx="11430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TrioSNPs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5"/>
            <a:endCxn id="25" idx="0"/>
          </p:cNvCxnSpPr>
          <p:nvPr/>
        </p:nvCxnSpPr>
        <p:spPr>
          <a:xfrm rot="16200000" flipH="1">
            <a:off x="4057651" y="968375"/>
            <a:ext cx="252412" cy="62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25" idx="0"/>
          </p:cNvCxnSpPr>
          <p:nvPr/>
        </p:nvCxnSpPr>
        <p:spPr>
          <a:xfrm rot="5400000">
            <a:off x="4764088" y="974725"/>
            <a:ext cx="163512" cy="70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5" idx="2"/>
            <a:endCxn id="6" idx="1"/>
          </p:cNvCxnSpPr>
          <p:nvPr/>
        </p:nvCxnSpPr>
        <p:spPr>
          <a:xfrm rot="16200000" flipH="1">
            <a:off x="4753769" y="1369219"/>
            <a:ext cx="207962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5" idx="2"/>
            <a:endCxn id="5" idx="7"/>
          </p:cNvCxnSpPr>
          <p:nvPr/>
        </p:nvCxnSpPr>
        <p:spPr>
          <a:xfrm rot="5400000">
            <a:off x="3960019" y="1299369"/>
            <a:ext cx="207962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24000" y="1319213"/>
            <a:ext cx="11430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Filtered Reads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8600" y="1406525"/>
            <a:ext cx="914400" cy="220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 err="1">
                <a:solidFill>
                  <a:schemeClr val="tx1"/>
                </a:solidFill>
              </a:rPr>
              <a:t>CreateRef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2241550"/>
            <a:ext cx="914400" cy="220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Bowtie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57800" y="2198688"/>
            <a:ext cx="914400" cy="219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Bowtie</a:t>
            </a:r>
          </a:p>
        </p:txBody>
      </p:sp>
      <p:cxnSp>
        <p:nvCxnSpPr>
          <p:cNvPr id="44" name="Straight Arrow Connector 43"/>
          <p:cNvCxnSpPr>
            <a:stCxn id="5" idx="4"/>
            <a:endCxn id="36" idx="0"/>
          </p:cNvCxnSpPr>
          <p:nvPr/>
        </p:nvCxnSpPr>
        <p:spPr>
          <a:xfrm rot="16200000" flipH="1">
            <a:off x="3128962" y="2093913"/>
            <a:ext cx="21907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4"/>
            <a:endCxn id="36" idx="0"/>
          </p:cNvCxnSpPr>
          <p:nvPr/>
        </p:nvCxnSpPr>
        <p:spPr>
          <a:xfrm rot="16200000" flipH="1">
            <a:off x="2334419" y="1299369"/>
            <a:ext cx="703262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4"/>
            <a:endCxn id="42" idx="0"/>
          </p:cNvCxnSpPr>
          <p:nvPr/>
        </p:nvCxnSpPr>
        <p:spPr>
          <a:xfrm rot="16200000" flipH="1">
            <a:off x="3575050" y="58738"/>
            <a:ext cx="660400" cy="361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4"/>
            <a:endCxn id="42" idx="0"/>
          </p:cNvCxnSpPr>
          <p:nvPr/>
        </p:nvCxnSpPr>
        <p:spPr>
          <a:xfrm rot="16200000" flipH="1">
            <a:off x="5607843" y="2091532"/>
            <a:ext cx="176213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590800" y="2638425"/>
            <a:ext cx="14478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Father</a:t>
            </a:r>
          </a:p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MappedReads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36" idx="2"/>
            <a:endCxn id="51" idx="0"/>
          </p:cNvCxnSpPr>
          <p:nvPr/>
        </p:nvCxnSpPr>
        <p:spPr>
          <a:xfrm rot="16200000" flipH="1">
            <a:off x="3207544" y="2531269"/>
            <a:ext cx="176212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58" idx="0"/>
          </p:cNvCxnSpPr>
          <p:nvPr/>
        </p:nvCxnSpPr>
        <p:spPr>
          <a:xfrm rot="16200000" flipH="1">
            <a:off x="5645944" y="2486819"/>
            <a:ext cx="176212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029200" y="2593975"/>
            <a:ext cx="14478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Mother</a:t>
            </a:r>
          </a:p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MappedReads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14800" y="3033713"/>
            <a:ext cx="914400" cy="219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Combine</a:t>
            </a:r>
          </a:p>
        </p:txBody>
      </p:sp>
      <p:cxnSp>
        <p:nvCxnSpPr>
          <p:cNvPr id="62" name="Straight Arrow Connector 61"/>
          <p:cNvCxnSpPr>
            <a:stCxn id="51" idx="4"/>
            <a:endCxn id="60" idx="0"/>
          </p:cNvCxnSpPr>
          <p:nvPr/>
        </p:nvCxnSpPr>
        <p:spPr>
          <a:xfrm rot="16200000" flipH="1">
            <a:off x="3855243" y="2316957"/>
            <a:ext cx="176213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4"/>
            <a:endCxn id="60" idx="0"/>
          </p:cNvCxnSpPr>
          <p:nvPr/>
        </p:nvCxnSpPr>
        <p:spPr>
          <a:xfrm rot="5400000">
            <a:off x="5052218" y="2332832"/>
            <a:ext cx="220663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86200" y="3384550"/>
            <a:ext cx="1371600" cy="220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</a:rPr>
              <a:t>MappedReads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43600" y="3252788"/>
            <a:ext cx="1143000" cy="220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TrioSNPs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29200" y="3692525"/>
            <a:ext cx="914400" cy="220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 err="1">
                <a:solidFill>
                  <a:schemeClr val="tx1"/>
                </a:solidFill>
              </a:rPr>
              <a:t>GenCounts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66" idx="4"/>
            <a:endCxn id="71" idx="0"/>
          </p:cNvCxnSpPr>
          <p:nvPr/>
        </p:nvCxnSpPr>
        <p:spPr>
          <a:xfrm rot="16200000" flipH="1">
            <a:off x="4985544" y="3191669"/>
            <a:ext cx="8731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4"/>
            <a:endCxn id="71" idx="0"/>
          </p:cNvCxnSpPr>
          <p:nvPr/>
        </p:nvCxnSpPr>
        <p:spPr>
          <a:xfrm rot="5400000">
            <a:off x="5891212" y="3068638"/>
            <a:ext cx="219075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172200" y="307975"/>
            <a:ext cx="11430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AllSNPs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791200" y="658813"/>
            <a:ext cx="914400" cy="220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Convert</a:t>
            </a:r>
          </a:p>
        </p:txBody>
      </p:sp>
      <p:cxnSp>
        <p:nvCxnSpPr>
          <p:cNvPr id="81" name="Straight Arrow Connector 80"/>
          <p:cNvCxnSpPr>
            <a:stCxn id="77" idx="4"/>
            <a:endCxn id="79" idx="0"/>
          </p:cNvCxnSpPr>
          <p:nvPr/>
        </p:nvCxnSpPr>
        <p:spPr>
          <a:xfrm rot="5400000">
            <a:off x="6430168" y="345282"/>
            <a:ext cx="131763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2"/>
            <a:endCxn id="7" idx="0"/>
          </p:cNvCxnSpPr>
          <p:nvPr/>
        </p:nvCxnSpPr>
        <p:spPr>
          <a:xfrm rot="5400000">
            <a:off x="5836443" y="643732"/>
            <a:ext cx="17621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876800" y="4087813"/>
            <a:ext cx="1295400" cy="220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Counts</a:t>
            </a:r>
          </a:p>
        </p:txBody>
      </p:sp>
      <p:cxnSp>
        <p:nvCxnSpPr>
          <p:cNvPr id="111" name="Straight Arrow Connector 110"/>
          <p:cNvCxnSpPr>
            <a:stCxn id="60" idx="2"/>
            <a:endCxn id="66" idx="0"/>
          </p:cNvCxnSpPr>
          <p:nvPr/>
        </p:nvCxnSpPr>
        <p:spPr>
          <a:xfrm rot="5400000">
            <a:off x="4506119" y="3318669"/>
            <a:ext cx="131763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71" idx="2"/>
            <a:endCxn id="87" idx="0"/>
          </p:cNvCxnSpPr>
          <p:nvPr/>
        </p:nvCxnSpPr>
        <p:spPr>
          <a:xfrm rot="16200000" flipH="1">
            <a:off x="5418137" y="3981451"/>
            <a:ext cx="174625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38200" y="352425"/>
            <a:ext cx="11430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Reads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66800" y="835025"/>
            <a:ext cx="914400" cy="220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47" name="Straight Arrow Connector 46"/>
          <p:cNvCxnSpPr>
            <a:stCxn id="37" idx="4"/>
            <a:endCxn id="43" idx="0"/>
          </p:cNvCxnSpPr>
          <p:nvPr/>
        </p:nvCxnSpPr>
        <p:spPr>
          <a:xfrm rot="16200000" flipH="1">
            <a:off x="1335087" y="646113"/>
            <a:ext cx="263525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  <a:endCxn id="17" idx="0"/>
          </p:cNvCxnSpPr>
          <p:nvPr/>
        </p:nvCxnSpPr>
        <p:spPr>
          <a:xfrm rot="16200000" flipH="1">
            <a:off x="1677987" y="901701"/>
            <a:ext cx="2635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429000" y="4440238"/>
            <a:ext cx="914400" cy="219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Filter Counts</a:t>
            </a:r>
          </a:p>
        </p:txBody>
      </p:sp>
      <p:sp>
        <p:nvSpPr>
          <p:cNvPr id="121" name="Oval 120"/>
          <p:cNvSpPr/>
          <p:nvPr/>
        </p:nvSpPr>
        <p:spPr>
          <a:xfrm>
            <a:off x="2514600" y="4879975"/>
            <a:ext cx="12954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Filtered Counts</a:t>
            </a:r>
          </a:p>
        </p:txBody>
      </p:sp>
      <p:cxnSp>
        <p:nvCxnSpPr>
          <p:cNvPr id="123" name="Straight Arrow Connector 122"/>
          <p:cNvCxnSpPr>
            <a:stCxn id="87" idx="4"/>
            <a:endCxn id="120" idx="0"/>
          </p:cNvCxnSpPr>
          <p:nvPr/>
        </p:nvCxnSpPr>
        <p:spPr>
          <a:xfrm rot="5400000">
            <a:off x="4639468" y="3555207"/>
            <a:ext cx="131763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0" idx="2"/>
            <a:endCxn id="121" idx="0"/>
          </p:cNvCxnSpPr>
          <p:nvPr/>
        </p:nvCxnSpPr>
        <p:spPr>
          <a:xfrm rot="5400000">
            <a:off x="3413919" y="4407694"/>
            <a:ext cx="220662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267200" y="5230813"/>
            <a:ext cx="914400" cy="220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Gene Info</a:t>
            </a:r>
          </a:p>
        </p:txBody>
      </p:sp>
      <p:sp>
        <p:nvSpPr>
          <p:cNvPr id="128" name="Oval 127"/>
          <p:cNvSpPr/>
          <p:nvPr/>
        </p:nvSpPr>
        <p:spPr>
          <a:xfrm>
            <a:off x="2057400" y="5978525"/>
            <a:ext cx="1600200" cy="220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Filtered Gene Annotation</a:t>
            </a:r>
          </a:p>
        </p:txBody>
      </p:sp>
      <p:sp>
        <p:nvSpPr>
          <p:cNvPr id="129" name="Oval 128"/>
          <p:cNvSpPr/>
          <p:nvPr/>
        </p:nvSpPr>
        <p:spPr>
          <a:xfrm>
            <a:off x="5257800" y="5891213"/>
            <a:ext cx="1600200" cy="219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All </a:t>
            </a:r>
            <a:r>
              <a:rPr lang="en-US" sz="1200" dirty="0">
                <a:solidFill>
                  <a:schemeClr val="tx1"/>
                </a:solidFill>
              </a:rPr>
              <a:t>Gene Annotation</a:t>
            </a:r>
          </a:p>
        </p:txBody>
      </p:sp>
      <p:cxnSp>
        <p:nvCxnSpPr>
          <p:cNvPr id="131" name="Straight Arrow Connector 130"/>
          <p:cNvCxnSpPr>
            <a:stCxn id="87" idx="4"/>
            <a:endCxn id="127" idx="0"/>
          </p:cNvCxnSpPr>
          <p:nvPr/>
        </p:nvCxnSpPr>
        <p:spPr>
          <a:xfrm rot="5400000">
            <a:off x="4663281" y="4369594"/>
            <a:ext cx="92233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7" idx="2"/>
            <a:endCxn id="129" idx="0"/>
          </p:cNvCxnSpPr>
          <p:nvPr/>
        </p:nvCxnSpPr>
        <p:spPr>
          <a:xfrm rot="16200000" flipH="1">
            <a:off x="5171281" y="5004594"/>
            <a:ext cx="439738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1" idx="4"/>
            <a:endCxn id="127" idx="0"/>
          </p:cNvCxnSpPr>
          <p:nvPr/>
        </p:nvCxnSpPr>
        <p:spPr>
          <a:xfrm rot="16200000" flipH="1">
            <a:off x="3877468" y="4383882"/>
            <a:ext cx="131763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27" idx="2"/>
            <a:endCxn id="128" idx="0"/>
          </p:cNvCxnSpPr>
          <p:nvPr/>
        </p:nvCxnSpPr>
        <p:spPr>
          <a:xfrm rot="5400000">
            <a:off x="3527425" y="4781550"/>
            <a:ext cx="527050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 1a Summary Table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/>
        </p:nvGraphicFramePr>
        <p:xfrm>
          <a:off x="0" y="871538"/>
          <a:ext cx="9145588" cy="5986464"/>
        </p:xfrm>
        <a:graphic>
          <a:graphicData uri="http://schemas.openxmlformats.org/drawingml/2006/table">
            <a:tbl>
              <a:tblPr/>
              <a:tblGrid>
                <a:gridCol w="1563688"/>
                <a:gridCol w="1249362"/>
                <a:gridCol w="1250950"/>
                <a:gridCol w="1252538"/>
                <a:gridCol w="1249362"/>
                <a:gridCol w="1250950"/>
                <a:gridCol w="1328738"/>
              </a:tblGrid>
              <a:tr h="504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RNA-Seq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ChIP-Seq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Pol II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Myc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Fos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Max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Jun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 with exp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4,547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938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 with exp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    14,284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(12,608)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  <a:cs typeface="宋体" charset="-122"/>
                        </a:rPr>
                        <a:t>1401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  <a:cs typeface="宋体" charset="-122"/>
                        </a:rPr>
                        <a:t>(1193)</a:t>
                      </a:r>
                    </a:p>
                  </a:txBody>
                  <a:tcPr marL="90000" marR="90000" marT="9216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Binding sites with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4,945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2,935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1,217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1,310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359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Biding sites with ASE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1,833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690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252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147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37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49" name="Text Box 177"/>
          <p:cNvSpPr txBox="1"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宋体" charset="-122"/>
                <a:cs typeface="宋体" charset="-122"/>
              </a:rPr>
              <a:t>Summary Table# no chrX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/>
        </p:nvGraphicFramePr>
        <p:xfrm>
          <a:off x="0" y="860425"/>
          <a:ext cx="9145588" cy="5986464"/>
        </p:xfrm>
        <a:graphic>
          <a:graphicData uri="http://schemas.openxmlformats.org/drawingml/2006/table">
            <a:tbl>
              <a:tblPr/>
              <a:tblGrid>
                <a:gridCol w="1563688"/>
                <a:gridCol w="1249362"/>
                <a:gridCol w="1250950"/>
                <a:gridCol w="1252538"/>
                <a:gridCol w="1249362"/>
                <a:gridCol w="1250950"/>
                <a:gridCol w="1328738"/>
              </a:tblGrid>
              <a:tr h="504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RNA-Seq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ChIP-Seq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>
                      <a:noFill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Pol II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Myc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Fos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Max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Jun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 with exp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 with exp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110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(97)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  <a:cs typeface="宋体" charset="-122"/>
                        </a:rPr>
                        <a:t>88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-122"/>
                          <a:cs typeface="宋体" charset="-122"/>
                        </a:rPr>
                        <a:t>(79)</a:t>
                      </a:r>
                    </a:p>
                  </a:txBody>
                  <a:tcPr marL="90000" marR="90000" marT="9216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Binding sites with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Biding sites with ASE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277" name="Text Box 181"/>
          <p:cNvSpPr txBox="1"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宋体" charset="-122"/>
                <a:cs typeface="宋体" charset="-122"/>
              </a:rPr>
              <a:t>Summary Table#  chrX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 1b – ASE intersect ASB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/>
        </p:nvGraphicFramePr>
        <p:xfrm>
          <a:off x="0" y="838200"/>
          <a:ext cx="9145588" cy="4408958"/>
        </p:xfrm>
        <a:graphic>
          <a:graphicData uri="http://schemas.openxmlformats.org/drawingml/2006/table">
            <a:tbl>
              <a:tblPr/>
              <a:tblGrid>
                <a:gridCol w="1563688"/>
                <a:gridCol w="1249362"/>
                <a:gridCol w="1250950"/>
                <a:gridCol w="1252538"/>
                <a:gridCol w="1249362"/>
                <a:gridCol w="1250950"/>
                <a:gridCol w="1328738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SNP No.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RNA-Seq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ChIP-Seq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Pol II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Myc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Fos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Max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Jun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genes&amp;BS with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1,273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895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246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217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genes&amp;BS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111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52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TARs&amp;BS with Hets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9,115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(8,002)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4,622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(4,003)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814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(669)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863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(768)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892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(787)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novel TARs&amp;BS with ASEs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176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(160)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(47)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14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(13)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(5)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Gothic" charset="0"/>
                          <a:cs typeface="MS Gothic" charset="0"/>
                        </a:rPr>
                        <a:t>(0)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0" y="-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宋体" charset="-122"/>
                <a:cs typeface="宋体" charset="-122"/>
              </a:rPr>
              <a:t>Summary Table#updated-gns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 2 – examples</a:t>
            </a:r>
            <a:br>
              <a:rPr lang="en-US" dirty="0" smtClean="0"/>
            </a:br>
            <a:r>
              <a:rPr lang="en-US" dirty="0" smtClean="0"/>
              <a:t>a) gene </a:t>
            </a:r>
            <a:r>
              <a:rPr lang="en-US" dirty="0" err="1" smtClean="0"/>
              <a:t>b</a:t>
            </a:r>
            <a:r>
              <a:rPr lang="en-US" dirty="0" smtClean="0"/>
              <a:t>) novel TAR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520</Words>
  <Application>Microsoft Macintosh PowerPoint</Application>
  <PresentationFormat>On-screen Show (4:3)</PresentationFormat>
  <Paragraphs>178</Paragraphs>
  <Slides>28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Allele Paper Figures/Tables</vt:lpstr>
      <vt:lpstr>Fig 1 – Pipeline Schematic</vt:lpstr>
      <vt:lpstr>Slide 3</vt:lpstr>
      <vt:lpstr>Table 1a Summary Table</vt:lpstr>
      <vt:lpstr>Slide 5</vt:lpstr>
      <vt:lpstr>Slide 6</vt:lpstr>
      <vt:lpstr>Table 1b – ASE intersect ASB</vt:lpstr>
      <vt:lpstr>Slide 8</vt:lpstr>
      <vt:lpstr>Figure 2 – examples a) gene b) novel TAR</vt:lpstr>
      <vt:lpstr>Ex: Consistent &amp; Cooperative Binding to Maternal Allele</vt:lpstr>
      <vt:lpstr>Slide 11</vt:lpstr>
      <vt:lpstr>Figure 3a - exp vs binding  </vt:lpstr>
      <vt:lpstr>ASB vs. ASE(based on the best P-Value) y-axis:ratio M/P binding; x-axis: ratio of M/P expression</vt:lpstr>
      <vt:lpstr>Pol II: (sum of M/P ratio) Cor: -0.2023301; P-Value: 0.02481</vt:lpstr>
      <vt:lpstr>Myc: Cor:0.4806692; P-Value: 0.0004107 </vt:lpstr>
      <vt:lpstr>Figure 3b – PWM  </vt:lpstr>
      <vt:lpstr>Slide 17</vt:lpstr>
      <vt:lpstr>Slide 18</vt:lpstr>
      <vt:lpstr>Figure 3b – polyphen  </vt:lpstr>
      <vt:lpstr>Figure 4 – technical figs</vt:lpstr>
      <vt:lpstr>RNA-Seq: M/P-filtered</vt:lpstr>
      <vt:lpstr>RNA-Seq: Alt/Ref-filtered</vt:lpstr>
      <vt:lpstr>Slide 23</vt:lpstr>
      <vt:lpstr>Figure 4– saturation – depth of sequencing</vt:lpstr>
      <vt:lpstr>Figure 5 - network</vt:lpstr>
      <vt:lpstr>Slide 26</vt:lpstr>
      <vt:lpstr>Slide 27</vt:lpstr>
      <vt:lpstr>Slide 28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 Paper Figures/Tables</dc:title>
  <dc:creator>Joel Rozowsky User</dc:creator>
  <cp:lastModifiedBy>Joel Rozowsky User</cp:lastModifiedBy>
  <cp:revision>6</cp:revision>
  <dcterms:created xsi:type="dcterms:W3CDTF">2010-03-01T21:38:27Z</dcterms:created>
  <dcterms:modified xsi:type="dcterms:W3CDTF">2010-03-01T22:28:47Z</dcterms:modified>
</cp:coreProperties>
</file>