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Default Extension="xls" ContentType="application/vnd.ms-exce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270" r:id="rId1"/>
  </p:sldMasterIdLst>
  <p:notesMasterIdLst>
    <p:notesMasterId r:id="rId42"/>
  </p:notesMasterIdLst>
  <p:handoutMasterIdLst>
    <p:handoutMasterId r:id="rId43"/>
  </p:handoutMasterIdLst>
  <p:sldIdLst>
    <p:sldId id="256" r:id="rId2"/>
    <p:sldId id="257" r:id="rId3"/>
    <p:sldId id="258" r:id="rId4"/>
    <p:sldId id="259" r:id="rId5"/>
    <p:sldId id="260" r:id="rId6"/>
    <p:sldId id="268" r:id="rId7"/>
    <p:sldId id="263" r:id="rId8"/>
    <p:sldId id="264" r:id="rId9"/>
    <p:sldId id="265" r:id="rId10"/>
    <p:sldId id="266" r:id="rId11"/>
    <p:sldId id="267" r:id="rId12"/>
    <p:sldId id="261" r:id="rId13"/>
    <p:sldId id="262" r:id="rId14"/>
    <p:sldId id="269" r:id="rId15"/>
    <p:sldId id="273" r:id="rId16"/>
    <p:sldId id="271" r:id="rId17"/>
    <p:sldId id="270" r:id="rId18"/>
    <p:sldId id="272" r:id="rId19"/>
    <p:sldId id="274" r:id="rId20"/>
    <p:sldId id="294" r:id="rId21"/>
    <p:sldId id="275" r:id="rId22"/>
    <p:sldId id="293" r:id="rId23"/>
    <p:sldId id="281" r:id="rId24"/>
    <p:sldId id="282" r:id="rId25"/>
    <p:sldId id="285" r:id="rId26"/>
    <p:sldId id="286" r:id="rId27"/>
    <p:sldId id="287" r:id="rId28"/>
    <p:sldId id="291" r:id="rId29"/>
    <p:sldId id="292" r:id="rId30"/>
    <p:sldId id="277" r:id="rId31"/>
    <p:sldId id="295" r:id="rId32"/>
    <p:sldId id="296" r:id="rId33"/>
    <p:sldId id="297" r:id="rId34"/>
    <p:sldId id="278" r:id="rId35"/>
    <p:sldId id="298" r:id="rId36"/>
    <p:sldId id="299" r:id="rId37"/>
    <p:sldId id="279" r:id="rId38"/>
    <p:sldId id="304" r:id="rId39"/>
    <p:sldId id="305" r:id="rId40"/>
    <p:sldId id="30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2DD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handoutMaster" Target="handoutMasters/handoutMaster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heme" Target="theme/theme1.xml"/><Relationship Id="rId48"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notesMaster" Target="notesMasters/notesMaster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printerSettings" Target="printerSettings/printerSettings1.bin"/><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419D96-9F6C-BA42-8E02-876F6496966B}" type="datetimeFigureOut">
              <a:rPr lang="en-US" smtClean="0"/>
              <a:pPr/>
              <a:t>2/16/10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AA543-4B8A-7744-8149-F270669B13DA}"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D2BDB9-EBE6-514A-ACD0-B4D177ED9057}" type="datetimeFigureOut">
              <a:rPr lang="en-US" smtClean="0"/>
              <a:pPr/>
              <a:t>2/16/10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A24770-6057-FA4B-8A7F-9D238C009F7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Heterochromatin, </a:t>
            </a:r>
            <a:r>
              <a:rPr lang="en-US" dirty="0" err="1" smtClean="0"/>
              <a:t>Euchromatin</a:t>
            </a:r>
            <a:endParaRPr lang="en-US" dirty="0" smtClean="0"/>
          </a:p>
          <a:p>
            <a:endParaRPr lang="en-US" dirty="0"/>
          </a:p>
        </p:txBody>
      </p:sp>
      <p:sp>
        <p:nvSpPr>
          <p:cNvPr id="4" name="Slide Number Placeholder 3"/>
          <p:cNvSpPr>
            <a:spLocks noGrp="1"/>
          </p:cNvSpPr>
          <p:nvPr>
            <p:ph type="sldNum" sz="quarter" idx="10"/>
          </p:nvPr>
        </p:nvSpPr>
        <p:spPr/>
        <p:txBody>
          <a:bodyPr/>
          <a:lstStyle/>
          <a:p>
            <a:fld id="{3AA24770-6057-FA4B-8A7F-9D238C009F7F}"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charset="0"/>
                <a:ea typeface="新細明體" charset="-120"/>
                <a:cs typeface="新細明體" charset="-120"/>
              </a:rPr>
              <a:t>To investigate the correlation between gene expression and chromatin features, we focus on 4kb upstream and down-stream of the TSS and TTS regions.	TSS is transcription start site, TTS is transcription terminal site.</a:t>
            </a:r>
          </a:p>
          <a:p>
            <a:pPr>
              <a:spcBef>
                <a:spcPct val="0"/>
              </a:spcBef>
            </a:pPr>
            <a:r>
              <a:rPr lang="en-US" smtClean="0">
                <a:latin typeface="Times New Roman" charset="0"/>
                <a:ea typeface="新細明體" charset="-120"/>
                <a:cs typeface="新細明體" charset="-120"/>
              </a:rPr>
              <a:t>We divide the 4kb DNA region upstream of TSS into 40 bins, each bin is 100 nt.  	From TSS, the bins are named as bin1, bin2, bin3 to bin40. 	Similarly, the bins downstream of the TSS are named from bin 41 to bin 80.</a:t>
            </a:r>
          </a:p>
          <a:p>
            <a:pPr>
              <a:spcBef>
                <a:spcPct val="0"/>
              </a:spcBef>
            </a:pPr>
            <a:r>
              <a:rPr lang="en-US" smtClean="0">
                <a:latin typeface="Times New Roman" charset="0"/>
                <a:ea typeface="新細明體" charset="-120"/>
                <a:cs typeface="新細明體" charset="-120"/>
              </a:rPr>
              <a:t>For each bin, we calculate the average signal of each chromatin features, for example the reads that covers the bin in a chromatin chIP-seq  experiments.</a:t>
            </a:r>
          </a:p>
          <a:p>
            <a:pPr>
              <a:spcBef>
                <a:spcPct val="0"/>
              </a:spcBef>
            </a:pPr>
            <a:r>
              <a:rPr lang="en-US" smtClean="0">
                <a:latin typeface="Times New Roman" charset="0"/>
                <a:ea typeface="新細明體" charset="-120"/>
                <a:cs typeface="新細明體" charset="-120"/>
              </a:rPr>
              <a:t>Finally, for each of the 160 bins, we have a predictor matrix, containing about 10 thousands genes times about 20 chromatin features, including different chromatin modification, DNA hypersensitivity.  We will build a model for each bin to predict gene expression, which is measured by RNA_seq experiments.</a:t>
            </a:r>
          </a:p>
          <a:p>
            <a:pPr>
              <a:spcBef>
                <a:spcPct val="0"/>
              </a:spcBef>
            </a:pPr>
            <a:r>
              <a:rPr lang="en-US" smtClean="0">
                <a:latin typeface="Times New Roman" charset="0"/>
                <a:ea typeface="新細明體" charset="-120"/>
                <a:cs typeface="新細明體" charset="-120"/>
              </a:rPr>
              <a:t>  	</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283713-FDC9-C54B-B5FC-9A95D4DD6CD9}" type="slidenum">
              <a:rPr lang="zh-TW" altLang="en-US">
                <a:cs typeface="新細明體" charset="-120"/>
              </a:rPr>
              <a:pPr fontAlgn="base">
                <a:spcBef>
                  <a:spcPct val="0"/>
                </a:spcBef>
                <a:spcAft>
                  <a:spcPct val="0"/>
                </a:spcAft>
              </a:pPr>
              <a:t>6</a:t>
            </a:fld>
            <a:endParaRPr lang="zh-TW" altLang="en-US">
              <a:cs typeface="新細明體"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A1C10401-7C8E-5D4A-A052-E7CA208DCE73}" type="slidenum">
              <a:rPr lang="zh-TW" altLang="en-US">
                <a:latin typeface="Times New Roman" charset="0"/>
                <a:ea typeface="新細明體" charset="-120"/>
                <a:cs typeface="新細明體" charset="-120"/>
              </a:rPr>
              <a:pPr/>
              <a:t>32</a:t>
            </a:fld>
            <a:endParaRPr lang="zh-TW" altLang="en-US">
              <a:latin typeface="Times New Roman" charset="0"/>
              <a:ea typeface="新細明體" charset="-120"/>
              <a:cs typeface="新細明體" charset="-120"/>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TW">
              <a:latin typeface="Times New Roman" charset="0"/>
              <a:ea typeface="新細明體" charset="-120"/>
              <a:cs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238AB8C-572C-6C4D-8388-2DA488EB6AC7}" type="slidenum">
              <a:rPr lang="zh-TW" altLang="en-US">
                <a:latin typeface="Times New Roman" charset="0"/>
                <a:ea typeface="新細明體" charset="-120"/>
                <a:cs typeface="新細明體" charset="-120"/>
              </a:rPr>
              <a:pPr/>
              <a:t>33</a:t>
            </a:fld>
            <a:endParaRPr lang="zh-TW" altLang="en-US">
              <a:latin typeface="Times New Roman" charset="0"/>
              <a:ea typeface="新細明體" charset="-120"/>
              <a:cs typeface="新細明體" charset="-12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tLang="zh-TW">
              <a:latin typeface="Times New Roman" charset="0"/>
              <a:ea typeface="新細明體" charset="-120"/>
              <a:cs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pPr eaLnBrk="1" hangingPunct="1"/>
            <a:r>
              <a:rPr lang="en-US" smtClean="0">
                <a:latin typeface="Times New Roman" charset="0"/>
                <a:ea typeface="新細明體" charset="-120"/>
                <a:cs typeface="新細明體" charset="-120"/>
              </a:rPr>
              <a:t>Positive prediction value = 1-FDR</a:t>
            </a:r>
          </a:p>
          <a:p>
            <a:pPr eaLnBrk="1" hangingPunct="1"/>
            <a:endParaRPr lang="en-US" smtClean="0">
              <a:latin typeface="Times New Roman" charset="0"/>
              <a:ea typeface="新細明體" charset="-120"/>
              <a:cs typeface="新細明體" charset="-120"/>
            </a:endParaRPr>
          </a:p>
        </p:txBody>
      </p:sp>
      <p:sp>
        <p:nvSpPr>
          <p:cNvPr id="37892" name="Slide Number Placeholder 3"/>
          <p:cNvSpPr>
            <a:spLocks noGrp="1"/>
          </p:cNvSpPr>
          <p:nvPr>
            <p:ph type="sldNum" sz="quarter" idx="5"/>
          </p:nvPr>
        </p:nvSpPr>
        <p:spPr>
          <a:noFill/>
        </p:spPr>
        <p:txBody>
          <a:bodyPr/>
          <a:lstStyle/>
          <a:p>
            <a:fld id="{A1FDE166-690A-D24F-8BDC-498B463158B9}" type="slidenum">
              <a:rPr lang="en-US" smtClean="0">
                <a:latin typeface="Times New Roman" charset="0"/>
                <a:ea typeface="新細明體" charset="-120"/>
                <a:cs typeface="新細明體" charset="-120"/>
              </a:rPr>
              <a:pPr/>
              <a:t>35</a:t>
            </a:fld>
            <a:endParaRPr lang="en-US" smtClean="0">
              <a:latin typeface="Times New Roman" charset="0"/>
              <a:ea typeface="新細明體" charset="-120"/>
              <a:cs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E3737CB-BE46-5347-BEEB-39A2CEAFEA64}" type="datetime1">
              <a:rPr lang="en-US" smtClean="0"/>
              <a:pPr/>
              <a:t>2/16/10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EA9B33C-29E0-8744-85E4-62FD5C3E077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BE3A8F-BF56-2641-B5B3-EC906F1BEF8B}" type="datetime1">
              <a:rPr lang="en-US" smtClean="0"/>
              <a:pPr/>
              <a:t>2/16/10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486BE-4C7E-0548-85FF-C9205512E9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E39646-02E2-D14B-8834-495687108A99}" type="datetime1">
              <a:rPr lang="en-US" smtClean="0"/>
              <a:pPr/>
              <a:t>2/16/10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486BE-4C7E-0548-85FF-C9205512E94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FEC496D-064B-6D48-85A5-758133C4466A}" type="datetime1">
              <a:rPr lang="en-US" smtClean="0"/>
              <a:pPr/>
              <a:t>2/16/10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486BE-4C7E-0548-85FF-C9205512E941}"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04B7B7A-A6D2-5341-9EA8-0E2B4C3C7D41}" type="datetime1">
              <a:rPr lang="en-US" smtClean="0"/>
              <a:pPr/>
              <a:t>2/16/10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BBB5E19-F10A-4C2F-BF6F-11C513378A2E}"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1F296F5-C84F-794E-A0F3-2A98CEABCA44}" type="datetime1">
              <a:rPr lang="en-US" smtClean="0"/>
              <a:pPr/>
              <a:t>2/16/10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4486BE-4C7E-0548-85FF-C9205512E941}"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C195257-EE3A-854E-85FF-05F2FF1BDAAA}" type="datetime1">
              <a:rPr lang="en-US" smtClean="0"/>
              <a:pPr/>
              <a:t>2/16/10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4486BE-4C7E-0548-85FF-C9205512E941}"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9B3DA7B-F54A-7A42-ABB4-B70000BF21CE}" type="datetime1">
              <a:rPr lang="en-US" smtClean="0"/>
              <a:pPr/>
              <a:t>2/16/10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4486BE-4C7E-0548-85FF-C9205512E9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D2D28-4013-A34E-9F39-69EA1435C5D6}" type="datetime1">
              <a:rPr lang="en-US" smtClean="0"/>
              <a:pPr/>
              <a:t>2/16/10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4486BE-4C7E-0548-85FF-C9205512E9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C419E71-9E3C-614C-8961-2BDDFBE3961A}" type="datetime1">
              <a:rPr lang="en-US" smtClean="0"/>
              <a:pPr/>
              <a:t>2/16/10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A9B33C-29E0-8744-85E4-62FD5C3E077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EB4049-5DD1-124D-AC3C-398C885C3A51}" type="datetime1">
              <a:rPr lang="en-US" smtClean="0"/>
              <a:pPr/>
              <a:t>2/16/10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EE4486BE-4C7E-0548-85FF-C9205512E941}"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C2E9EB2-2A75-5E49-AC5E-32F1B55C8273}" type="datetime1">
              <a:rPr lang="en-US" smtClean="0"/>
              <a:pPr/>
              <a:t>2/16/10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E4486BE-4C7E-0548-85FF-C9205512E9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df"/><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df"/><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df"/><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df"/><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df"/><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df"/><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df"/><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df"/><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df"/><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df"/><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df"/><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df"/><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6" Type="http://schemas.openxmlformats.org/officeDocument/2006/relationships/image" Target="../media/image42.png"/><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3.xml"/><Relationship Id="rId5" Type="http://schemas.openxmlformats.org/officeDocument/2006/relationships/oleObject" Target="../embeddings/Microsoft_Excel_97_-_2004_Worksheet2.xls"/></Relationships>
</file>

<file path=ppt/slides/_rels/slide33.xml.rels><?xml version="1.0" encoding="UTF-8" standalone="yes"?>
<Relationships xmlns="http://schemas.openxmlformats.org/package/2006/relationships"><Relationship Id="rId4" Type="http://schemas.openxmlformats.org/officeDocument/2006/relationships/oleObject" Target="../embeddings/Microsoft_Excel_97_-_2004_Worksheet3.xl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4.xml"/><Relationship Id="rId5" Type="http://schemas.openxmlformats.org/officeDocument/2006/relationships/oleObject" Target="../embeddings/Microsoft_Excel_97_-_2004_Worksheet4.xls"/></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6.png"/><Relationship Id="rId5" Type="http://schemas.openxmlformats.org/officeDocument/2006/relationships/image" Target="../media/image48.png"/></Relationships>
</file>

<file path=ppt/slides/_rels/slide36.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 Id="rId5"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3"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df"/><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6" Type="http://schemas.openxmlformats.org/officeDocument/2006/relationships/image" Target="../media/image62.png"/><Relationship Id="rId4" Type="http://schemas.openxmlformats.org/officeDocument/2006/relationships/image" Target="../media/image60.pdf"/><Relationship Id="rId1" Type="http://schemas.openxmlformats.org/officeDocument/2006/relationships/slideLayout" Target="../slideLayouts/slideLayout2.xml"/><Relationship Id="rId2" Type="http://schemas.openxmlformats.org/officeDocument/2006/relationships/image" Target="../media/image58.pdf"/><Relationship Id="rId3" Type="http://schemas.openxmlformats.org/officeDocument/2006/relationships/image" Target="../media/image59.png"/><Relationship Id="rId5"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df"/><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22920" y="3541407"/>
            <a:ext cx="6498159" cy="916641"/>
          </a:xfrm>
        </p:spPr>
        <p:txBody>
          <a:bodyPr>
            <a:normAutofit fontScale="70000" lnSpcReduction="20000"/>
          </a:bodyPr>
          <a:lstStyle/>
          <a:p>
            <a:r>
              <a:rPr lang="en-US" dirty="0" smtClean="0"/>
              <a:t>Chao Cheng</a:t>
            </a:r>
          </a:p>
          <a:p>
            <a:r>
              <a:rPr lang="en-US" dirty="0" smtClean="0"/>
              <a:t>Group meeting</a:t>
            </a:r>
          </a:p>
          <a:p>
            <a:r>
              <a:rPr lang="en-US" dirty="0" smtClean="0"/>
              <a:t>Feb 16, 2010</a:t>
            </a:r>
            <a:endParaRPr lang="en-US" dirty="0"/>
          </a:p>
        </p:txBody>
      </p:sp>
      <p:sp>
        <p:nvSpPr>
          <p:cNvPr id="2" name="Title 1"/>
          <p:cNvSpPr>
            <a:spLocks noGrp="1"/>
          </p:cNvSpPr>
          <p:nvPr>
            <p:ph type="ctrTitle"/>
          </p:nvPr>
        </p:nvSpPr>
        <p:spPr>
          <a:xfrm>
            <a:off x="843598" y="1084671"/>
            <a:ext cx="6977481" cy="2303256"/>
          </a:xfrm>
        </p:spPr>
        <p:txBody>
          <a:bodyPr>
            <a:normAutofit/>
          </a:bodyPr>
          <a:lstStyle/>
          <a:p>
            <a:r>
              <a:rPr lang="en-US" sz="3600" dirty="0" smtClean="0"/>
              <a:t>Chromatin Model for Predicting Transcription Factor Binding and Gene Expression </a:t>
            </a:r>
            <a:endParaRPr lang="en-US" sz="3600" dirty="0"/>
          </a:p>
        </p:txBody>
      </p:sp>
      <p:sp>
        <p:nvSpPr>
          <p:cNvPr id="6" name="Slide Number Placeholder 5"/>
          <p:cNvSpPr>
            <a:spLocks noGrp="1"/>
          </p:cNvSpPr>
          <p:nvPr>
            <p:ph type="sldNum" sz="quarter" idx="12"/>
          </p:nvPr>
        </p:nvSpPr>
        <p:spPr/>
        <p:txBody>
          <a:bodyPr/>
          <a:lstStyle/>
          <a:p>
            <a:fld id="{5EA9B33C-29E0-8744-85E4-62FD5C3E0779}"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Predict gene expression: </a:t>
            </a:r>
            <a:br>
              <a:rPr lang="en-US" dirty="0" smtClean="0"/>
            </a:br>
            <a:r>
              <a:rPr lang="en-US" dirty="0" smtClean="0"/>
              <a:t>(SVM classification)</a:t>
            </a:r>
            <a:endParaRPr lang="en-US" dirty="0"/>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a:t>10</a:t>
            </a:fld>
            <a:endParaRPr kumimoji="0" lang="en-US"/>
          </a:p>
        </p:txBody>
      </p:sp>
      <p:pic>
        <p:nvPicPr>
          <p:cNvPr id="7" name="Picture 6"/>
          <p:cNvPicPr>
            <a:picLocks noChangeAspect="1"/>
          </p:cNvPicPr>
          <p:nvPr/>
        </p:nvPicPr>
        <p:blipFill>
          <a:blip r:embed="rId2"/>
          <a:stretch>
            <a:fillRect/>
          </a:stretch>
        </p:blipFill>
        <p:spPr>
          <a:xfrm>
            <a:off x="2632782" y="1510348"/>
            <a:ext cx="3793395" cy="2475277"/>
          </a:xfrm>
          <a:prstGeom prst="rect">
            <a:avLst/>
          </a:prstGeom>
        </p:spPr>
      </p:pic>
      <p:pic>
        <p:nvPicPr>
          <p:cNvPr id="8" name="Picture 7"/>
          <p:cNvPicPr>
            <a:picLocks noChangeAspect="1"/>
          </p:cNvPicPr>
          <p:nvPr/>
        </p:nvPicPr>
        <p:blipFill>
          <a:blip r:embed="rId3"/>
          <a:stretch>
            <a:fillRect/>
          </a:stretch>
        </p:blipFill>
        <p:spPr>
          <a:xfrm>
            <a:off x="914400" y="4022709"/>
            <a:ext cx="7558373" cy="2317385"/>
          </a:xfrm>
          <a:prstGeom prst="rect">
            <a:avLst/>
          </a:prstGeom>
        </p:spPr>
      </p:pic>
      <p:sp>
        <p:nvSpPr>
          <p:cNvPr id="9" name="TextBox 8"/>
          <p:cNvSpPr txBox="1"/>
          <p:nvPr/>
        </p:nvSpPr>
        <p:spPr>
          <a:xfrm>
            <a:off x="389353" y="1993200"/>
            <a:ext cx="1909683" cy="369332"/>
          </a:xfrm>
          <a:prstGeom prst="rect">
            <a:avLst/>
          </a:prstGeom>
          <a:noFill/>
        </p:spPr>
        <p:txBody>
          <a:bodyPr wrap="square" rtlCol="0">
            <a:spAutoFit/>
          </a:bodyPr>
          <a:lstStyle/>
          <a:p>
            <a:r>
              <a:rPr lang="en-US" dirty="0" smtClean="0">
                <a:solidFill>
                  <a:srgbClr val="FF0000"/>
                </a:solidFill>
              </a:rPr>
              <a:t>Worm EEMB</a:t>
            </a:r>
            <a:endParaRPr lang="en-US"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Predict gene expression:</a:t>
            </a:r>
            <a:br>
              <a:rPr lang="en-US" dirty="0" smtClean="0"/>
            </a:br>
            <a:r>
              <a:rPr lang="en-US" dirty="0" smtClean="0"/>
              <a:t>SVR regression</a:t>
            </a:r>
            <a:endParaRPr lang="en-US" dirty="0"/>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a:t>11</a:t>
            </a:fld>
            <a:endParaRPr kumimoji="0" lang="en-US"/>
          </a:p>
        </p:txBody>
      </p:sp>
      <p:pic>
        <p:nvPicPr>
          <p:cNvPr id="7" name="Picture 6"/>
          <p:cNvPicPr>
            <a:picLocks noChangeAspect="1"/>
          </p:cNvPicPr>
          <p:nvPr/>
        </p:nvPicPr>
        <p:blipFill>
          <a:blip r:embed="rId2"/>
          <a:stretch>
            <a:fillRect/>
          </a:stretch>
        </p:blipFill>
        <p:spPr>
          <a:xfrm>
            <a:off x="1573659" y="2039554"/>
            <a:ext cx="5515897" cy="3813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Relative contribution of each chromatin features (human)</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12</a:t>
            </a:fld>
            <a:endParaRPr lang="en-US"/>
          </a:p>
        </p:txBody>
      </p:sp>
      <p:pic>
        <p:nvPicPr>
          <p:cNvPr id="6" name="Picture 5" descr="Figure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891520" y="2120900"/>
            <a:ext cx="5798403" cy="4089400"/>
          </a:xfrm>
          <a:prstGeom prst="rect">
            <a:avLst/>
          </a:prstGeom>
        </p:spPr>
      </p:pic>
      <p:sp>
        <p:nvSpPr>
          <p:cNvPr id="7" name="TextBox 6"/>
          <p:cNvSpPr txBox="1"/>
          <p:nvPr/>
        </p:nvSpPr>
        <p:spPr>
          <a:xfrm>
            <a:off x="333731" y="1817057"/>
            <a:ext cx="1557789" cy="369332"/>
          </a:xfrm>
          <a:prstGeom prst="rect">
            <a:avLst/>
          </a:prstGeom>
          <a:noFill/>
        </p:spPr>
        <p:txBody>
          <a:bodyPr wrap="square" rtlCol="0">
            <a:spAutoFit/>
          </a:bodyPr>
          <a:lstStyle/>
          <a:p>
            <a:r>
              <a:rPr lang="en-US" dirty="0" smtClean="0">
                <a:solidFill>
                  <a:srgbClr val="FF0000"/>
                </a:solidFill>
              </a:rPr>
              <a:t>Human K562</a:t>
            </a:r>
            <a:endParaRPr lang="en-US"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Relative importance of chromatin features (worm)</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13</a:t>
            </a:fld>
            <a:endParaRPr lang="en-US"/>
          </a:p>
        </p:txBody>
      </p:sp>
      <p:pic>
        <p:nvPicPr>
          <p:cNvPr id="5" name="Content Placeholder 4" descr="Figure5.pdf"/>
          <p:cNvPicPr>
            <a:picLocks noGrp="1" noChangeAspect="1"/>
          </p:cNvPicPr>
          <p:nvPr>
            <p:ph sz="quarter" idx="1"/>
          </p:nvPr>
        </p:nvPicPr>
        <mc:AlternateContent>
          <mc:Choice xmlns:ma="http://schemas.microsoft.com/office/mac/drawingml/2008/main" Requires="ma">
            <p:blipFill>
              <a:blip r:embed="rId2"/>
              <a:srcRect t="-50000" b="-50000"/>
              <a:stretch>
                <a:fillRect/>
              </a:stretch>
            </p:blipFill>
          </mc:Choice>
          <mc:Fallback>
            <p:blipFill>
              <a:blip r:embed="rId3"/>
              <a:srcRect t="-50000" b="-50000"/>
              <a:stretch>
                <a:fillRect/>
              </a:stretch>
            </p:blipFill>
          </mc:Fallback>
        </mc:AlternateConten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Chromatin model is tissue/cell line specific and development stage specific</a:t>
            </a:r>
            <a:endParaRPr lang="en-US" sz="3200"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14</a:t>
            </a:fld>
            <a:endParaRPr lang="en-US"/>
          </a:p>
        </p:txBody>
      </p:sp>
      <p:pic>
        <p:nvPicPr>
          <p:cNvPr id="5" name="Content Placeholder 4" descr="Figure8.pdf"/>
          <p:cNvPicPr>
            <a:picLocks noGrp="1" noChangeAspect="1"/>
          </p:cNvPicPr>
          <p:nvPr>
            <p:ph sz="quarter" idx="1"/>
          </p:nvPr>
        </p:nvPicPr>
        <mc:AlternateContent>
          <mc:Choice xmlns:ma="http://schemas.microsoft.com/office/mac/drawingml/2008/main" Requires="ma">
            <p:blipFill>
              <a:blip r:embed="rId2"/>
              <a:srcRect l="-6500" r="-6500"/>
              <a:stretch>
                <a:fillRect/>
              </a:stretch>
            </p:blipFill>
          </mc:Choice>
          <mc:Fallback>
            <p:blipFill>
              <a:blip r:embed="rId3"/>
              <a:srcRect l="-6500" r="-6500"/>
              <a:stretch>
                <a:fillRect/>
              </a:stretch>
            </p:blipFill>
          </mc:Fallback>
        </mc:AlternateContent>
        <p:spPr>
          <a:xfrm>
            <a:off x="914400" y="1623949"/>
            <a:ext cx="7772400" cy="4572000"/>
          </a:xfrm>
        </p:spPr>
      </p:pic>
      <p:sp>
        <p:nvSpPr>
          <p:cNvPr id="6" name="TextBox 5"/>
          <p:cNvSpPr txBox="1"/>
          <p:nvPr/>
        </p:nvSpPr>
        <p:spPr>
          <a:xfrm>
            <a:off x="146304" y="1854140"/>
            <a:ext cx="1077377" cy="369332"/>
          </a:xfrm>
          <a:prstGeom prst="rect">
            <a:avLst/>
          </a:prstGeom>
          <a:noFill/>
        </p:spPr>
        <p:txBody>
          <a:bodyPr wrap="square" rtlCol="0">
            <a:spAutoFit/>
          </a:bodyPr>
          <a:lstStyle/>
          <a:p>
            <a:r>
              <a:rPr lang="en-US" dirty="0">
                <a:solidFill>
                  <a:srgbClr val="FF0000"/>
                </a:solidFill>
              </a:rPr>
              <a:t>W</a:t>
            </a:r>
            <a:r>
              <a:rPr lang="en-US" dirty="0" smtClean="0">
                <a:solidFill>
                  <a:srgbClr val="FF0000"/>
                </a:solidFill>
              </a:rPr>
              <a:t>orm</a:t>
            </a:r>
            <a:endParaRPr lang="en-US" dirty="0">
              <a:solidFill>
                <a:srgbClr val="FF0000"/>
              </a:solidFill>
            </a:endParaRPr>
          </a:p>
        </p:txBody>
      </p:sp>
      <p:sp>
        <p:nvSpPr>
          <p:cNvPr id="7" name="TextBox 6"/>
          <p:cNvSpPr txBox="1"/>
          <p:nvPr/>
        </p:nvSpPr>
        <p:spPr>
          <a:xfrm>
            <a:off x="146304" y="4459206"/>
            <a:ext cx="938322" cy="369332"/>
          </a:xfrm>
          <a:prstGeom prst="rect">
            <a:avLst/>
          </a:prstGeom>
          <a:noFill/>
        </p:spPr>
        <p:txBody>
          <a:bodyPr wrap="square" rtlCol="0">
            <a:spAutoFit/>
          </a:bodyPr>
          <a:lstStyle/>
          <a:p>
            <a:r>
              <a:rPr lang="en-US" dirty="0">
                <a:solidFill>
                  <a:srgbClr val="FF0000"/>
                </a:solidFill>
              </a:rPr>
              <a:t>Human</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stage specificity: worm</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15</a:t>
            </a:fld>
            <a:endParaRPr lang="en-US"/>
          </a:p>
        </p:txBody>
      </p:sp>
      <p:pic>
        <p:nvPicPr>
          <p:cNvPr id="5" name="Content Placeholder 4" descr="Figure6.pdf"/>
          <p:cNvPicPr>
            <a:picLocks noGrp="1" noChangeAspect="1"/>
          </p:cNvPicPr>
          <p:nvPr>
            <p:ph sz="quarter" idx="1"/>
          </p:nvPr>
        </p:nvPicPr>
        <mc:AlternateContent>
          <mc:Choice xmlns:ma="http://schemas.microsoft.com/office/mac/drawingml/2008/main" Requires="ma">
            <p:blipFill>
              <a:blip r:embed="rId2"/>
              <a:srcRect l="-6581" r="-6581"/>
              <a:stretch>
                <a:fillRect/>
              </a:stretch>
            </p:blipFill>
          </mc:Choice>
          <mc:Fallback>
            <p:blipFill>
              <a:blip r:embed="rId3"/>
              <a:srcRect l="-6581" r="-6581"/>
              <a:stretch>
                <a:fillRect/>
              </a:stretch>
            </p:blipFill>
          </mc:Fallback>
        </mc:AlternateContent>
        <p:spPr>
          <a:xfrm>
            <a:off x="905130" y="1623949"/>
            <a:ext cx="7772400" cy="4572000"/>
          </a:xfr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differential expression</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16</a:t>
            </a:fld>
            <a:endParaRPr lang="en-US"/>
          </a:p>
        </p:txBody>
      </p:sp>
      <p:pic>
        <p:nvPicPr>
          <p:cNvPr id="5" name="Content Placeholder 4" descr="Figure9_X1.pdf"/>
          <p:cNvPicPr>
            <a:picLocks noGrp="1" noChangeAspect="1"/>
          </p:cNvPicPr>
          <p:nvPr>
            <p:ph sz="quarter" idx="1"/>
          </p:nvPr>
        </p:nvPicPr>
        <mc:AlternateContent>
          <mc:Choice xmlns:ma="http://schemas.microsoft.com/office/mac/drawingml/2008/main" Requires="ma">
            <p:blipFill>
              <a:blip r:embed="rId2"/>
              <a:srcRect t="-14356" b="-14356"/>
              <a:stretch>
                <a:fillRect/>
              </a:stretch>
            </p:blipFill>
          </mc:Choice>
          <mc:Fallback>
            <p:blipFill>
              <a:blip r:embed="rId3"/>
              <a:srcRect t="-14356" b="-14356"/>
              <a:stretch>
                <a:fillRect/>
              </a:stretch>
            </p:blipFill>
          </mc:Fallback>
        </mc:AlternateContent>
        <p:spPr/>
      </p:pic>
      <p:sp>
        <p:nvSpPr>
          <p:cNvPr id="6" name="TextBox 5"/>
          <p:cNvSpPr txBox="1"/>
          <p:nvPr/>
        </p:nvSpPr>
        <p:spPr>
          <a:xfrm>
            <a:off x="2150711" y="5794187"/>
            <a:ext cx="1056816" cy="369332"/>
          </a:xfrm>
          <a:prstGeom prst="rect">
            <a:avLst/>
          </a:prstGeom>
          <a:noFill/>
        </p:spPr>
        <p:txBody>
          <a:bodyPr wrap="square" rtlCol="0">
            <a:spAutoFit/>
          </a:bodyPr>
          <a:lstStyle/>
          <a:p>
            <a:r>
              <a:rPr lang="en-US" dirty="0" smtClean="0">
                <a:solidFill>
                  <a:srgbClr val="FF0000"/>
                </a:solidFill>
              </a:rPr>
              <a:t>Yes</a:t>
            </a:r>
            <a:endParaRPr lang="en-US" dirty="0">
              <a:solidFill>
                <a:srgbClr val="FF0000"/>
              </a:solidFill>
            </a:endParaRPr>
          </a:p>
        </p:txBody>
      </p:sp>
      <p:sp>
        <p:nvSpPr>
          <p:cNvPr id="7" name="TextBox 6"/>
          <p:cNvSpPr txBox="1"/>
          <p:nvPr/>
        </p:nvSpPr>
        <p:spPr>
          <a:xfrm>
            <a:off x="6437668" y="5794187"/>
            <a:ext cx="1056816" cy="369332"/>
          </a:xfrm>
          <a:prstGeom prst="rect">
            <a:avLst/>
          </a:prstGeom>
          <a:noFill/>
        </p:spPr>
        <p:txBody>
          <a:bodyPr wrap="square" rtlCol="0">
            <a:spAutoFit/>
          </a:bodyPr>
          <a:lstStyle/>
          <a:p>
            <a:r>
              <a:rPr lang="en-US" dirty="0" smtClean="0">
                <a:solidFill>
                  <a:srgbClr val="FF0000"/>
                </a:solidFill>
              </a:rPr>
              <a:t>No</a:t>
            </a:r>
            <a:endParaRPr lang="en-US"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 differential expression</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17</a:t>
            </a:fld>
            <a:endParaRPr lang="en-US"/>
          </a:p>
        </p:txBody>
      </p:sp>
      <p:pic>
        <p:nvPicPr>
          <p:cNvPr id="5" name="Content Placeholder 4" descr="Figure9.pdf"/>
          <p:cNvPicPr>
            <a:picLocks noGrp="1" noChangeAspect="1"/>
          </p:cNvPicPr>
          <p:nvPr>
            <p:ph sz="quarter" idx="1"/>
          </p:nvPr>
        </p:nvPicPr>
        <mc:AlternateContent>
          <mc:Choice xmlns:ma="http://schemas.microsoft.com/office/mac/drawingml/2008/main" Requires="ma">
            <p:blipFill>
              <a:blip r:embed="rId2"/>
              <a:srcRect t="-813" b="-813"/>
              <a:stretch>
                <a:fillRect/>
              </a:stretch>
            </p:blipFill>
          </mc:Choice>
          <mc:Fallback>
            <p:blipFill>
              <a:blip r:embed="rId3"/>
              <a:srcRect t="-813" b="-813"/>
              <a:stretch>
                <a:fillRect/>
              </a:stretch>
            </p:blipFill>
          </mc:Fallback>
        </mc:AlternateContent>
        <p:spPr>
          <a:xfrm>
            <a:off x="1025640" y="1707388"/>
            <a:ext cx="7772400" cy="4572000"/>
          </a:xfrm>
        </p:spPr>
      </p:pic>
      <p:sp>
        <p:nvSpPr>
          <p:cNvPr id="6" name="TextBox 5"/>
          <p:cNvSpPr txBox="1"/>
          <p:nvPr/>
        </p:nvSpPr>
        <p:spPr>
          <a:xfrm>
            <a:off x="296649" y="1338056"/>
            <a:ext cx="2818173" cy="369332"/>
          </a:xfrm>
          <a:prstGeom prst="rect">
            <a:avLst/>
          </a:prstGeom>
          <a:noFill/>
        </p:spPr>
        <p:txBody>
          <a:bodyPr wrap="square" rtlCol="0">
            <a:spAutoFit/>
          </a:bodyPr>
          <a:lstStyle/>
          <a:p>
            <a:r>
              <a:rPr lang="en-US" dirty="0" smtClean="0">
                <a:solidFill>
                  <a:srgbClr val="FF0000"/>
                </a:solidFill>
              </a:rPr>
              <a:t>Human K562/GM12878</a:t>
            </a:r>
            <a:endParaRPr lang="en-US"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a:t>
            </a:r>
            <a:r>
              <a:rPr lang="en-US" dirty="0" err="1" smtClean="0"/>
              <a:t>microRNA</a:t>
            </a:r>
            <a:r>
              <a:rPr lang="en-US" dirty="0" smtClean="0"/>
              <a:t> expression</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18</a:t>
            </a:fld>
            <a:endParaRPr lang="en-US"/>
          </a:p>
        </p:txBody>
      </p:sp>
      <p:sp>
        <p:nvSpPr>
          <p:cNvPr id="4" name="Content Placeholder 3"/>
          <p:cNvSpPr>
            <a:spLocks noGrp="1"/>
          </p:cNvSpPr>
          <p:nvPr>
            <p:ph sz="quarter" idx="1"/>
          </p:nvPr>
        </p:nvSpPr>
        <p:spPr/>
        <p:txBody>
          <a:bodyPr>
            <a:normAutofit/>
          </a:bodyPr>
          <a:lstStyle/>
          <a:p>
            <a:r>
              <a:rPr lang="en-US" dirty="0" smtClean="0"/>
              <a:t>162 worm microRNAs from </a:t>
            </a:r>
            <a:r>
              <a:rPr lang="en-US" dirty="0" err="1" smtClean="0"/>
              <a:t>miRBASE</a:t>
            </a:r>
            <a:endParaRPr lang="en-US" dirty="0" smtClean="0"/>
          </a:p>
          <a:p>
            <a:pPr>
              <a:buNone/>
            </a:pPr>
            <a:r>
              <a:rPr lang="en-US" dirty="0" smtClean="0"/>
              <a:t>	- ~100 </a:t>
            </a:r>
            <a:r>
              <a:rPr lang="en-US" dirty="0" err="1" smtClean="0"/>
              <a:t>bp</a:t>
            </a:r>
            <a:r>
              <a:rPr lang="en-US" dirty="0" smtClean="0"/>
              <a:t> corresponding to the pre-microRNAs</a:t>
            </a:r>
          </a:p>
          <a:p>
            <a:r>
              <a:rPr lang="en-US" dirty="0" smtClean="0"/>
              <a:t>Calculate the signal of all chromatin features in their genomic location</a:t>
            </a:r>
          </a:p>
          <a:p>
            <a:r>
              <a:rPr lang="en-US" dirty="0" smtClean="0"/>
              <a:t>Apply the SVM model to predict their expression </a:t>
            </a:r>
          </a:p>
          <a:p>
            <a:pPr>
              <a:buNone/>
            </a:pPr>
            <a:r>
              <a:rPr lang="en-US" dirty="0" smtClean="0"/>
              <a:t>	</a:t>
            </a:r>
            <a:r>
              <a:rPr lang="en-US" dirty="0" smtClean="0">
                <a:solidFill>
                  <a:srgbClr val="FF0000"/>
                </a:solidFill>
              </a:rPr>
              <a:t>- NOTE: the model is </a:t>
            </a:r>
            <a:r>
              <a:rPr lang="en-US" dirty="0" err="1" smtClean="0">
                <a:solidFill>
                  <a:srgbClr val="FF0000"/>
                </a:solidFill>
              </a:rPr>
              <a:t>trainned</a:t>
            </a:r>
            <a:r>
              <a:rPr lang="en-US" dirty="0" smtClean="0">
                <a:solidFill>
                  <a:srgbClr val="FF0000"/>
                </a:solidFill>
              </a:rPr>
              <a:t> </a:t>
            </a:r>
            <a:r>
              <a:rPr lang="en-US" dirty="0" smtClean="0">
                <a:solidFill>
                  <a:srgbClr val="FF0000"/>
                </a:solidFill>
              </a:rPr>
              <a:t>using protein-coding genes</a:t>
            </a:r>
          </a:p>
          <a:p>
            <a:r>
              <a:rPr lang="en-US" dirty="0" smtClean="0"/>
              <a:t>Validate prediction results from experimental data</a:t>
            </a:r>
          </a:p>
          <a:p>
            <a:pPr>
              <a:buNone/>
            </a:pPr>
            <a:r>
              <a:rPr lang="en-US" dirty="0" smtClean="0"/>
              <a:t>	- Kato et al., small RNA-</a:t>
            </a:r>
            <a:r>
              <a:rPr lang="en-US" dirty="0" err="1" smtClean="0"/>
              <a:t>seq</a:t>
            </a:r>
            <a:r>
              <a:rPr lang="en-US" dirty="0" smtClean="0"/>
              <a:t> data</a:t>
            </a:r>
          </a:p>
          <a:p>
            <a:r>
              <a:rPr lang="en-US" dirty="0" smtClean="0"/>
              <a:t>Worm and human</a:t>
            </a:r>
          </a:p>
          <a:p>
            <a:pPr>
              <a:buNone/>
            </a:pPr>
            <a:endParaRPr lang="en-US" dirty="0"/>
          </a:p>
        </p:txBody>
      </p:sp>
      <p:pic>
        <p:nvPicPr>
          <p:cNvPr id="6" name="Picture 5"/>
          <p:cNvPicPr>
            <a:picLocks noChangeAspect="1"/>
          </p:cNvPicPr>
          <p:nvPr/>
        </p:nvPicPr>
        <p:blipFill>
          <a:blip r:embed="rId2"/>
          <a:stretch>
            <a:fillRect/>
          </a:stretch>
        </p:blipFill>
        <p:spPr>
          <a:xfrm>
            <a:off x="6056376" y="5109006"/>
            <a:ext cx="2630424" cy="140512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Predicting worm </a:t>
            </a:r>
            <a:r>
              <a:rPr lang="en-US" dirty="0" err="1" smtClean="0"/>
              <a:t>microRNA</a:t>
            </a:r>
            <a:r>
              <a:rPr lang="en-US" dirty="0" smtClean="0"/>
              <a:t> expression</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19</a:t>
            </a:fld>
            <a:endParaRPr lang="en-US"/>
          </a:p>
        </p:txBody>
      </p:sp>
      <p:pic>
        <p:nvPicPr>
          <p:cNvPr id="5" name="Content Placeholder 4" descr="Figure7.pdf"/>
          <p:cNvPicPr>
            <a:picLocks noGrp="1" noChangeAspect="1"/>
          </p:cNvPicPr>
          <p:nvPr>
            <p:ph sz="quarter" idx="1"/>
          </p:nvPr>
        </p:nvPicPr>
        <mc:AlternateContent>
          <mc:Choice xmlns:ma="http://schemas.microsoft.com/office/mac/drawingml/2008/main" Requires="ma">
            <p:blipFill>
              <a:blip r:embed="rId2"/>
              <a:srcRect t="-11547" b="-11547"/>
              <a:stretch>
                <a:fillRect/>
              </a:stretch>
            </p:blipFill>
          </mc:Choice>
          <mc:Fallback>
            <p:blipFill>
              <a:blip r:embed="rId3"/>
              <a:srcRect t="-11547" b="-11547"/>
              <a:stretch>
                <a:fillRect/>
              </a:stretch>
            </p:blipFill>
          </mc:Fallback>
        </mc:AlternateConten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chromatin features?</a:t>
            </a:r>
            <a:endParaRPr lang="en-US" dirty="0"/>
          </a:p>
        </p:txBody>
      </p:sp>
      <p:sp>
        <p:nvSpPr>
          <p:cNvPr id="3" name="Content Placeholder 2"/>
          <p:cNvSpPr>
            <a:spLocks noGrp="1"/>
          </p:cNvSpPr>
          <p:nvPr>
            <p:ph sz="quarter" idx="1"/>
          </p:nvPr>
        </p:nvSpPr>
        <p:spPr/>
        <p:txBody>
          <a:bodyPr/>
          <a:lstStyle/>
          <a:p>
            <a:r>
              <a:rPr lang="en-US" dirty="0" smtClean="0"/>
              <a:t>Driven by data</a:t>
            </a:r>
          </a:p>
          <a:p>
            <a:pPr>
              <a:buNone/>
            </a:pPr>
            <a:r>
              <a:rPr lang="en-US" dirty="0" smtClean="0"/>
              <a:t>	- </a:t>
            </a:r>
            <a:r>
              <a:rPr lang="en-US" dirty="0" smtClean="0">
                <a:solidFill>
                  <a:srgbClr val="0000FF"/>
                </a:solidFill>
              </a:rPr>
              <a:t>encode</a:t>
            </a:r>
            <a:r>
              <a:rPr lang="en-US" dirty="0" smtClean="0"/>
              <a:t>; </a:t>
            </a:r>
            <a:r>
              <a:rPr lang="en-US" dirty="0" smtClean="0">
                <a:solidFill>
                  <a:srgbClr val="0000FF"/>
                </a:solidFill>
              </a:rPr>
              <a:t>modencode</a:t>
            </a:r>
            <a:r>
              <a:rPr lang="en-US" dirty="0" smtClean="0"/>
              <a:t>; published data</a:t>
            </a:r>
          </a:p>
          <a:p>
            <a:r>
              <a:rPr lang="en-US" dirty="0" smtClean="0"/>
              <a:t>Important in biological research</a:t>
            </a:r>
          </a:p>
          <a:p>
            <a:pPr>
              <a:buNone/>
            </a:pPr>
            <a:r>
              <a:rPr lang="en-US" dirty="0" smtClean="0"/>
              <a:t>	- </a:t>
            </a:r>
            <a:r>
              <a:rPr lang="en-US" dirty="0" smtClean="0">
                <a:solidFill>
                  <a:srgbClr val="0000FF"/>
                </a:solidFill>
              </a:rPr>
              <a:t>transcription regulation</a:t>
            </a:r>
          </a:p>
          <a:p>
            <a:pPr>
              <a:buNone/>
            </a:pPr>
            <a:r>
              <a:rPr lang="en-US" dirty="0" smtClean="0"/>
              <a:t>	- development</a:t>
            </a:r>
          </a:p>
          <a:p>
            <a:pPr>
              <a:buNone/>
            </a:pPr>
            <a:r>
              <a:rPr lang="en-US" dirty="0" smtClean="0"/>
              <a:t>	- cancer</a:t>
            </a:r>
          </a:p>
          <a:p>
            <a:pPr>
              <a:buNone/>
            </a:pPr>
            <a:r>
              <a:rPr lang="en-US" dirty="0" smtClean="0"/>
              <a:t>	- others</a:t>
            </a:r>
            <a:endParaRPr lang="en-US" dirty="0"/>
          </a:p>
        </p:txBody>
      </p:sp>
      <p:pic>
        <p:nvPicPr>
          <p:cNvPr id="4" name="Picture 3"/>
          <p:cNvPicPr>
            <a:picLocks noChangeAspect="1"/>
          </p:cNvPicPr>
          <p:nvPr/>
        </p:nvPicPr>
        <p:blipFill>
          <a:blip r:embed="rId2"/>
          <a:stretch>
            <a:fillRect/>
          </a:stretch>
        </p:blipFill>
        <p:spPr>
          <a:xfrm>
            <a:off x="6375008" y="2343099"/>
            <a:ext cx="2580622" cy="4289293"/>
          </a:xfrm>
          <a:prstGeom prst="rect">
            <a:avLst/>
          </a:prstGeom>
        </p:spPr>
      </p:pic>
      <p:sp>
        <p:nvSpPr>
          <p:cNvPr id="5" name="Slide Number Placeholder 4"/>
          <p:cNvSpPr>
            <a:spLocks noGrp="1"/>
          </p:cNvSpPr>
          <p:nvPr>
            <p:ph type="sldNum" sz="quarter" idx="12"/>
          </p:nvPr>
        </p:nvSpPr>
        <p:spPr/>
        <p:txBody>
          <a:bodyPr/>
          <a:lstStyle/>
          <a:p>
            <a:fld id="{EE4486BE-4C7E-0548-85FF-C9205512E941}"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20</a:t>
            </a:fld>
            <a:endParaRPr lang="en-US"/>
          </a:p>
        </p:txBody>
      </p:sp>
      <p:sp>
        <p:nvSpPr>
          <p:cNvPr id="4" name="Content Placeholder 3"/>
          <p:cNvSpPr>
            <a:spLocks noGrp="1"/>
          </p:cNvSpPr>
          <p:nvPr>
            <p:ph sz="quarter" idx="1"/>
          </p:nvPr>
        </p:nvSpPr>
        <p:spPr/>
        <p:txBody>
          <a:bodyPr/>
          <a:lstStyle/>
          <a:p>
            <a:r>
              <a:rPr lang="en-US" dirty="0" smtClean="0"/>
              <a:t>Chromatin features </a:t>
            </a:r>
            <a:r>
              <a:rPr lang="en-US" dirty="0" smtClean="0">
                <a:solidFill>
                  <a:srgbClr val="FF0000"/>
                </a:solidFill>
              </a:rPr>
              <a:t>can accurately </a:t>
            </a:r>
            <a:r>
              <a:rPr lang="en-US" dirty="0" smtClean="0"/>
              <a:t>predict gene expression</a:t>
            </a:r>
          </a:p>
          <a:p>
            <a:r>
              <a:rPr lang="en-US" dirty="0" smtClean="0"/>
              <a:t>Chromatin model is tissue/cell line/development stage </a:t>
            </a:r>
            <a:r>
              <a:rPr lang="en-US" dirty="0" smtClean="0">
                <a:solidFill>
                  <a:srgbClr val="FF0000"/>
                </a:solidFill>
              </a:rPr>
              <a:t>specific</a:t>
            </a:r>
          </a:p>
          <a:p>
            <a:r>
              <a:rPr lang="en-US" dirty="0" smtClean="0"/>
              <a:t>Chromatin feature are </a:t>
            </a:r>
            <a:r>
              <a:rPr lang="en-US" dirty="0" smtClean="0">
                <a:solidFill>
                  <a:srgbClr val="FF0000"/>
                </a:solidFill>
              </a:rPr>
              <a:t>highly redundant </a:t>
            </a:r>
            <a:r>
              <a:rPr lang="en-US" dirty="0" smtClean="0"/>
              <a:t>in terms of expression prediction</a:t>
            </a:r>
          </a:p>
          <a:p>
            <a:r>
              <a:rPr lang="en-US" dirty="0" smtClean="0"/>
              <a:t>Chromatin feature can predict </a:t>
            </a:r>
            <a:r>
              <a:rPr lang="en-US" dirty="0" smtClean="0">
                <a:solidFill>
                  <a:srgbClr val="FF0000"/>
                </a:solidFill>
              </a:rPr>
              <a:t>differential gene expression</a:t>
            </a:r>
          </a:p>
          <a:p>
            <a:r>
              <a:rPr lang="en-US" dirty="0" err="1" smtClean="0"/>
              <a:t>ChIP-seq</a:t>
            </a:r>
            <a:r>
              <a:rPr lang="en-US" dirty="0" smtClean="0"/>
              <a:t> has higher </a:t>
            </a:r>
            <a:r>
              <a:rPr lang="en-US" dirty="0" smtClean="0">
                <a:solidFill>
                  <a:srgbClr val="FF0000"/>
                </a:solidFill>
              </a:rPr>
              <a:t>resolution</a:t>
            </a:r>
            <a:r>
              <a:rPr lang="en-US" dirty="0" smtClean="0"/>
              <a:t> than </a:t>
            </a:r>
            <a:r>
              <a:rPr lang="en-US" dirty="0" err="1" smtClean="0"/>
              <a:t>ChIP</a:t>
            </a:r>
            <a:r>
              <a:rPr lang="en-US" dirty="0" smtClean="0"/>
              <a:t>-chip</a:t>
            </a:r>
          </a:p>
          <a:p>
            <a:r>
              <a:rPr lang="en-US" dirty="0" smtClean="0"/>
              <a:t>Chromatin models are valid for protein-coding genes and microRNAs.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 II: A two-step approach for predicting TF binding sites</a:t>
            </a:r>
            <a:endParaRPr lang="en-US" dirty="0"/>
          </a:p>
        </p:txBody>
      </p:sp>
      <p:sp>
        <p:nvSpPr>
          <p:cNvPr id="6" name="Text Placeholder 5"/>
          <p:cNvSpPr>
            <a:spLocks noGrp="1"/>
          </p:cNvSpPr>
          <p:nvPr>
            <p:ph type="body" idx="1"/>
          </p:nvPr>
        </p:nvSpPr>
        <p:spPr>
          <a:xfrm>
            <a:off x="722313" y="2547937"/>
            <a:ext cx="7772400" cy="3264791"/>
          </a:xfrm>
        </p:spPr>
        <p:txBody>
          <a:bodyPr/>
          <a:lstStyle/>
          <a:p>
            <a:pPr>
              <a:buFontTx/>
              <a:buChar char="-"/>
            </a:pPr>
            <a:r>
              <a:rPr lang="en-US" dirty="0" smtClean="0"/>
              <a:t>yeast: the merit of small compact genome</a:t>
            </a:r>
          </a:p>
          <a:p>
            <a:pPr>
              <a:buFontTx/>
              <a:buChar char="-"/>
            </a:pPr>
            <a:endParaRPr lang="en-US" dirty="0" smtClean="0"/>
          </a:p>
          <a:p>
            <a:pPr>
              <a:buFontTx/>
              <a:buChar char="-"/>
            </a:pPr>
            <a:r>
              <a:rPr lang="en-US" dirty="0" smtClean="0"/>
              <a:t>human: the merit of being human</a:t>
            </a:r>
          </a:p>
          <a:p>
            <a:pPr>
              <a:buFontTx/>
              <a:buChar char="-"/>
            </a:pPr>
            <a:endParaRPr lang="en-US" dirty="0" smtClean="0"/>
          </a:p>
          <a:p>
            <a:pPr>
              <a:buFontTx/>
              <a:buChar char="-"/>
            </a:pPr>
            <a:r>
              <a:rPr lang="en-US" dirty="0" smtClean="0"/>
              <a:t>worm: where to find the TF </a:t>
            </a:r>
            <a:r>
              <a:rPr lang="en-US" dirty="0" err="1" smtClean="0"/>
              <a:t>PWMs</a:t>
            </a:r>
            <a:r>
              <a:rPr lang="en-US" dirty="0" smtClean="0"/>
              <a:t>? </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Predicting TF targets genes of yeast</a:t>
            </a:r>
            <a:endParaRPr lang="en-US" dirty="0"/>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a:t>22</a:t>
            </a:fld>
            <a:endParaRPr kumimoji="0" lang="en-US"/>
          </a:p>
        </p:txBody>
      </p:sp>
      <p:sp>
        <p:nvSpPr>
          <p:cNvPr id="6" name="Content Placeholder 5"/>
          <p:cNvSpPr>
            <a:spLocks noGrp="1"/>
          </p:cNvSpPr>
          <p:nvPr>
            <p:ph sz="quarter" idx="1"/>
          </p:nvPr>
        </p:nvSpPr>
        <p:spPr>
          <a:xfrm>
            <a:off x="914399" y="1447799"/>
            <a:ext cx="7901663" cy="4948983"/>
          </a:xfrm>
        </p:spPr>
        <p:txBody>
          <a:bodyPr>
            <a:normAutofit lnSpcReduction="10000"/>
          </a:bodyPr>
          <a:lstStyle/>
          <a:p>
            <a:r>
              <a:rPr lang="en-US" dirty="0" smtClean="0"/>
              <a:t>TF binding data:</a:t>
            </a:r>
          </a:p>
          <a:p>
            <a:pPr>
              <a:buNone/>
            </a:pPr>
            <a:r>
              <a:rPr lang="en-US" dirty="0" smtClean="0"/>
              <a:t>	- </a:t>
            </a:r>
            <a:r>
              <a:rPr lang="en-US" dirty="0" err="1" smtClean="0"/>
              <a:t>ChIP</a:t>
            </a:r>
            <a:r>
              <a:rPr lang="en-US" dirty="0" smtClean="0"/>
              <a:t>-chip for 203 yeast </a:t>
            </a:r>
            <a:r>
              <a:rPr lang="en-US" dirty="0" err="1" smtClean="0"/>
              <a:t>TFs</a:t>
            </a:r>
            <a:r>
              <a:rPr lang="en-US" dirty="0" smtClean="0"/>
              <a:t> </a:t>
            </a:r>
          </a:p>
          <a:p>
            <a:pPr>
              <a:buNone/>
            </a:pPr>
            <a:r>
              <a:rPr lang="en-US" dirty="0" smtClean="0"/>
              <a:t>	- for each TF-gene pair, a P-value is calculated </a:t>
            </a:r>
          </a:p>
          <a:p>
            <a:r>
              <a:rPr lang="en-US" dirty="0" smtClean="0"/>
              <a:t>Chromatin modification profile data</a:t>
            </a:r>
          </a:p>
          <a:p>
            <a:pPr>
              <a:buNone/>
            </a:pPr>
            <a:r>
              <a:rPr lang="en-US" dirty="0" smtClean="0"/>
              <a:t>	- </a:t>
            </a:r>
            <a:r>
              <a:rPr lang="en-US" dirty="0" err="1" smtClean="0"/>
              <a:t>ChIP</a:t>
            </a:r>
            <a:r>
              <a:rPr lang="en-US" dirty="0" smtClean="0"/>
              <a:t>-chip, </a:t>
            </a:r>
            <a:r>
              <a:rPr lang="en-US" dirty="0" err="1" smtClean="0"/>
              <a:t>Pokholok</a:t>
            </a:r>
            <a:r>
              <a:rPr lang="en-US" dirty="0" smtClean="0"/>
              <a:t> et al. 2005</a:t>
            </a:r>
          </a:p>
          <a:p>
            <a:pPr>
              <a:buNone/>
            </a:pPr>
            <a:r>
              <a:rPr lang="en-US" dirty="0" smtClean="0"/>
              <a:t>	- 14 profiles: </a:t>
            </a:r>
            <a:r>
              <a:rPr lang="en-US" sz="1946" dirty="0" smtClean="0"/>
              <a:t>H3(YPD), H4(YPD), H3(H2O2), H3K9AC/H3(YPD), H3K14AC/H3(YPD), H3K14AC/WCE(YPD), H3K14AC/H3(H2O2), H4AC/H3(YPD), H4AC/H3(H2O2), H3K4ME1/H3(YPD), H3K4ME2/H3(YPD), H3K4ME3/H3(YPD), H3K36ME3/H3(YPD), H3K79ME3/H3(YPD)</a:t>
            </a:r>
            <a:endParaRPr lang="en-US" dirty="0" smtClean="0"/>
          </a:p>
          <a:p>
            <a:r>
              <a:rPr lang="en-US" dirty="0" smtClean="0"/>
              <a:t>Positional weighted matrices for yeast </a:t>
            </a:r>
            <a:r>
              <a:rPr lang="en-US" dirty="0" err="1" smtClean="0"/>
              <a:t>TFs</a:t>
            </a:r>
            <a:endParaRPr lang="en-US" dirty="0" smtClean="0"/>
          </a:p>
          <a:p>
            <a:pPr>
              <a:buNone/>
            </a:pPr>
            <a:r>
              <a:rPr lang="en-US" dirty="0" smtClean="0"/>
              <a:t>	- sequence analysis: motifs enriched in yeast promoters</a:t>
            </a:r>
          </a:p>
          <a:p>
            <a:pPr>
              <a:buNone/>
            </a:pPr>
            <a:r>
              <a:rPr lang="en-US" dirty="0" smtClean="0"/>
              <a:t>	- TF binding data:</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SWI4 as example</a:t>
            </a:r>
            <a:endParaRPr lang="en-US" dirty="0" smtClean="0"/>
          </a:p>
          <a:p>
            <a:r>
              <a:rPr lang="en-US" dirty="0" smtClean="0"/>
              <a:t>Functional binding </a:t>
            </a:r>
            <a:r>
              <a:rPr lang="en-US" dirty="0" smtClean="0"/>
              <a:t>sites: SGD, 99</a:t>
            </a:r>
            <a:endParaRPr lang="en-US" dirty="0" smtClean="0"/>
          </a:p>
          <a:p>
            <a:r>
              <a:rPr lang="en-US" dirty="0" smtClean="0"/>
              <a:t>Non-functional </a:t>
            </a:r>
            <a:r>
              <a:rPr lang="en-US" dirty="0" smtClean="0"/>
              <a:t>binding </a:t>
            </a:r>
            <a:r>
              <a:rPr lang="en-US" dirty="0" smtClean="0"/>
              <a:t>sites: 485, have </a:t>
            </a:r>
            <a:r>
              <a:rPr lang="en-US" dirty="0" err="1" smtClean="0"/>
              <a:t>PWMs</a:t>
            </a:r>
            <a:r>
              <a:rPr lang="en-US" dirty="0" smtClean="0"/>
              <a:t> but not bound by SWI4</a:t>
            </a:r>
          </a:p>
          <a:p>
            <a:r>
              <a:rPr lang="en-US" dirty="0" smtClean="0"/>
              <a:t>For each site, calculate the average signal over all probes within 100bp for each chromatin feature </a:t>
            </a:r>
            <a:endParaRPr lang="en-US" dirty="0"/>
          </a:p>
        </p:txBody>
      </p:sp>
      <p:sp>
        <p:nvSpPr>
          <p:cNvPr id="4" name="Title 1"/>
          <p:cNvSpPr>
            <a:spLocks noGrp="1"/>
          </p:cNvSpPr>
          <p:nvPr>
            <p:ph type="title"/>
          </p:nvPr>
        </p:nvSpPr>
        <p:spPr>
          <a:xfrm>
            <a:off x="457200" y="274638"/>
            <a:ext cx="8229600" cy="1143000"/>
          </a:xfrm>
        </p:spPr>
        <p:txBody>
          <a:bodyPr>
            <a:noAutofit/>
          </a:bodyPr>
          <a:lstStyle/>
          <a:p>
            <a:r>
              <a:rPr lang="en-US" sz="3200" dirty="0" smtClean="0"/>
              <a:t>Differential chromatin features between</a:t>
            </a:r>
            <a:r>
              <a:rPr lang="en-US" sz="3200" dirty="0" smtClean="0"/>
              <a:t> functional TFBS </a:t>
            </a:r>
            <a:r>
              <a:rPr lang="en-US" sz="3200" dirty="0" smtClean="0"/>
              <a:t>and non</a:t>
            </a:r>
            <a:r>
              <a:rPr lang="en-US" sz="3200" dirty="0" smtClean="0"/>
              <a:t>-functional TFBS</a:t>
            </a:r>
            <a:endParaRPr lang="en-US" sz="3200" dirty="0"/>
          </a:p>
        </p:txBody>
      </p:sp>
      <p:sp>
        <p:nvSpPr>
          <p:cNvPr id="5" name="Slide Number Placeholder 4"/>
          <p:cNvSpPr>
            <a:spLocks noGrp="1"/>
          </p:cNvSpPr>
          <p:nvPr>
            <p:ph type="sldNum" sz="quarter" idx="12"/>
          </p:nvPr>
        </p:nvSpPr>
        <p:spPr/>
        <p:txBody>
          <a:bodyPr/>
          <a:lstStyle/>
          <a:p>
            <a:fld id="{C6D343FB-1D68-9F4D-ADDA-F8D157CF8A4F}" type="slidenum">
              <a:rPr lang="en-US" smtClean="0"/>
              <a:pPr/>
              <a:t>23</a:t>
            </a:fld>
            <a:endParaRPr lang="en-US"/>
          </a:p>
        </p:txBody>
      </p:sp>
      <p:pic>
        <p:nvPicPr>
          <p:cNvPr id="6" name="Picture 5"/>
          <p:cNvPicPr>
            <a:picLocks noChangeAspect="1"/>
          </p:cNvPicPr>
          <p:nvPr/>
        </p:nvPicPr>
        <p:blipFill>
          <a:blip r:embed="rId2"/>
          <a:stretch>
            <a:fillRect/>
          </a:stretch>
        </p:blipFill>
        <p:spPr>
          <a:xfrm>
            <a:off x="6516308" y="4153273"/>
            <a:ext cx="2494942" cy="243078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Differential chromatin features between</a:t>
            </a:r>
            <a:r>
              <a:rPr lang="en-US" sz="3200" dirty="0" smtClean="0"/>
              <a:t> functional TFBS </a:t>
            </a:r>
            <a:r>
              <a:rPr lang="en-US" sz="3200" dirty="0" smtClean="0"/>
              <a:t>and non</a:t>
            </a:r>
            <a:r>
              <a:rPr lang="en-US" sz="3200" dirty="0" smtClean="0"/>
              <a:t>-functional TFBS</a:t>
            </a:r>
            <a:endParaRPr lang="en-US" sz="3200" dirty="0"/>
          </a:p>
        </p:txBody>
      </p:sp>
      <p:pic>
        <p:nvPicPr>
          <p:cNvPr id="6" name="Content Placeholder 5" descr="Fig01_swi4_BS_vsnonBS_chromatin_signal_ver1.pdf"/>
          <p:cNvPicPr>
            <a:picLocks noGrp="1" noChangeAspect="1"/>
          </p:cNvPicPr>
          <p:nvPr>
            <p:ph idx="1"/>
          </p:nvPr>
        </p:nvPicPr>
        <mc:AlternateContent>
          <mc:Choice xmlns:ma="http://schemas.microsoft.com/office/mac/drawingml/2008/main" Requires="ma">
            <p:blipFill>
              <a:blip r:embed="rId2"/>
              <a:srcRect t="-8467" b="-8467"/>
              <a:stretch>
                <a:fillRect/>
              </a:stretch>
            </p:blipFill>
          </mc:Choice>
          <mc:Fallback>
            <p:blipFill>
              <a:blip r:embed="rId3"/>
              <a:srcRect t="-8467" b="-8467"/>
              <a:stretch>
                <a:fillRect/>
              </a:stretch>
            </p:blipFill>
          </mc:Fallback>
        </mc:AlternateContent>
        <p:spPr>
          <a:xfrm>
            <a:off x="-16851" y="2039554"/>
            <a:ext cx="9306858" cy="5118413"/>
          </a:xfrm>
        </p:spPr>
      </p:pic>
      <p:sp>
        <p:nvSpPr>
          <p:cNvPr id="7" name="Slide Number Placeholder 6"/>
          <p:cNvSpPr>
            <a:spLocks noGrp="1"/>
          </p:cNvSpPr>
          <p:nvPr>
            <p:ph type="sldNum" sz="quarter" idx="12"/>
          </p:nvPr>
        </p:nvSpPr>
        <p:spPr/>
        <p:txBody>
          <a:bodyPr/>
          <a:lstStyle/>
          <a:p>
            <a:fld id="{C6D343FB-1D68-9F4D-ADDA-F8D157CF8A4F}"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Data </a:t>
            </a:r>
            <a:endParaRPr lang="en-US" dirty="0"/>
          </a:p>
        </p:txBody>
      </p:sp>
      <p:graphicFrame>
        <p:nvGraphicFramePr>
          <p:cNvPr id="5" name="Content Placeholder 4"/>
          <p:cNvGraphicFramePr>
            <a:graphicFrameLocks noGrp="1"/>
          </p:cNvGraphicFramePr>
          <p:nvPr>
            <p:ph idx="1"/>
          </p:nvPr>
        </p:nvGraphicFramePr>
        <p:xfrm>
          <a:off x="914400" y="2140776"/>
          <a:ext cx="7444057" cy="2397759"/>
        </p:xfrm>
        <a:graphic>
          <a:graphicData uri="http://schemas.openxmlformats.org/drawingml/2006/table">
            <a:tbl>
              <a:tblPr firstRow="1" bandRow="1">
                <a:tableStyleId>{5C22544A-7EE6-4342-B048-85BDC9FD1C3A}</a:tableStyleId>
              </a:tblPr>
              <a:tblGrid>
                <a:gridCol w="1112437"/>
                <a:gridCol w="805142"/>
                <a:gridCol w="1153702"/>
                <a:gridCol w="1169839"/>
                <a:gridCol w="1274721"/>
                <a:gridCol w="964108"/>
                <a:gridCol w="964108"/>
              </a:tblGrid>
              <a:tr h="370840">
                <a:tc>
                  <a:txBody>
                    <a:bodyPr/>
                    <a:lstStyle/>
                    <a:p>
                      <a:r>
                        <a:rPr lang="en-US" dirty="0" smtClean="0"/>
                        <a:t>Gene</a:t>
                      </a:r>
                      <a:endParaRPr lang="en-US" dirty="0"/>
                    </a:p>
                  </a:txBody>
                  <a:tcPr/>
                </a:tc>
                <a:tc>
                  <a:txBody>
                    <a:bodyPr/>
                    <a:lstStyle/>
                    <a:p>
                      <a:r>
                        <a:rPr lang="en-US" dirty="0" smtClean="0"/>
                        <a:t>TF</a:t>
                      </a:r>
                      <a:r>
                        <a:rPr lang="en-US" baseline="0" dirty="0" smtClean="0"/>
                        <a:t> target?</a:t>
                      </a:r>
                      <a:endParaRPr lang="en-US" dirty="0"/>
                    </a:p>
                  </a:txBody>
                  <a:tcPr/>
                </a:tc>
                <a:tc>
                  <a:txBody>
                    <a:bodyPr/>
                    <a:lstStyle/>
                    <a:p>
                      <a:r>
                        <a:rPr lang="en-US" dirty="0" smtClean="0"/>
                        <a:t>PWM Score</a:t>
                      </a:r>
                      <a:endParaRPr lang="en-US" dirty="0"/>
                    </a:p>
                  </a:txBody>
                  <a:tcPr/>
                </a:tc>
                <a:tc>
                  <a:txBody>
                    <a:bodyPr/>
                    <a:lstStyle/>
                    <a:p>
                      <a:r>
                        <a:rPr lang="en-US" dirty="0" smtClean="0"/>
                        <a:t>H3</a:t>
                      </a:r>
                      <a:r>
                        <a:rPr lang="en-US" baseline="0" dirty="0" smtClean="0"/>
                        <a:t> (up stream)</a:t>
                      </a:r>
                      <a:endParaRPr lang="en-US" dirty="0"/>
                    </a:p>
                  </a:txBody>
                  <a:tcPr/>
                </a:tc>
                <a:tc>
                  <a:txBody>
                    <a:bodyPr/>
                    <a:lstStyle/>
                    <a:p>
                      <a:r>
                        <a:rPr lang="en-US" dirty="0" smtClean="0"/>
                        <a:t>……</a:t>
                      </a:r>
                      <a:endParaRPr lang="en-US" dirty="0"/>
                    </a:p>
                  </a:txBody>
                  <a:tcPr/>
                </a:tc>
                <a:tc>
                  <a:txBody>
                    <a:bodyPr/>
                    <a:lstStyle/>
                    <a:p>
                      <a:r>
                        <a:rPr lang="en-US" dirty="0" smtClean="0"/>
                        <a:t>H3 (down-stream)</a:t>
                      </a:r>
                      <a:endParaRPr lang="en-US" dirty="0"/>
                    </a:p>
                  </a:txBody>
                  <a:tcPr/>
                </a:tc>
                <a:tc>
                  <a:txBody>
                    <a:bodyPr/>
                    <a:lstStyle/>
                    <a:p>
                      <a:r>
                        <a:rPr lang="en-US" dirty="0" smtClean="0"/>
                        <a:t>……</a:t>
                      </a:r>
                      <a:endParaRPr lang="en-US" dirty="0"/>
                    </a:p>
                  </a:txBody>
                  <a:tcPr/>
                </a:tc>
              </a:tr>
              <a:tr h="370840">
                <a:tc>
                  <a:txBody>
                    <a:bodyPr/>
                    <a:lstStyle/>
                    <a:p>
                      <a:r>
                        <a:rPr lang="en-US" dirty="0" smtClean="0"/>
                        <a:t>YAL001C</a:t>
                      </a:r>
                      <a:endParaRPr lang="en-US" dirty="0"/>
                    </a:p>
                  </a:txBody>
                  <a:tcPr/>
                </a:tc>
                <a:tc>
                  <a:txBody>
                    <a:bodyPr/>
                    <a:lstStyle/>
                    <a:p>
                      <a:r>
                        <a:rPr lang="en-US" dirty="0" smtClean="0"/>
                        <a:t>Yes</a:t>
                      </a:r>
                      <a:endParaRPr lang="en-US" dirty="0"/>
                    </a:p>
                  </a:txBody>
                  <a:tcPr/>
                </a:tc>
                <a:tc>
                  <a:txBody>
                    <a:bodyPr/>
                    <a:lstStyle/>
                    <a:p>
                      <a:r>
                        <a:rPr lang="en-US" dirty="0" smtClean="0"/>
                        <a:t>0.9945</a:t>
                      </a:r>
                      <a:endParaRPr lang="en-US" dirty="0"/>
                    </a:p>
                  </a:txBody>
                  <a:tcPr/>
                </a:tc>
                <a:tc>
                  <a:txBody>
                    <a:bodyPr/>
                    <a:lstStyle/>
                    <a:p>
                      <a:r>
                        <a:rPr lang="en-US" dirty="0" smtClean="0"/>
                        <a:t>1.555</a:t>
                      </a:r>
                      <a:endParaRPr lang="en-US" dirty="0"/>
                    </a:p>
                  </a:txBody>
                  <a:tcPr/>
                </a:tc>
                <a:tc>
                  <a:txBody>
                    <a:bodyPr/>
                    <a:lstStyle/>
                    <a:p>
                      <a:endParaRPr lang="en-US" dirty="0"/>
                    </a:p>
                  </a:txBody>
                  <a:tcPr/>
                </a:tc>
                <a:tc>
                  <a:txBody>
                    <a:bodyPr/>
                    <a:lstStyle/>
                    <a:p>
                      <a:r>
                        <a:rPr lang="en-US" dirty="0" smtClean="0"/>
                        <a:t>1.222</a:t>
                      </a:r>
                      <a:endParaRPr lang="en-US" dirty="0"/>
                    </a:p>
                  </a:txBody>
                  <a:tcPr/>
                </a:tc>
                <a:tc>
                  <a:txBody>
                    <a:bodyPr/>
                    <a:lstStyle/>
                    <a:p>
                      <a:endParaRPr lang="en-US" dirty="0"/>
                    </a:p>
                  </a:txBody>
                  <a:tcPr/>
                </a:tc>
              </a:tr>
              <a:tr h="370840">
                <a:tc>
                  <a:txBody>
                    <a:bodyPr/>
                    <a:lstStyle/>
                    <a:p>
                      <a:r>
                        <a:rPr lang="en-US" dirty="0" smtClean="0"/>
                        <a:t>YAL056W</a:t>
                      </a:r>
                      <a:endParaRPr lang="en-US" dirty="0"/>
                    </a:p>
                  </a:txBody>
                  <a:tcPr/>
                </a:tc>
                <a:tc>
                  <a:txBody>
                    <a:bodyPr/>
                    <a:lstStyle/>
                    <a:p>
                      <a:r>
                        <a:rPr lang="en-US" dirty="0" smtClean="0"/>
                        <a:t>No</a:t>
                      </a:r>
                      <a:endParaRPr lang="en-US" dirty="0"/>
                    </a:p>
                  </a:txBody>
                  <a:tcPr/>
                </a:tc>
                <a:tc>
                  <a:txBody>
                    <a:bodyPr/>
                    <a:lstStyle/>
                    <a:p>
                      <a:r>
                        <a:rPr lang="en-US" dirty="0" smtClean="0"/>
                        <a:t>0</a:t>
                      </a:r>
                      <a:endParaRPr lang="en-US" dirty="0"/>
                    </a:p>
                  </a:txBody>
                  <a:tcPr/>
                </a:tc>
                <a:tc>
                  <a:txBody>
                    <a:bodyPr/>
                    <a:lstStyle/>
                    <a:p>
                      <a:r>
                        <a:rPr lang="en-US" dirty="0" smtClean="0"/>
                        <a:t>2.80</a:t>
                      </a:r>
                      <a:endParaRPr lang="en-US" dirty="0"/>
                    </a:p>
                  </a:txBody>
                  <a:tcPr/>
                </a:tc>
                <a:tc>
                  <a:txBody>
                    <a:bodyPr/>
                    <a:lstStyle/>
                    <a:p>
                      <a:endParaRPr lang="en-US"/>
                    </a:p>
                  </a:txBody>
                  <a:tcPr/>
                </a:tc>
                <a:tc>
                  <a:txBody>
                    <a:bodyPr/>
                    <a:lstStyle/>
                    <a:p>
                      <a:r>
                        <a:rPr lang="en-US" dirty="0" smtClean="0"/>
                        <a:t>0.899</a:t>
                      </a:r>
                      <a:endParaRPr lang="en-US" dirty="0"/>
                    </a:p>
                  </a:txBody>
                  <a:tcPr/>
                </a:tc>
                <a:tc>
                  <a:txBody>
                    <a:bodyPr/>
                    <a:lstStyle/>
                    <a:p>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r>
                        <a:rPr lang="en-US" dirty="0" smtClean="0"/>
                        <a:t>Yes</a:t>
                      </a:r>
                      <a:endParaRPr lang="en-US" dirty="0"/>
                    </a:p>
                  </a:txBody>
                  <a:tcPr/>
                </a:tc>
                <a:tc>
                  <a:txBody>
                    <a:bodyPr/>
                    <a:lstStyle/>
                    <a:p>
                      <a:r>
                        <a:rPr lang="en-US" dirty="0" smtClean="0"/>
                        <a:t>0.2045</a:t>
                      </a:r>
                      <a:endParaRPr lang="en-US" dirty="0"/>
                    </a:p>
                  </a:txBody>
                  <a:tcPr/>
                </a:tc>
                <a:tc>
                  <a:txBody>
                    <a:bodyPr/>
                    <a:lstStyle/>
                    <a:p>
                      <a:r>
                        <a:rPr lang="en-US" dirty="0" smtClean="0"/>
                        <a:t>0.87</a:t>
                      </a:r>
                      <a:endParaRPr lang="en-US" dirty="0"/>
                    </a:p>
                  </a:txBody>
                  <a:tcPr/>
                </a:tc>
                <a:tc>
                  <a:txBody>
                    <a:bodyPr/>
                    <a:lstStyle/>
                    <a:p>
                      <a:endParaRPr lang="en-US"/>
                    </a:p>
                  </a:txBody>
                  <a:tcPr/>
                </a:tc>
                <a:tc>
                  <a:txBody>
                    <a:bodyPr/>
                    <a:lstStyle/>
                    <a:p>
                      <a:r>
                        <a:rPr lang="en-US" dirty="0" smtClean="0"/>
                        <a:t>3.245</a:t>
                      </a:r>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C6D343FB-1D68-9F4D-ADDA-F8D157CF8A4F}" type="slidenum">
              <a:rPr lang="en-US" smtClean="0"/>
              <a:pPr/>
              <a:t>25</a:t>
            </a:fld>
            <a:endParaRPr lang="en-US"/>
          </a:p>
        </p:txBody>
      </p:sp>
      <p:sp>
        <p:nvSpPr>
          <p:cNvPr id="6" name="Rectangle 5"/>
          <p:cNvSpPr/>
          <p:nvPr/>
        </p:nvSpPr>
        <p:spPr>
          <a:xfrm>
            <a:off x="2045377" y="1789268"/>
            <a:ext cx="834328" cy="351359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75575" y="1909788"/>
            <a:ext cx="2067278" cy="3393076"/>
          </a:xfrm>
          <a:prstGeom prst="rect">
            <a:avLst/>
          </a:prstGeom>
          <a:noFill/>
          <a:ln w="158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350874" y="1909788"/>
            <a:ext cx="2007583" cy="3393076"/>
          </a:xfrm>
          <a:prstGeom prst="rect">
            <a:avLst/>
          </a:prstGeom>
          <a:noFill/>
          <a:ln w="158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00230" y="5673692"/>
            <a:ext cx="2067278" cy="369332"/>
          </a:xfrm>
          <a:prstGeom prst="rect">
            <a:avLst/>
          </a:prstGeom>
          <a:noFill/>
        </p:spPr>
        <p:txBody>
          <a:bodyPr wrap="square" rtlCol="0">
            <a:spAutoFit/>
          </a:bodyPr>
          <a:lstStyle/>
          <a:p>
            <a:r>
              <a:rPr lang="en-US" dirty="0" smtClean="0"/>
              <a:t>Up-stream signal</a:t>
            </a:r>
            <a:endParaRPr lang="en-US" dirty="0"/>
          </a:p>
        </p:txBody>
      </p:sp>
      <p:sp>
        <p:nvSpPr>
          <p:cNvPr id="11" name="TextBox 10"/>
          <p:cNvSpPr txBox="1"/>
          <p:nvPr/>
        </p:nvSpPr>
        <p:spPr>
          <a:xfrm>
            <a:off x="5645618" y="5673692"/>
            <a:ext cx="2067278" cy="369332"/>
          </a:xfrm>
          <a:prstGeom prst="rect">
            <a:avLst/>
          </a:prstGeom>
          <a:noFill/>
        </p:spPr>
        <p:txBody>
          <a:bodyPr wrap="square" rtlCol="0">
            <a:spAutoFit/>
          </a:bodyPr>
          <a:lstStyle/>
          <a:p>
            <a:r>
              <a:rPr lang="en-US" dirty="0" smtClean="0"/>
              <a:t>Down-stream signal</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Chromatin feature improves target gene prediction </a:t>
            </a:r>
            <a:endParaRPr lang="en-US" dirty="0"/>
          </a:p>
        </p:txBody>
      </p:sp>
      <p:pic>
        <p:nvPicPr>
          <p:cNvPr id="4" name="Content Placeholder 3" descr="Fig02_RAP1_BS_ROC_3model.pdf"/>
          <p:cNvPicPr>
            <a:picLocks noGrp="1" noChangeAspect="1"/>
          </p:cNvPicPr>
          <p:nvPr>
            <p:ph idx="1"/>
          </p:nvPr>
        </p:nvPicPr>
        <mc:AlternateContent>
          <mc:Choice xmlns:ma="http://schemas.microsoft.com/office/mac/drawingml/2008/main" Requires="ma">
            <p:blipFill>
              <a:blip r:embed="rId2"/>
              <a:srcRect l="-22732" r="-22732"/>
              <a:stretch>
                <a:fillRect/>
              </a:stretch>
            </p:blipFill>
          </mc:Choice>
          <mc:Fallback>
            <p:blipFill>
              <a:blip r:embed="rId3"/>
              <a:srcRect l="-22732" r="-22732"/>
              <a:stretch>
                <a:fillRect/>
              </a:stretch>
            </p:blipFill>
          </mc:Fallback>
        </mc:AlternateContent>
        <p:spPr/>
      </p:pic>
      <p:sp>
        <p:nvSpPr>
          <p:cNvPr id="5" name="Slide Number Placeholder 4"/>
          <p:cNvSpPr>
            <a:spLocks noGrp="1"/>
          </p:cNvSpPr>
          <p:nvPr>
            <p:ph type="sldNum" sz="quarter" idx="12"/>
          </p:nvPr>
        </p:nvSpPr>
        <p:spPr/>
        <p:txBody>
          <a:bodyPr/>
          <a:lstStyle/>
          <a:p>
            <a:fld id="{C6D343FB-1D68-9F4D-ADDA-F8D157CF8A4F}" type="slidenum">
              <a:rPr lang="en-US" smtClean="0"/>
              <a:pPr/>
              <a:t>26</a:t>
            </a:fld>
            <a:endParaRPr lang="en-US"/>
          </a:p>
        </p:txBody>
      </p:sp>
      <p:sp>
        <p:nvSpPr>
          <p:cNvPr id="6" name="TextBox 5"/>
          <p:cNvSpPr txBox="1"/>
          <p:nvPr/>
        </p:nvSpPr>
        <p:spPr>
          <a:xfrm>
            <a:off x="3411473" y="5896165"/>
            <a:ext cx="3651594" cy="369332"/>
          </a:xfrm>
          <a:prstGeom prst="rect">
            <a:avLst/>
          </a:prstGeom>
          <a:noFill/>
        </p:spPr>
        <p:txBody>
          <a:bodyPr wrap="square" rtlCol="0">
            <a:spAutoFit/>
          </a:bodyPr>
          <a:lstStyle/>
          <a:p>
            <a:r>
              <a:rPr lang="en-US" dirty="0" smtClean="0"/>
              <a:t>RAP1 (YPD), P&lt;0.01</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PWM I</a:t>
            </a:r>
            <a:endParaRPr lang="en-US" dirty="0"/>
          </a:p>
        </p:txBody>
      </p:sp>
      <p:pic>
        <p:nvPicPr>
          <p:cNvPr id="4" name="Content Placeholder 3" descr="F001_Beer_motif_barplot_ver1.pdf"/>
          <p:cNvPicPr>
            <a:picLocks noGrp="1" noChangeAspect="1"/>
          </p:cNvPicPr>
          <p:nvPr>
            <p:ph idx="1"/>
          </p:nvPr>
        </p:nvPicPr>
        <mc:AlternateContent>
          <mc:Choice xmlns:ma="http://schemas.microsoft.com/office/mac/drawingml/2008/main" Requires="ma">
            <p:blipFill>
              <a:blip r:embed="rId2"/>
              <a:srcRect l="-1271" r="-1271"/>
              <a:stretch>
                <a:fillRect/>
              </a:stretch>
            </p:blipFill>
          </mc:Choice>
          <mc:Fallback>
            <p:blipFill>
              <a:blip r:embed="rId3"/>
              <a:srcRect l="-1271" r="-1271"/>
              <a:stretch>
                <a:fillRect/>
              </a:stretch>
            </p:blipFill>
          </mc:Fallback>
        </mc:AlternateContent>
        <p:spPr/>
      </p:pic>
      <p:sp>
        <p:nvSpPr>
          <p:cNvPr id="5" name="Slide Number Placeholder 4"/>
          <p:cNvSpPr>
            <a:spLocks noGrp="1"/>
          </p:cNvSpPr>
          <p:nvPr>
            <p:ph type="sldNum" sz="quarter" idx="12"/>
          </p:nvPr>
        </p:nvSpPr>
        <p:spPr/>
        <p:txBody>
          <a:bodyPr/>
          <a:lstStyle/>
          <a:p>
            <a:fld id="{C6D343FB-1D68-9F4D-ADDA-F8D157CF8A4F}"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 vs. down-stream signal</a:t>
            </a:r>
            <a:endParaRPr lang="en-US" dirty="0"/>
          </a:p>
        </p:txBody>
      </p:sp>
      <p:pic>
        <p:nvPicPr>
          <p:cNvPr id="5" name="Content Placeholder 4" descr="Fig03_RAP1_BS_ROC_up_vs_dn.pdf"/>
          <p:cNvPicPr>
            <a:picLocks noGrp="1" noChangeAspect="1"/>
          </p:cNvPicPr>
          <p:nvPr>
            <p:ph idx="1"/>
          </p:nvPr>
        </p:nvPicPr>
        <mc:AlternateContent>
          <mc:Choice xmlns:ma="http://schemas.microsoft.com/office/mac/drawingml/2008/main" Requires="ma">
            <p:blipFill>
              <a:blip r:embed="rId2"/>
              <a:srcRect l="-22732" r="-22732"/>
              <a:stretch>
                <a:fillRect/>
              </a:stretch>
            </p:blipFill>
          </mc:Choice>
          <mc:Fallback>
            <p:blipFill>
              <a:blip r:embed="rId3"/>
              <a:srcRect l="-22732" r="-22732"/>
              <a:stretch>
                <a:fillRect/>
              </a:stretch>
            </p:blipFill>
          </mc:Fallback>
        </mc:AlternateContent>
        <p:spPr/>
      </p:pic>
      <p:sp>
        <p:nvSpPr>
          <p:cNvPr id="4" name="Slide Number Placeholder 3"/>
          <p:cNvSpPr>
            <a:spLocks noGrp="1"/>
          </p:cNvSpPr>
          <p:nvPr>
            <p:ph type="sldNum" sz="quarter" idx="12"/>
          </p:nvPr>
        </p:nvSpPr>
        <p:spPr/>
        <p:txBody>
          <a:bodyPr/>
          <a:lstStyle/>
          <a:p>
            <a:fld id="{C6D343FB-1D68-9F4D-ADDA-F8D157CF8A4F}"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thresholds for target gene</a:t>
            </a:r>
            <a:endParaRPr lang="en-US" dirty="0"/>
          </a:p>
        </p:txBody>
      </p:sp>
      <p:pic>
        <p:nvPicPr>
          <p:cNvPr id="5" name="Content Placeholder 4" descr="Fig04_RAP1_diff_chipchip_threshold.pdf"/>
          <p:cNvPicPr>
            <a:picLocks noGrp="1" noChangeAspect="1"/>
          </p:cNvPicPr>
          <p:nvPr>
            <p:ph idx="1"/>
          </p:nvPr>
        </p:nvPicPr>
        <mc:AlternateContent>
          <mc:Choice xmlns:ma="http://schemas.microsoft.com/office/mac/drawingml/2008/main" Requires="ma">
            <p:blipFill>
              <a:blip r:embed="rId2"/>
              <a:srcRect l="-22732" r="-22732"/>
              <a:stretch>
                <a:fillRect/>
              </a:stretch>
            </p:blipFill>
          </mc:Choice>
          <mc:Fallback>
            <p:blipFill>
              <a:blip r:embed="rId3"/>
              <a:srcRect l="-22732" r="-22732"/>
              <a:stretch>
                <a:fillRect/>
              </a:stretch>
            </p:blipFill>
          </mc:Fallback>
        </mc:AlternateContent>
        <p:spPr>
          <a:xfrm>
            <a:off x="457200" y="1830387"/>
            <a:ext cx="8229600" cy="4525963"/>
          </a:xfrm>
        </p:spPr>
      </p:pic>
      <p:sp>
        <p:nvSpPr>
          <p:cNvPr id="4" name="Slide Number Placeholder 3"/>
          <p:cNvSpPr>
            <a:spLocks noGrp="1"/>
          </p:cNvSpPr>
          <p:nvPr>
            <p:ph type="sldNum" sz="quarter" idx="12"/>
          </p:nvPr>
        </p:nvSpPr>
        <p:spPr/>
        <p:txBody>
          <a:bodyPr/>
          <a:lstStyle/>
          <a:p>
            <a:fld id="{C6D343FB-1D68-9F4D-ADDA-F8D157CF8A4F}"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chromatin modifications regulate gene expression?</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Modulate DNA accessibility</a:t>
            </a:r>
          </a:p>
          <a:p>
            <a:endParaRPr lang="en-US" dirty="0" smtClean="0"/>
          </a:p>
          <a:p>
            <a:r>
              <a:rPr lang="en-US" dirty="0" smtClean="0"/>
              <a:t>Recruit transcription regulators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EE4486BE-4C7E-0548-85FF-C9205512E941}" type="slidenum">
              <a:rPr lang="en-US" smtClean="0"/>
              <a:pPr/>
              <a:t>3</a:t>
            </a:fld>
            <a:endParaRPr lang="en-US"/>
          </a:p>
        </p:txBody>
      </p:sp>
      <p:pic>
        <p:nvPicPr>
          <p:cNvPr id="5" name="Picture 4"/>
          <p:cNvPicPr>
            <a:picLocks noChangeAspect="1"/>
          </p:cNvPicPr>
          <p:nvPr/>
        </p:nvPicPr>
        <p:blipFill>
          <a:blip r:embed="rId3"/>
          <a:stretch>
            <a:fillRect/>
          </a:stretch>
        </p:blipFill>
        <p:spPr>
          <a:xfrm>
            <a:off x="5599267" y="956923"/>
            <a:ext cx="3245134" cy="5723239"/>
          </a:xfrm>
          <a:prstGeom prst="rect">
            <a:avLst/>
          </a:prstGeom>
        </p:spPr>
      </p:pic>
      <p:sp>
        <p:nvSpPr>
          <p:cNvPr id="6" name="TextBox 5"/>
          <p:cNvSpPr txBox="1"/>
          <p:nvPr/>
        </p:nvSpPr>
        <p:spPr>
          <a:xfrm>
            <a:off x="6062756" y="6422082"/>
            <a:ext cx="2373199" cy="369332"/>
          </a:xfrm>
          <a:prstGeom prst="rect">
            <a:avLst/>
          </a:prstGeom>
          <a:noFill/>
        </p:spPr>
        <p:txBody>
          <a:bodyPr wrap="square" rtlCol="0">
            <a:spAutoFit/>
          </a:bodyPr>
          <a:lstStyle/>
          <a:p>
            <a:r>
              <a:rPr lang="en-US" i="1" dirty="0" err="1" smtClean="0"/>
              <a:t>Schones</a:t>
            </a:r>
            <a:r>
              <a:rPr lang="en-US" i="1" dirty="0" smtClean="0"/>
              <a:t> et al., 2008</a:t>
            </a:r>
            <a:endParaRPr lang="en-US" i="1"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Two-step approach for TFBS prediction in human and worm</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30</a:t>
            </a:fld>
            <a:endParaRPr lang="en-US"/>
          </a:p>
        </p:txBody>
      </p:sp>
      <p:sp>
        <p:nvSpPr>
          <p:cNvPr id="4" name="Content Placeholder 3"/>
          <p:cNvSpPr>
            <a:spLocks noGrp="1"/>
          </p:cNvSpPr>
          <p:nvPr>
            <p:ph sz="quarter" idx="1"/>
          </p:nvPr>
        </p:nvSpPr>
        <p:spPr>
          <a:xfrm>
            <a:off x="3856448" y="1447800"/>
            <a:ext cx="4830352" cy="4572000"/>
          </a:xfrm>
        </p:spPr>
        <p:txBody>
          <a:bodyPr/>
          <a:lstStyle/>
          <a:p>
            <a:r>
              <a:rPr lang="en-US" dirty="0" smtClean="0"/>
              <a:t>A supervised model that integrates all chromatin features to predict open chromatin regions in genome</a:t>
            </a:r>
          </a:p>
          <a:p>
            <a:pPr>
              <a:buNone/>
            </a:pPr>
            <a:r>
              <a:rPr lang="en-US" dirty="0" smtClean="0"/>
              <a:t>	- Binding Active Region (BAR+)</a:t>
            </a:r>
          </a:p>
          <a:p>
            <a:pPr>
              <a:buNone/>
            </a:pPr>
            <a:r>
              <a:rPr lang="en-US" dirty="0" smtClean="0"/>
              <a:t>	- confer tissue specificity</a:t>
            </a:r>
          </a:p>
          <a:p>
            <a:r>
              <a:rPr lang="en-US" dirty="0" smtClean="0"/>
              <a:t>Search for PWM</a:t>
            </a:r>
          </a:p>
          <a:p>
            <a:pPr>
              <a:buNone/>
            </a:pPr>
            <a:r>
              <a:rPr lang="en-US" dirty="0" smtClean="0"/>
              <a:t>	- confer TF specificity </a:t>
            </a:r>
          </a:p>
          <a:p>
            <a:pPr>
              <a:buNone/>
            </a:pPr>
            <a:endParaRPr lang="en-US" dirty="0" smtClean="0"/>
          </a:p>
          <a:p>
            <a:pPr>
              <a:buNone/>
            </a:pPr>
            <a:r>
              <a:rPr lang="en-US" dirty="0" smtClean="0"/>
              <a:t>	</a:t>
            </a:r>
            <a:r>
              <a:rPr lang="en-US" dirty="0" smtClean="0">
                <a:solidFill>
                  <a:srgbClr val="FF0000"/>
                </a:solidFill>
              </a:rPr>
              <a:t>Report BAR+PWM+ as TFBS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57855" y="1353970"/>
            <a:ext cx="3360499" cy="4837788"/>
          </a:xfrm>
          <a:prstGeom prst="rect">
            <a:avLst/>
          </a:prstGeom>
        </p:spPr>
      </p:pic>
      <p:sp>
        <p:nvSpPr>
          <p:cNvPr id="6" name="Rounded Rectangle 5"/>
          <p:cNvSpPr/>
          <p:nvPr/>
        </p:nvSpPr>
        <p:spPr>
          <a:xfrm>
            <a:off x="357855" y="5256487"/>
            <a:ext cx="1561099" cy="763313"/>
          </a:xfrm>
          <a:prstGeom prst="round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211919" y="5173048"/>
            <a:ext cx="1561099" cy="763313"/>
          </a:xfrm>
          <a:prstGeom prst="round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r>
              <a:rPr lang="en-US" dirty="0" smtClean="0"/>
              <a:t>Chromatin model</a:t>
            </a:r>
            <a:endParaRPr lang="en-US" dirty="0"/>
          </a:p>
        </p:txBody>
      </p:sp>
      <p:sp>
        <p:nvSpPr>
          <p:cNvPr id="4" name="Slide Number Placeholder 3"/>
          <p:cNvSpPr>
            <a:spLocks noGrp="1"/>
          </p:cNvSpPr>
          <p:nvPr>
            <p:ph type="sldNum" sz="quarter" idx="12"/>
          </p:nvPr>
        </p:nvSpPr>
        <p:spPr/>
        <p:txBody>
          <a:bodyPr/>
          <a:lstStyle/>
          <a:p>
            <a:pPr>
              <a:defRPr/>
            </a:pPr>
            <a:fld id="{F7A74AB1-FB72-EC4B-B310-73E3F166B651}" type="slidenum">
              <a:rPr lang="en-US" smtClean="0"/>
              <a:pPr>
                <a:defRPr/>
              </a:pPr>
              <a:t>31</a:t>
            </a:fld>
            <a:endParaRPr lang="en-US"/>
          </a:p>
        </p:txBody>
      </p:sp>
      <p:pic>
        <p:nvPicPr>
          <p:cNvPr id="16388" name="Picture 6"/>
          <p:cNvPicPr>
            <a:picLocks noChangeAspect="1"/>
          </p:cNvPicPr>
          <p:nvPr/>
        </p:nvPicPr>
        <p:blipFill>
          <a:blip r:embed="rId2"/>
          <a:srcRect/>
          <a:stretch>
            <a:fillRect/>
          </a:stretch>
        </p:blipFill>
        <p:spPr bwMode="auto">
          <a:xfrm>
            <a:off x="644525" y="1757363"/>
            <a:ext cx="1822450" cy="3271837"/>
          </a:xfrm>
          <a:prstGeom prst="rect">
            <a:avLst/>
          </a:prstGeom>
          <a:noFill/>
          <a:ln w="9525">
            <a:noFill/>
            <a:miter lim="800000"/>
            <a:headEnd/>
            <a:tailEnd/>
          </a:ln>
        </p:spPr>
      </p:pic>
      <p:sp>
        <p:nvSpPr>
          <p:cNvPr id="8" name="Right Arrow 7"/>
          <p:cNvSpPr/>
          <p:nvPr/>
        </p:nvSpPr>
        <p:spPr>
          <a:xfrm>
            <a:off x="1976438" y="2984500"/>
            <a:ext cx="979487" cy="485775"/>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rot="16200000" flipH="1">
            <a:off x="1858169" y="3388519"/>
            <a:ext cx="2967037" cy="9525"/>
          </a:xfrm>
          <a:prstGeom prst="line">
            <a:avLst/>
          </a:prstGeom>
          <a:ln w="50800">
            <a:solidFill>
              <a:srgbClr val="3366FF"/>
            </a:solidFill>
          </a:ln>
        </p:spPr>
        <p:style>
          <a:lnRef idx="2">
            <a:schemeClr val="accent1"/>
          </a:lnRef>
          <a:fillRef idx="0">
            <a:schemeClr val="accent1"/>
          </a:fillRef>
          <a:effectRef idx="1">
            <a:schemeClr val="accent1"/>
          </a:effectRef>
          <a:fontRef idx="minor">
            <a:schemeClr val="tx1"/>
          </a:fontRef>
        </p:style>
      </p:cxnSp>
      <p:grpSp>
        <p:nvGrpSpPr>
          <p:cNvPr id="2" name="Group 32"/>
          <p:cNvGrpSpPr>
            <a:grpSpLocks/>
          </p:cNvGrpSpPr>
          <p:nvPr/>
        </p:nvGrpSpPr>
        <p:grpSpPr bwMode="auto">
          <a:xfrm>
            <a:off x="3262313" y="1909763"/>
            <a:ext cx="152400" cy="793750"/>
            <a:chOff x="3262585" y="1909762"/>
            <a:chExt cx="152406" cy="794132"/>
          </a:xfrm>
        </p:grpSpPr>
        <p:cxnSp>
          <p:nvCxnSpPr>
            <p:cNvPr id="12" name="Straight Connector 11"/>
            <p:cNvCxnSpPr/>
            <p:nvPr/>
          </p:nvCxnSpPr>
          <p:spPr>
            <a:xfrm>
              <a:off x="3267347" y="1909762"/>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62585" y="2063823"/>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275285" y="2216296"/>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275285" y="2383065"/>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275285" y="2540302"/>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270522" y="2702305"/>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grpSp>
        <p:nvGrpSpPr>
          <p:cNvPr id="3" name="Group 33"/>
          <p:cNvGrpSpPr>
            <a:grpSpLocks/>
          </p:cNvGrpSpPr>
          <p:nvPr/>
        </p:nvGrpSpPr>
        <p:grpSpPr bwMode="auto">
          <a:xfrm>
            <a:off x="3267075" y="2868613"/>
            <a:ext cx="152400" cy="793750"/>
            <a:chOff x="3262585" y="1909762"/>
            <a:chExt cx="152406" cy="794132"/>
          </a:xfrm>
        </p:grpSpPr>
        <p:cxnSp>
          <p:nvCxnSpPr>
            <p:cNvPr id="35" name="Straight Connector 34"/>
            <p:cNvCxnSpPr/>
            <p:nvPr/>
          </p:nvCxnSpPr>
          <p:spPr>
            <a:xfrm>
              <a:off x="3267348" y="1909762"/>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262585" y="2063823"/>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275285" y="2216296"/>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275285" y="2383065"/>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275285" y="2540302"/>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270523" y="2702305"/>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grpSp>
        <p:nvGrpSpPr>
          <p:cNvPr id="5" name="Group 40"/>
          <p:cNvGrpSpPr>
            <a:grpSpLocks/>
          </p:cNvGrpSpPr>
          <p:nvPr/>
        </p:nvGrpSpPr>
        <p:grpSpPr bwMode="auto">
          <a:xfrm>
            <a:off x="3271838" y="3835400"/>
            <a:ext cx="152400" cy="793750"/>
            <a:chOff x="3262585" y="1909762"/>
            <a:chExt cx="152406" cy="794132"/>
          </a:xfrm>
        </p:grpSpPr>
        <p:cxnSp>
          <p:nvCxnSpPr>
            <p:cNvPr id="42" name="Straight Connector 41"/>
            <p:cNvCxnSpPr/>
            <p:nvPr/>
          </p:nvCxnSpPr>
          <p:spPr>
            <a:xfrm>
              <a:off x="3267347" y="1909762"/>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62585" y="2063824"/>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75285" y="2216297"/>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275285" y="2383065"/>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275285" y="2540303"/>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270522" y="2702306"/>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sp>
        <p:nvSpPr>
          <p:cNvPr id="16394" name="TextBox 47"/>
          <p:cNvSpPr txBox="1">
            <a:spLocks noChangeArrowheads="1"/>
          </p:cNvSpPr>
          <p:nvPr/>
        </p:nvSpPr>
        <p:spPr bwMode="auto">
          <a:xfrm>
            <a:off x="3457575" y="1855788"/>
            <a:ext cx="1066800" cy="246062"/>
          </a:xfrm>
          <a:prstGeom prst="rect">
            <a:avLst/>
          </a:prstGeom>
          <a:noFill/>
          <a:ln w="9525">
            <a:noFill/>
            <a:miter lim="800000"/>
            <a:headEnd/>
            <a:tailEnd/>
          </a:ln>
        </p:spPr>
        <p:txBody>
          <a:bodyPr>
            <a:prstTxWarp prst="textNoShape">
              <a:avLst/>
            </a:prstTxWarp>
            <a:spAutoFit/>
          </a:bodyPr>
          <a:lstStyle/>
          <a:p>
            <a:r>
              <a:rPr lang="en-US" sz="1000"/>
              <a:t>Bin 1 (100bp)</a:t>
            </a:r>
          </a:p>
        </p:txBody>
      </p:sp>
      <p:sp>
        <p:nvSpPr>
          <p:cNvPr id="16395" name="TextBox 48"/>
          <p:cNvSpPr txBox="1">
            <a:spLocks noChangeArrowheads="1"/>
          </p:cNvSpPr>
          <p:nvPr/>
        </p:nvSpPr>
        <p:spPr bwMode="auto">
          <a:xfrm>
            <a:off x="3471863" y="2017713"/>
            <a:ext cx="1065212" cy="246062"/>
          </a:xfrm>
          <a:prstGeom prst="rect">
            <a:avLst/>
          </a:prstGeom>
          <a:noFill/>
          <a:ln w="9525">
            <a:noFill/>
            <a:miter lim="800000"/>
            <a:headEnd/>
            <a:tailEnd/>
          </a:ln>
        </p:spPr>
        <p:txBody>
          <a:bodyPr>
            <a:prstTxWarp prst="textNoShape">
              <a:avLst/>
            </a:prstTxWarp>
            <a:spAutoFit/>
          </a:bodyPr>
          <a:lstStyle/>
          <a:p>
            <a:r>
              <a:rPr lang="en-US" sz="1000"/>
              <a:t>Bin 2</a:t>
            </a:r>
          </a:p>
        </p:txBody>
      </p:sp>
      <p:sp>
        <p:nvSpPr>
          <p:cNvPr id="50" name="TextBox 49"/>
          <p:cNvSpPr txBox="1"/>
          <p:nvPr/>
        </p:nvSpPr>
        <p:spPr>
          <a:xfrm>
            <a:off x="3378480" y="2299589"/>
            <a:ext cx="430887" cy="916798"/>
          </a:xfrm>
          <a:prstGeom prst="rect">
            <a:avLst/>
          </a:prstGeom>
          <a:noFill/>
        </p:spPr>
        <p:txBody>
          <a:bodyPr vert="vert270">
            <a:spAutoFit/>
          </a:bodyPr>
          <a:lstStyle/>
          <a:p>
            <a:pPr>
              <a:defRPr/>
            </a:pPr>
            <a:r>
              <a:rPr lang="en-US" sz="1000" dirty="0">
                <a:latin typeface="Arial" pitchFamily="-107" charset="0"/>
                <a:ea typeface="ＭＳ Ｐゴシック" pitchFamily="-107" charset="-128"/>
                <a:cs typeface="ＭＳ Ｐゴシック" pitchFamily="-107" charset="-128"/>
              </a:rPr>
              <a:t>                 </a:t>
            </a:r>
            <a:r>
              <a:rPr lang="en-US" sz="1600" dirty="0">
                <a:latin typeface="Arial" pitchFamily="-107" charset="0"/>
                <a:ea typeface="ＭＳ Ｐゴシック" pitchFamily="-107" charset="-128"/>
                <a:cs typeface="ＭＳ Ｐゴシック" pitchFamily="-107" charset="-128"/>
              </a:rPr>
              <a:t>…</a:t>
            </a:r>
          </a:p>
        </p:txBody>
      </p:sp>
      <p:sp>
        <p:nvSpPr>
          <p:cNvPr id="51" name="Right Arrow 50"/>
          <p:cNvSpPr/>
          <p:nvPr/>
        </p:nvSpPr>
        <p:spPr>
          <a:xfrm>
            <a:off x="4733925" y="3024188"/>
            <a:ext cx="979488" cy="484187"/>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3" name="Straight Arrow Connector 52"/>
          <p:cNvCxnSpPr/>
          <p:nvPr/>
        </p:nvCxnSpPr>
        <p:spPr>
          <a:xfrm rot="5400000" flipH="1" flipV="1">
            <a:off x="4518025" y="3989388"/>
            <a:ext cx="1117600" cy="1587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399" name="TextBox 54"/>
          <p:cNvSpPr txBox="1">
            <a:spLocks noChangeArrowheads="1"/>
          </p:cNvSpPr>
          <p:nvPr/>
        </p:nvSpPr>
        <p:spPr bwMode="auto">
          <a:xfrm>
            <a:off x="4041775" y="4629150"/>
            <a:ext cx="2197100" cy="2154238"/>
          </a:xfrm>
          <a:prstGeom prst="rect">
            <a:avLst/>
          </a:prstGeom>
          <a:solidFill>
            <a:srgbClr val="CCFFCC"/>
          </a:solidFill>
          <a:ln w="9525">
            <a:noFill/>
            <a:miter lim="800000"/>
            <a:headEnd/>
            <a:tailEnd/>
          </a:ln>
        </p:spPr>
        <p:txBody>
          <a:bodyPr>
            <a:prstTxWarp prst="textNoShape">
              <a:avLst/>
            </a:prstTxWarp>
            <a:spAutoFit/>
          </a:bodyPr>
          <a:lstStyle/>
          <a:p>
            <a:r>
              <a:rPr lang="en-US"/>
              <a:t>Encode data:</a:t>
            </a:r>
          </a:p>
          <a:p>
            <a:r>
              <a:rPr lang="en-US" sz="1400"/>
              <a:t>histone modification, DNA hypersensitivity,</a:t>
            </a:r>
          </a:p>
          <a:p>
            <a:r>
              <a:rPr lang="en-US" sz="1400"/>
              <a:t>TF binding, …</a:t>
            </a:r>
          </a:p>
          <a:p>
            <a:endParaRPr lang="en-US" sz="1400"/>
          </a:p>
          <a:p>
            <a:r>
              <a:rPr lang="en-US" sz="1600">
                <a:solidFill>
                  <a:srgbClr val="FF0000"/>
                </a:solidFill>
              </a:rPr>
              <a:t>Calculate the average signal for each bin</a:t>
            </a:r>
          </a:p>
          <a:p>
            <a:endParaRPr lang="en-US" sz="1400"/>
          </a:p>
          <a:p>
            <a:endParaRPr lang="en-US" sz="1400"/>
          </a:p>
        </p:txBody>
      </p:sp>
      <p:sp>
        <p:nvSpPr>
          <p:cNvPr id="56" name="TextBox 55"/>
          <p:cNvSpPr txBox="1"/>
          <p:nvPr/>
        </p:nvSpPr>
        <p:spPr>
          <a:xfrm>
            <a:off x="6238875" y="2703513"/>
            <a:ext cx="1641475" cy="1604962"/>
          </a:xfrm>
          <a:prstGeom prst="rect">
            <a:avLst/>
          </a:prstGeom>
          <a:solidFill>
            <a:srgbClr val="3366FF"/>
          </a:solidFill>
        </p:spPr>
        <p:txBody>
          <a:bodyPr>
            <a:spAutoFit/>
          </a:bodyPr>
          <a:lstStyle/>
          <a:p>
            <a:pPr>
              <a:defRPr/>
            </a:pPr>
            <a:endParaRPr lang="en-US" dirty="0">
              <a:latin typeface="Arial" pitchFamily="-107" charset="0"/>
              <a:ea typeface="ＭＳ Ｐゴシック" pitchFamily="-107" charset="-128"/>
              <a:cs typeface="ＭＳ Ｐゴシック" pitchFamily="-107" charset="-128"/>
            </a:endParaRPr>
          </a:p>
        </p:txBody>
      </p:sp>
      <p:sp>
        <p:nvSpPr>
          <p:cNvPr id="16401" name="TextBox 56"/>
          <p:cNvSpPr txBox="1">
            <a:spLocks noChangeArrowheads="1"/>
          </p:cNvSpPr>
          <p:nvPr/>
        </p:nvSpPr>
        <p:spPr bwMode="auto">
          <a:xfrm>
            <a:off x="8315325" y="2701925"/>
            <a:ext cx="371475" cy="1606550"/>
          </a:xfrm>
          <a:prstGeom prst="rect">
            <a:avLst/>
          </a:prstGeom>
          <a:solidFill>
            <a:srgbClr val="008000"/>
          </a:solidFill>
          <a:ln w="9525">
            <a:noFill/>
            <a:miter lim="800000"/>
            <a:headEnd/>
            <a:tailEnd/>
          </a:ln>
        </p:spPr>
        <p:txBody>
          <a:bodyPr>
            <a:prstTxWarp prst="textNoShape">
              <a:avLst/>
            </a:prstTxWarp>
            <a:spAutoFit/>
          </a:bodyPr>
          <a:lstStyle/>
          <a:p>
            <a:endParaRPr lang="en-US"/>
          </a:p>
        </p:txBody>
      </p:sp>
      <p:sp>
        <p:nvSpPr>
          <p:cNvPr id="16402" name="TextBox 57"/>
          <p:cNvSpPr txBox="1">
            <a:spLocks noChangeArrowheads="1"/>
          </p:cNvSpPr>
          <p:nvPr/>
        </p:nvSpPr>
        <p:spPr bwMode="auto">
          <a:xfrm>
            <a:off x="6396038" y="2160588"/>
            <a:ext cx="1484312" cy="461962"/>
          </a:xfrm>
          <a:prstGeom prst="rect">
            <a:avLst/>
          </a:prstGeom>
          <a:noFill/>
          <a:ln w="9525">
            <a:noFill/>
            <a:miter lim="800000"/>
            <a:headEnd/>
            <a:tailEnd/>
          </a:ln>
        </p:spPr>
        <p:txBody>
          <a:bodyPr>
            <a:prstTxWarp prst="textNoShape">
              <a:avLst/>
            </a:prstTxWarp>
            <a:spAutoFit/>
          </a:bodyPr>
          <a:lstStyle/>
          <a:p>
            <a:r>
              <a:rPr lang="en-US" sz="1200"/>
              <a:t>Predictor Matrix</a:t>
            </a:r>
          </a:p>
          <a:p>
            <a:r>
              <a:rPr lang="en-US" sz="1200">
                <a:solidFill>
                  <a:srgbClr val="FF0000"/>
                </a:solidFill>
              </a:rPr>
              <a:t>32 experiments</a:t>
            </a:r>
          </a:p>
        </p:txBody>
      </p:sp>
      <p:sp>
        <p:nvSpPr>
          <p:cNvPr id="59" name="TextBox 58"/>
          <p:cNvSpPr txBox="1"/>
          <p:nvPr/>
        </p:nvSpPr>
        <p:spPr>
          <a:xfrm>
            <a:off x="5749826" y="2273364"/>
            <a:ext cx="369332" cy="1784541"/>
          </a:xfrm>
          <a:prstGeom prst="rect">
            <a:avLst/>
          </a:prstGeom>
          <a:noFill/>
        </p:spPr>
        <p:txBody>
          <a:bodyPr vert="vert270">
            <a:spAutoFit/>
          </a:bodyPr>
          <a:lstStyle/>
          <a:p>
            <a:pPr>
              <a:defRPr/>
            </a:pPr>
            <a:r>
              <a:rPr lang="en-US" sz="1200" dirty="0">
                <a:solidFill>
                  <a:srgbClr val="FF0000"/>
                </a:solidFill>
                <a:latin typeface="Arial" pitchFamily="-107" charset="0"/>
                <a:ea typeface="ＭＳ Ｐゴシック" pitchFamily="-107" charset="-128"/>
                <a:cs typeface="ＭＳ Ｐゴシック" pitchFamily="-107" charset="-128"/>
              </a:rPr>
              <a:t>30226454 bins</a:t>
            </a:r>
          </a:p>
        </p:txBody>
      </p:sp>
      <p:sp>
        <p:nvSpPr>
          <p:cNvPr id="16404" name="TextBox 59"/>
          <p:cNvSpPr txBox="1">
            <a:spLocks noChangeArrowheads="1"/>
          </p:cNvSpPr>
          <p:nvPr/>
        </p:nvSpPr>
        <p:spPr bwMode="auto">
          <a:xfrm>
            <a:off x="7854950" y="2174875"/>
            <a:ext cx="1484313" cy="461963"/>
          </a:xfrm>
          <a:prstGeom prst="rect">
            <a:avLst/>
          </a:prstGeom>
          <a:noFill/>
          <a:ln w="9525">
            <a:noFill/>
            <a:miter lim="800000"/>
            <a:headEnd/>
            <a:tailEnd/>
          </a:ln>
        </p:spPr>
        <p:txBody>
          <a:bodyPr>
            <a:prstTxWarp prst="textNoShape">
              <a:avLst/>
            </a:prstTxWarp>
            <a:spAutoFit/>
          </a:bodyPr>
          <a:lstStyle/>
          <a:p>
            <a:r>
              <a:rPr lang="en-US" sz="1200" dirty="0"/>
              <a:t>   Response Y</a:t>
            </a:r>
            <a:endParaRPr lang="en-US" sz="1200" dirty="0" smtClean="0"/>
          </a:p>
          <a:p>
            <a:r>
              <a:rPr lang="en-US" sz="1200" dirty="0" smtClean="0">
                <a:solidFill>
                  <a:srgbClr val="FF0000"/>
                </a:solidFill>
              </a:rPr>
              <a:t>  Bound by any TF</a:t>
            </a:r>
            <a:endParaRPr lang="en-US" sz="1200" dirty="0">
              <a:solidFill>
                <a:srgbClr val="FF0000"/>
              </a:solidFill>
            </a:endParaRPr>
          </a:p>
        </p:txBody>
      </p:sp>
      <p:sp>
        <p:nvSpPr>
          <p:cNvPr id="16405" name="TextBox 62"/>
          <p:cNvSpPr txBox="1">
            <a:spLocks noChangeArrowheads="1"/>
          </p:cNvSpPr>
          <p:nvPr/>
        </p:nvSpPr>
        <p:spPr bwMode="auto">
          <a:xfrm>
            <a:off x="6553200" y="5424488"/>
            <a:ext cx="2290763" cy="954087"/>
          </a:xfrm>
          <a:prstGeom prst="rect">
            <a:avLst/>
          </a:prstGeom>
          <a:solidFill>
            <a:srgbClr val="CCFFCC"/>
          </a:solidFill>
          <a:ln w="9525">
            <a:noFill/>
            <a:miter lim="800000"/>
            <a:headEnd/>
            <a:tailEnd/>
          </a:ln>
        </p:spPr>
        <p:txBody>
          <a:bodyPr>
            <a:prstTxWarp prst="textNoShape">
              <a:avLst/>
            </a:prstTxWarp>
            <a:spAutoFit/>
          </a:bodyPr>
          <a:lstStyle/>
          <a:p>
            <a:r>
              <a:rPr lang="en-US" sz="1400">
                <a:solidFill>
                  <a:srgbClr val="FF0000"/>
                </a:solidFill>
              </a:rPr>
              <a:t>1: Positive bins (overlap with a peak: q-value&gt;5%)</a:t>
            </a:r>
          </a:p>
          <a:p>
            <a:endParaRPr lang="en-US" sz="1400"/>
          </a:p>
          <a:p>
            <a:r>
              <a:rPr lang="en-US" sz="1400"/>
              <a:t>0: negative bins</a:t>
            </a:r>
          </a:p>
        </p:txBody>
      </p:sp>
      <p:cxnSp>
        <p:nvCxnSpPr>
          <p:cNvPr id="64" name="Straight Arrow Connector 63"/>
          <p:cNvCxnSpPr/>
          <p:nvPr/>
        </p:nvCxnSpPr>
        <p:spPr>
          <a:xfrm rot="5400000" flipH="1" flipV="1">
            <a:off x="7540625" y="4649788"/>
            <a:ext cx="1114425" cy="4349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03504" y="5424488"/>
            <a:ext cx="2474238" cy="369332"/>
          </a:xfrm>
          <a:prstGeom prst="rect">
            <a:avLst/>
          </a:prstGeom>
          <a:noFill/>
        </p:spPr>
        <p:txBody>
          <a:bodyPr wrap="square" rtlCol="0">
            <a:spAutoFit/>
          </a:bodyPr>
          <a:lstStyle/>
          <a:p>
            <a:r>
              <a:rPr lang="en-US" dirty="0" err="1" smtClean="0"/>
              <a:t>ChIP-seq</a:t>
            </a:r>
            <a:r>
              <a:rPr lang="en-US" dirty="0" smtClean="0"/>
              <a:t> for 15 human </a:t>
            </a:r>
            <a:r>
              <a:rPr lang="en-US" dirty="0" err="1" smtClean="0"/>
              <a:t>TFs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AA4255DA-CA4A-884D-AF66-3B3262425E71}" type="slidenum">
              <a:rPr lang="zh-TW" altLang="en-US" smtClean="0">
                <a:latin typeface="Times New Roman" charset="0"/>
                <a:ea typeface="新細明體" charset="-120"/>
                <a:cs typeface="新細明體" charset="-120"/>
              </a:rPr>
              <a:pPr/>
              <a:t>32</a:t>
            </a:fld>
            <a:endParaRPr lang="zh-TW" altLang="en-US" smtClean="0">
              <a:latin typeface="Times New Roman" charset="0"/>
              <a:ea typeface="新細明體" charset="-120"/>
              <a:cs typeface="新細明體" charset="-120"/>
            </a:endParaRPr>
          </a:p>
        </p:txBody>
      </p:sp>
      <p:sp>
        <p:nvSpPr>
          <p:cNvPr id="22533" name="Rectangle 2"/>
          <p:cNvSpPr>
            <a:spLocks noGrp="1" noChangeArrowheads="1"/>
          </p:cNvSpPr>
          <p:nvPr>
            <p:ph type="title"/>
          </p:nvPr>
        </p:nvSpPr>
        <p:spPr>
          <a:xfrm>
            <a:off x="228600" y="76200"/>
            <a:ext cx="8686800" cy="762000"/>
          </a:xfrm>
        </p:spPr>
        <p:txBody>
          <a:bodyPr/>
          <a:lstStyle/>
          <a:p>
            <a:pPr eaLnBrk="1" hangingPunct="1"/>
            <a:r>
              <a:rPr lang="en-US" altLang="zh-TW" sz="2600" dirty="0" smtClean="0"/>
              <a:t>Chromatin </a:t>
            </a:r>
            <a:r>
              <a:rPr lang="en-US" altLang="zh-TW" sz="2600" dirty="0"/>
              <a:t>features can accurately predict TF binding bins</a:t>
            </a:r>
          </a:p>
        </p:txBody>
      </p:sp>
      <p:graphicFrame>
        <p:nvGraphicFramePr>
          <p:cNvPr id="22530" name="Object 2"/>
          <p:cNvGraphicFramePr>
            <a:graphicFrameLocks noChangeAspect="1"/>
          </p:cNvGraphicFramePr>
          <p:nvPr/>
        </p:nvGraphicFramePr>
        <p:xfrm>
          <a:off x="2209800" y="914400"/>
          <a:ext cx="4800600" cy="2609850"/>
        </p:xfrm>
        <a:graphic>
          <a:graphicData uri="http://schemas.openxmlformats.org/presentationml/2006/ole">
            <p:oleObj spid="_x0000_s691202" name="圖表" r:id="rId4" imgW="4813300" imgH="2616200" progId="Excel.Sheet.8">
              <p:embed/>
            </p:oleObj>
          </a:graphicData>
        </a:graphic>
      </p:graphicFrame>
      <p:graphicFrame>
        <p:nvGraphicFramePr>
          <p:cNvPr id="22531" name="Object 3"/>
          <p:cNvGraphicFramePr>
            <a:graphicFrameLocks noChangeAspect="1"/>
          </p:cNvGraphicFramePr>
          <p:nvPr/>
        </p:nvGraphicFramePr>
        <p:xfrm>
          <a:off x="2209800" y="3581400"/>
          <a:ext cx="4800600" cy="2609850"/>
        </p:xfrm>
        <a:graphic>
          <a:graphicData uri="http://schemas.openxmlformats.org/presentationml/2006/ole">
            <p:oleObj spid="_x0000_s691203" name="Chart" r:id="rId5" imgW="4813300" imgH="2616200" progId="Excel.Sheet.8">
              <p:embed/>
            </p:oleObj>
          </a:graphicData>
        </a:graphic>
      </p:graphicFrame>
      <p:pic>
        <p:nvPicPr>
          <p:cNvPr id="6" name="Picture 5"/>
          <p:cNvPicPr>
            <a:picLocks noChangeAspect="1"/>
          </p:cNvPicPr>
          <p:nvPr/>
        </p:nvPicPr>
        <p:blipFill>
          <a:blip r:embed="rId6"/>
          <a:stretch>
            <a:fillRect/>
          </a:stretch>
        </p:blipFill>
        <p:spPr>
          <a:xfrm>
            <a:off x="7112000" y="4690294"/>
            <a:ext cx="1803400" cy="1816100"/>
          </a:xfrm>
          <a:prstGeom prst="rect">
            <a:avLst/>
          </a:prstGeom>
        </p:spPr>
      </p:pic>
      <p:sp>
        <p:nvSpPr>
          <p:cNvPr id="7" name="TextBox 6"/>
          <p:cNvSpPr txBox="1"/>
          <p:nvPr/>
        </p:nvSpPr>
        <p:spPr>
          <a:xfrm>
            <a:off x="7515582" y="4069837"/>
            <a:ext cx="1399817" cy="369332"/>
          </a:xfrm>
          <a:prstGeom prst="rect">
            <a:avLst/>
          </a:prstGeom>
          <a:noFill/>
        </p:spPr>
        <p:txBody>
          <a:bodyPr wrap="square" rtlCol="0">
            <a:spAutoFit/>
          </a:bodyPr>
          <a:lstStyle/>
          <a:p>
            <a:r>
              <a:rPr lang="en-US" b="1" dirty="0" smtClean="0">
                <a:solidFill>
                  <a:srgbClr val="FF0000"/>
                </a:solidFill>
              </a:rPr>
              <a:t>Human</a:t>
            </a:r>
            <a:endParaRPr lang="en-US" b="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80" name="Slide Number Placeholder 5"/>
          <p:cNvSpPr>
            <a:spLocks noGrp="1"/>
          </p:cNvSpPr>
          <p:nvPr>
            <p:ph type="sldNum" sz="quarter" idx="12"/>
          </p:nvPr>
        </p:nvSpPr>
        <p:spPr>
          <a:noFill/>
        </p:spPr>
        <p:txBody>
          <a:bodyPr/>
          <a:lstStyle/>
          <a:p>
            <a:fld id="{1DA96905-96AE-944C-B313-8EFEB9B0B207}" type="slidenum">
              <a:rPr lang="zh-TW" altLang="en-US" smtClean="0">
                <a:latin typeface="Times New Roman" charset="0"/>
                <a:ea typeface="新細明體" charset="-120"/>
                <a:cs typeface="新細明體" charset="-120"/>
              </a:rPr>
              <a:pPr/>
              <a:t>33</a:t>
            </a:fld>
            <a:endParaRPr lang="zh-TW" altLang="en-US" smtClean="0">
              <a:latin typeface="Times New Roman" charset="0"/>
              <a:ea typeface="新細明體" charset="-120"/>
              <a:cs typeface="新細明體" charset="-120"/>
            </a:endParaRPr>
          </a:p>
        </p:txBody>
      </p:sp>
      <p:sp>
        <p:nvSpPr>
          <p:cNvPr id="24581" name="Rectangle 2"/>
          <p:cNvSpPr>
            <a:spLocks noGrp="1" noChangeArrowheads="1"/>
          </p:cNvSpPr>
          <p:nvPr>
            <p:ph type="title"/>
          </p:nvPr>
        </p:nvSpPr>
        <p:spPr>
          <a:xfrm>
            <a:off x="152400" y="76200"/>
            <a:ext cx="8839200" cy="762000"/>
          </a:xfrm>
        </p:spPr>
        <p:txBody>
          <a:bodyPr/>
          <a:lstStyle/>
          <a:p>
            <a:pPr eaLnBrk="1" hangingPunct="1"/>
            <a:r>
              <a:rPr lang="en-US" altLang="zh-TW" sz="2600" dirty="0"/>
              <a:t>Prediction</a:t>
            </a:r>
            <a:r>
              <a:rPr lang="en-US" altLang="zh-TW" sz="2600" dirty="0" smtClean="0"/>
              <a:t> model is </a:t>
            </a:r>
            <a:r>
              <a:rPr lang="en-US" altLang="zh-TW" sz="2600" dirty="0"/>
              <a:t>cell line specific</a:t>
            </a:r>
          </a:p>
        </p:txBody>
      </p:sp>
      <p:graphicFrame>
        <p:nvGraphicFramePr>
          <p:cNvPr id="24578" name="Object 2"/>
          <p:cNvGraphicFramePr>
            <a:graphicFrameLocks noChangeAspect="1"/>
          </p:cNvGraphicFramePr>
          <p:nvPr/>
        </p:nvGraphicFramePr>
        <p:xfrm>
          <a:off x="2209800" y="800100"/>
          <a:ext cx="4800600" cy="2933700"/>
        </p:xfrm>
        <a:graphic>
          <a:graphicData uri="http://schemas.openxmlformats.org/presentationml/2006/ole">
            <p:oleObj spid="_x0000_s693250" name="圖表" r:id="rId4" imgW="4813300" imgH="2946400" progId="Excel.Sheet.8">
              <p:embed/>
            </p:oleObj>
          </a:graphicData>
        </a:graphic>
      </p:graphicFrame>
      <p:graphicFrame>
        <p:nvGraphicFramePr>
          <p:cNvPr id="24579" name="Object 3"/>
          <p:cNvGraphicFramePr>
            <a:graphicFrameLocks noChangeAspect="1"/>
          </p:cNvGraphicFramePr>
          <p:nvPr/>
        </p:nvGraphicFramePr>
        <p:xfrm>
          <a:off x="2209800" y="3771900"/>
          <a:ext cx="4800600" cy="2933700"/>
        </p:xfrm>
        <a:graphic>
          <a:graphicData uri="http://schemas.openxmlformats.org/presentationml/2006/ole">
            <p:oleObj spid="_x0000_s693251" name="Chart" r:id="rId5" imgW="4813300" imgH="2946400" progId="Excel.Sheet.8">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Chromatin model is not TF specific</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34</a:t>
            </a:fld>
            <a:endParaRPr lang="en-US"/>
          </a:p>
        </p:txBody>
      </p:sp>
      <p:sp>
        <p:nvSpPr>
          <p:cNvPr id="4" name="Content Placeholder 3"/>
          <p:cNvSpPr>
            <a:spLocks noGrp="1"/>
          </p:cNvSpPr>
          <p:nvPr>
            <p:ph sz="quarter" idx="1"/>
          </p:nvPr>
        </p:nvSpPr>
        <p:spPr/>
        <p:txBody>
          <a:bodyPr/>
          <a:lstStyle/>
          <a:p>
            <a:r>
              <a:rPr lang="en-US" dirty="0" smtClean="0"/>
              <a:t>The chromatin model largely predicts the chromatin structure, the accessibility of a DNA region and thereby not TF specific.</a:t>
            </a:r>
          </a:p>
          <a:p>
            <a:r>
              <a:rPr lang="en-US" dirty="0" smtClean="0"/>
              <a:t>PWM in BAR+ regions are more likely to be functional TFBS. </a:t>
            </a:r>
          </a:p>
          <a:p>
            <a:r>
              <a:rPr lang="en-US" dirty="0" smtClean="0"/>
              <a:t>Previous TFBS prediction method based on PWM only is not effective in practice due to high positive rate.</a:t>
            </a:r>
          </a:p>
          <a:p>
            <a:r>
              <a:rPr lang="en-US" dirty="0" smtClean="0"/>
              <a:t>BAR+PWM+ reduce false positive rates  </a:t>
            </a:r>
            <a:endParaRPr lang="en-US" dirty="0"/>
          </a:p>
        </p:txBody>
      </p:sp>
      <p:pic>
        <p:nvPicPr>
          <p:cNvPr id="5" name="Picture 4"/>
          <p:cNvPicPr>
            <a:picLocks noChangeAspect="1"/>
          </p:cNvPicPr>
          <p:nvPr/>
        </p:nvPicPr>
        <p:blipFill>
          <a:blip r:embed="rId2"/>
          <a:stretch>
            <a:fillRect/>
          </a:stretch>
        </p:blipFill>
        <p:spPr>
          <a:xfrm>
            <a:off x="6211492" y="4699234"/>
            <a:ext cx="2709972" cy="199648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391400" cy="649288"/>
          </a:xfrm>
        </p:spPr>
        <p:txBody>
          <a:bodyPr>
            <a:normAutofit fontScale="90000"/>
          </a:bodyPr>
          <a:lstStyle/>
          <a:p>
            <a:pPr eaLnBrk="1" hangingPunct="1">
              <a:defRPr/>
            </a:pPr>
            <a:r>
              <a:rPr lang="en-US" dirty="0" smtClean="0"/>
              <a:t>PWM enhances prediction precision</a:t>
            </a:r>
            <a:endParaRPr lang="en-US" dirty="0"/>
          </a:p>
        </p:txBody>
      </p:sp>
      <p:pic>
        <p:nvPicPr>
          <p:cNvPr id="36867" name="Content Placeholder 3" descr="Figure_5_GmMax.pdf"/>
          <p:cNvPicPr>
            <a:picLocks noGrp="1" noChangeAspect="1"/>
          </p:cNvPicPr>
          <p:nvPr>
            <p:ph idx="1"/>
          </p:nvPr>
        </p:nvPicPr>
        <p:blipFill>
          <a:blip r:embed="rId3"/>
          <a:srcRect l="-1952" r="-1952"/>
          <a:stretch>
            <a:fillRect/>
          </a:stretch>
        </p:blipFill>
        <p:spPr>
          <a:xfrm>
            <a:off x="2286000" y="4267200"/>
            <a:ext cx="4324350" cy="2378075"/>
          </a:xfrm>
        </p:spPr>
      </p:pic>
      <p:pic>
        <p:nvPicPr>
          <p:cNvPr id="36868" name="Picture 4" descr="Figure_5_K562Cfos.pdf"/>
          <p:cNvPicPr>
            <a:picLocks noChangeAspect="1"/>
          </p:cNvPicPr>
          <p:nvPr/>
        </p:nvPicPr>
        <p:blipFill>
          <a:blip r:embed="rId4"/>
          <a:srcRect/>
          <a:stretch>
            <a:fillRect/>
          </a:stretch>
        </p:blipFill>
        <p:spPr bwMode="auto">
          <a:xfrm>
            <a:off x="4579938" y="1270000"/>
            <a:ext cx="4545012" cy="2597150"/>
          </a:xfrm>
          <a:prstGeom prst="rect">
            <a:avLst/>
          </a:prstGeom>
          <a:noFill/>
          <a:ln w="9525">
            <a:noFill/>
            <a:miter lim="800000"/>
            <a:headEnd/>
            <a:tailEnd/>
          </a:ln>
        </p:spPr>
      </p:pic>
      <p:pic>
        <p:nvPicPr>
          <p:cNvPr id="36869" name="Picture 5" descr="Figure_5_K562Cjun.pdf"/>
          <p:cNvPicPr>
            <a:picLocks noChangeAspect="1"/>
          </p:cNvPicPr>
          <p:nvPr/>
        </p:nvPicPr>
        <p:blipFill>
          <a:blip r:embed="rId5"/>
          <a:srcRect/>
          <a:stretch>
            <a:fillRect/>
          </a:stretch>
        </p:blipFill>
        <p:spPr bwMode="auto">
          <a:xfrm>
            <a:off x="152400" y="1524000"/>
            <a:ext cx="4430713" cy="253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Content Placeholder 3" descr="Figure_6_Gm12878Max-JA-MAX.pdf"/>
          <p:cNvPicPr>
            <a:picLocks noGrp="1" noChangeAspect="1"/>
          </p:cNvPicPr>
          <p:nvPr>
            <p:ph idx="1"/>
          </p:nvPr>
        </p:nvPicPr>
        <p:blipFill>
          <a:blip r:embed="rId2"/>
          <a:srcRect l="-1952" r="-1952"/>
          <a:stretch>
            <a:fillRect/>
          </a:stretch>
        </p:blipFill>
        <p:spPr>
          <a:xfrm>
            <a:off x="457200" y="1600200"/>
            <a:ext cx="4557713" cy="2506663"/>
          </a:xfrm>
        </p:spPr>
      </p:pic>
      <p:pic>
        <p:nvPicPr>
          <p:cNvPr id="38915" name="Picture 4" descr="Figure_6_K562Cmyc-TR-MYC_Q2.pdf"/>
          <p:cNvPicPr>
            <a:picLocks noChangeAspect="1"/>
          </p:cNvPicPr>
          <p:nvPr/>
        </p:nvPicPr>
        <p:blipFill>
          <a:blip r:embed="rId3"/>
          <a:srcRect/>
          <a:stretch>
            <a:fillRect/>
          </a:stretch>
        </p:blipFill>
        <p:spPr bwMode="auto">
          <a:xfrm>
            <a:off x="5014913" y="1600200"/>
            <a:ext cx="4386262" cy="2506663"/>
          </a:xfrm>
          <a:prstGeom prst="rect">
            <a:avLst/>
          </a:prstGeom>
          <a:noFill/>
          <a:ln w="9525">
            <a:noFill/>
            <a:miter lim="800000"/>
            <a:headEnd/>
            <a:tailEnd/>
          </a:ln>
        </p:spPr>
      </p:pic>
      <p:pic>
        <p:nvPicPr>
          <p:cNvPr id="38916" name="Picture 5" descr="Figure_6_K562Max-JA-MAX.pdf"/>
          <p:cNvPicPr>
            <a:picLocks noChangeAspect="1"/>
          </p:cNvPicPr>
          <p:nvPr/>
        </p:nvPicPr>
        <p:blipFill>
          <a:blip r:embed="rId4"/>
          <a:srcRect/>
          <a:stretch>
            <a:fillRect/>
          </a:stretch>
        </p:blipFill>
        <p:spPr bwMode="auto">
          <a:xfrm>
            <a:off x="457200" y="4000500"/>
            <a:ext cx="4602163" cy="2628900"/>
          </a:xfrm>
          <a:prstGeom prst="rect">
            <a:avLst/>
          </a:prstGeom>
          <a:noFill/>
          <a:ln w="9525">
            <a:noFill/>
            <a:miter lim="800000"/>
            <a:headEnd/>
            <a:tailEnd/>
          </a:ln>
        </p:spPr>
      </p:pic>
      <p:pic>
        <p:nvPicPr>
          <p:cNvPr id="38917" name="Picture 6" descr="Figure_6_K562Max-TR-MYCMAX_01.pdf"/>
          <p:cNvPicPr>
            <a:picLocks noChangeAspect="1"/>
          </p:cNvPicPr>
          <p:nvPr/>
        </p:nvPicPr>
        <p:blipFill>
          <a:blip r:embed="rId5"/>
          <a:srcRect/>
          <a:stretch>
            <a:fillRect/>
          </a:stretch>
        </p:blipFill>
        <p:spPr bwMode="auto">
          <a:xfrm>
            <a:off x="5059363" y="4230688"/>
            <a:ext cx="4200525" cy="2398712"/>
          </a:xfrm>
          <a:prstGeom prst="rect">
            <a:avLst/>
          </a:prstGeom>
          <a:noFill/>
          <a:ln w="9525">
            <a:noFill/>
            <a:miter lim="800000"/>
            <a:headEnd/>
            <a:tailEnd/>
          </a:ln>
        </p:spPr>
      </p:pic>
      <p:sp>
        <p:nvSpPr>
          <p:cNvPr id="38918" name="Title 7"/>
          <p:cNvSpPr>
            <a:spLocks noGrp="1"/>
          </p:cNvSpPr>
          <p:nvPr>
            <p:ph type="title"/>
          </p:nvPr>
        </p:nvSpPr>
        <p:spPr/>
        <p:txBody>
          <a:bodyPr/>
          <a:lstStyle/>
          <a:p>
            <a:pPr eaLnBrk="1" hangingPunct="1"/>
            <a:r>
              <a:rPr lang="en-US" smtClean="0"/>
              <a:t>Using PWMs from database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of TFBS prediction method</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37</a:t>
            </a:fld>
            <a:endParaRPr lang="en-US"/>
          </a:p>
        </p:txBody>
      </p:sp>
      <p:sp>
        <p:nvSpPr>
          <p:cNvPr id="4" name="Content Placeholder 3"/>
          <p:cNvSpPr>
            <a:spLocks noGrp="1"/>
          </p:cNvSpPr>
          <p:nvPr>
            <p:ph sz="quarter" idx="1"/>
          </p:nvPr>
        </p:nvSpPr>
        <p:spPr>
          <a:xfrm>
            <a:off x="914400" y="1447799"/>
            <a:ext cx="5676789" cy="4902629"/>
          </a:xfrm>
        </p:spPr>
        <p:txBody>
          <a:bodyPr>
            <a:normAutofit lnSpcReduction="10000"/>
          </a:bodyPr>
          <a:lstStyle/>
          <a:p>
            <a:r>
              <a:rPr lang="en-US" dirty="0" smtClean="0"/>
              <a:t>Identify </a:t>
            </a:r>
            <a:r>
              <a:rPr lang="en-US" dirty="0" err="1" smtClean="0"/>
              <a:t>TFs</a:t>
            </a:r>
            <a:r>
              <a:rPr lang="en-US" dirty="0" smtClean="0"/>
              <a:t> that have differential activity between leukemia and normal blood cell.</a:t>
            </a:r>
          </a:p>
          <a:p>
            <a:pPr>
              <a:buNone/>
            </a:pPr>
            <a:r>
              <a:rPr lang="en-US" dirty="0" smtClean="0"/>
              <a:t>	- </a:t>
            </a:r>
            <a:r>
              <a:rPr lang="en-US" dirty="0" err="1" smtClean="0"/>
              <a:t>Ikaros</a:t>
            </a:r>
            <a:endParaRPr lang="en-US" dirty="0" smtClean="0"/>
          </a:p>
          <a:p>
            <a:pPr>
              <a:buNone/>
            </a:pPr>
            <a:endParaRPr lang="en-US" dirty="0" smtClean="0"/>
          </a:p>
          <a:p>
            <a:pPr>
              <a:buNone/>
            </a:pPr>
            <a:endParaRPr lang="en-US" dirty="0" smtClean="0"/>
          </a:p>
          <a:p>
            <a:pPr>
              <a:buNone/>
            </a:pPr>
            <a:endParaRPr lang="en-US" dirty="0" smtClean="0"/>
          </a:p>
          <a:p>
            <a:endParaRPr lang="en-US" dirty="0" smtClean="0"/>
          </a:p>
          <a:p>
            <a:r>
              <a:rPr lang="en-US" dirty="0" smtClean="0"/>
              <a:t>Predict human enhancers</a:t>
            </a:r>
          </a:p>
          <a:p>
            <a:pPr>
              <a:buNone/>
            </a:pPr>
            <a:r>
              <a:rPr lang="en-US" dirty="0" smtClean="0"/>
              <a:t>	- 50 enhancers, 4 have been experimentally tested in mouse embryo cells, among which 3 proved to be </a:t>
            </a:r>
            <a:r>
              <a:rPr lang="en-US" smtClean="0"/>
              <a:t>true positive</a:t>
            </a:r>
            <a:endParaRPr lang="en-US" dirty="0"/>
          </a:p>
        </p:txBody>
      </p:sp>
      <p:pic>
        <p:nvPicPr>
          <p:cNvPr id="5" name="Picture 4"/>
          <p:cNvPicPr>
            <a:picLocks noChangeAspect="1"/>
          </p:cNvPicPr>
          <p:nvPr/>
        </p:nvPicPr>
        <p:blipFill>
          <a:blip r:embed="rId2"/>
          <a:stretch>
            <a:fillRect/>
          </a:stretch>
        </p:blipFill>
        <p:spPr>
          <a:xfrm>
            <a:off x="3359913" y="2510298"/>
            <a:ext cx="5613745" cy="1820281"/>
          </a:xfrm>
          <a:prstGeom prst="rect">
            <a:avLst/>
          </a:prstGeom>
        </p:spPr>
      </p:pic>
      <p:pic>
        <p:nvPicPr>
          <p:cNvPr id="6" name="Picture 5"/>
          <p:cNvPicPr>
            <a:picLocks noChangeAspect="1"/>
          </p:cNvPicPr>
          <p:nvPr/>
        </p:nvPicPr>
        <p:blipFill>
          <a:blip r:embed="rId3"/>
          <a:stretch>
            <a:fillRect/>
          </a:stretch>
        </p:blipFill>
        <p:spPr>
          <a:xfrm>
            <a:off x="7169833" y="4635848"/>
            <a:ext cx="1516967" cy="203165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Predicting TFBS in </a:t>
            </a:r>
            <a:r>
              <a:rPr lang="en-US" i="1" dirty="0" smtClean="0"/>
              <a:t>C.elegans</a:t>
            </a:r>
            <a:endParaRPr lang="en-US" dirty="0"/>
          </a:p>
        </p:txBody>
      </p:sp>
      <p:pic>
        <p:nvPicPr>
          <p:cNvPr id="4" name="Content Placeholder 3" descr="Figure_daf16_TransFAC.pdf"/>
          <p:cNvPicPr>
            <a:picLocks noGrp="1" noChangeAspect="1"/>
          </p:cNvPicPr>
          <p:nvPr>
            <p:ph idx="1"/>
          </p:nvPr>
        </p:nvPicPr>
        <mc:AlternateContent>
          <mc:Choice xmlns:ma="http://schemas.microsoft.com/office/mac/drawingml/2008/main" Requires="ma">
            <p:blipFill>
              <a:blip r:embed="rId2"/>
              <a:srcRect l="-20833" r="-20833"/>
              <a:stretch>
                <a:fillRect/>
              </a:stretch>
            </p:blipFill>
          </mc:Choice>
          <mc:Fallback>
            <p:blipFill>
              <a:blip r:embed="rId3"/>
              <a:srcRect l="-20833" r="-20833"/>
              <a:stretch>
                <a:fillRect/>
              </a:stretch>
            </p:blipFill>
          </mc:Fallback>
        </mc:AlternateContent>
        <p:spPr>
          <a:xfrm>
            <a:off x="0" y="1417638"/>
            <a:ext cx="7772400" cy="4572000"/>
          </a:xfrm>
        </p:spPr>
      </p:pic>
      <p:pic>
        <p:nvPicPr>
          <p:cNvPr id="6" name="Picture 5"/>
          <p:cNvPicPr>
            <a:picLocks noChangeAspect="1"/>
          </p:cNvPicPr>
          <p:nvPr/>
        </p:nvPicPr>
        <p:blipFill>
          <a:blip r:embed="rId4"/>
          <a:stretch>
            <a:fillRect/>
          </a:stretch>
        </p:blipFill>
        <p:spPr>
          <a:xfrm>
            <a:off x="7332717" y="5143803"/>
            <a:ext cx="1524000" cy="1409700"/>
          </a:xfrm>
          <a:prstGeom prst="rect">
            <a:avLst/>
          </a:prstGeom>
        </p:spPr>
      </p:pic>
      <p:sp>
        <p:nvSpPr>
          <p:cNvPr id="7" name="TextBox 6"/>
          <p:cNvSpPr txBox="1"/>
          <p:nvPr/>
        </p:nvSpPr>
        <p:spPr>
          <a:xfrm>
            <a:off x="7772400" y="4635350"/>
            <a:ext cx="802635" cy="369332"/>
          </a:xfrm>
          <a:prstGeom prst="rect">
            <a:avLst/>
          </a:prstGeom>
          <a:noFill/>
        </p:spPr>
        <p:txBody>
          <a:bodyPr wrap="square" rtlCol="0">
            <a:spAutoFit/>
          </a:bodyPr>
          <a:lstStyle/>
          <a:p>
            <a:r>
              <a:rPr lang="en-US" dirty="0" smtClean="0">
                <a:solidFill>
                  <a:srgbClr val="FF0000"/>
                </a:solidFill>
              </a:rPr>
              <a:t>worm</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SKN-1 </a:t>
            </a:r>
            <a:endParaRPr lang="en-US" dirty="0"/>
          </a:p>
        </p:txBody>
      </p:sp>
      <p:pic>
        <p:nvPicPr>
          <p:cNvPr id="4" name="Content Placeholder 3" descr="Figure_SKN1_01_TransFAC.pdf"/>
          <p:cNvPicPr>
            <a:picLocks noGrp="1" noChangeAspect="1"/>
          </p:cNvPicPr>
          <p:nvPr>
            <p:ph idx="1"/>
          </p:nvPr>
        </p:nvPicPr>
        <mc:AlternateContent>
          <mc:Choice xmlns:ma="http://schemas.microsoft.com/office/mac/drawingml/2008/main" Requires="ma">
            <p:blipFill>
              <a:blip r:embed="rId2"/>
              <a:srcRect l="-20833" r="-20833"/>
              <a:stretch>
                <a:fillRect/>
              </a:stretch>
            </p:blipFill>
          </mc:Choice>
          <mc:Fallback>
            <p:blipFill>
              <a:blip r:embed="rId3"/>
              <a:srcRect l="-20833" r="-20833"/>
              <a:stretch>
                <a:fillRect/>
              </a:stretch>
            </p:blipFill>
          </mc:Fallback>
        </mc:AlternateContent>
        <p:spPr>
          <a:xfrm>
            <a:off x="-893310" y="1417638"/>
            <a:ext cx="6742874" cy="3966397"/>
          </a:xfrm>
        </p:spPr>
      </p:pic>
      <p:pic>
        <p:nvPicPr>
          <p:cNvPr id="5" name="Content Placeholder 3" descr="Figure_SKN1_02_TransFAC.pdf"/>
          <p:cNvPicPr>
            <a:picLocks noChangeAspect="1"/>
          </p:cNvPicPr>
          <p:nvPr/>
        </p:nvPicPr>
        <mc:AlternateContent>
          <mc:Choice xmlns:ma="http://schemas.microsoft.com/office/mac/drawingml/2008/main" Requires="ma">
            <p:blipFill>
              <a:blip r:embed="rId4"/>
              <a:srcRect l="-25763" r="-25763"/>
              <a:stretch>
                <a:fillRect/>
              </a:stretch>
            </p:blipFill>
          </mc:Choice>
          <mc:Fallback>
            <p:blipFill>
              <a:blip r:embed="rId5"/>
              <a:srcRect l="-25763" r="-25763"/>
              <a:stretch>
                <a:fillRect/>
              </a:stretch>
            </p:blipFill>
          </mc:Fallback>
        </mc:AlternateContent>
        <p:spPr>
          <a:xfrm>
            <a:off x="3559791" y="1500398"/>
            <a:ext cx="6843445" cy="3763631"/>
          </a:xfrm>
          <a:prstGeom prst="rect">
            <a:avLst/>
          </a:prstGeom>
        </p:spPr>
      </p:pic>
      <p:pic>
        <p:nvPicPr>
          <p:cNvPr id="7" name="Picture 6"/>
          <p:cNvPicPr>
            <a:picLocks noChangeAspect="1"/>
          </p:cNvPicPr>
          <p:nvPr/>
        </p:nvPicPr>
        <p:blipFill>
          <a:blip r:embed="rId6"/>
          <a:stretch>
            <a:fillRect/>
          </a:stretch>
        </p:blipFill>
        <p:spPr>
          <a:xfrm>
            <a:off x="7416246" y="5264029"/>
            <a:ext cx="1514056" cy="151405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r>
              <a:rPr lang="en-US" dirty="0" smtClean="0"/>
              <a:t> have we done</a:t>
            </a:r>
            <a:r>
              <a:rPr lang="en-US" dirty="0" smtClean="0"/>
              <a:t>?</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4</a:t>
            </a:fld>
            <a:endParaRPr lang="en-US"/>
          </a:p>
        </p:txBody>
      </p:sp>
      <p:sp>
        <p:nvSpPr>
          <p:cNvPr id="4" name="Content Placeholder 3"/>
          <p:cNvSpPr>
            <a:spLocks noGrp="1"/>
          </p:cNvSpPr>
          <p:nvPr>
            <p:ph sz="quarter" idx="1"/>
          </p:nvPr>
        </p:nvSpPr>
        <p:spPr/>
        <p:txBody>
          <a:bodyPr/>
          <a:lstStyle/>
          <a:p>
            <a:r>
              <a:rPr lang="en-US" dirty="0" smtClean="0"/>
              <a:t>Part I: a chromatin model for gene expression prediction</a:t>
            </a:r>
          </a:p>
          <a:p>
            <a:pPr>
              <a:buNone/>
            </a:pPr>
            <a:r>
              <a:rPr lang="en-US" dirty="0" smtClean="0"/>
              <a:t>	- human K562 and GM12878 cell lines</a:t>
            </a:r>
          </a:p>
          <a:p>
            <a:pPr>
              <a:buNone/>
            </a:pPr>
            <a:r>
              <a:rPr lang="en-US" dirty="0" smtClean="0"/>
              <a:t>	- worm EEMB and L3</a:t>
            </a:r>
          </a:p>
          <a:p>
            <a:r>
              <a:rPr lang="en-US" dirty="0" smtClean="0"/>
              <a:t>Part II: a two-step method for TFBS prediction</a:t>
            </a:r>
          </a:p>
          <a:p>
            <a:pPr>
              <a:buNone/>
            </a:pPr>
            <a:r>
              <a:rPr lang="en-US" dirty="0" smtClean="0"/>
              <a:t>	- yeast </a:t>
            </a:r>
          </a:p>
          <a:p>
            <a:pPr>
              <a:buNone/>
            </a:pPr>
            <a:r>
              <a:rPr lang="en-US" dirty="0" smtClean="0"/>
              <a:t>	- human</a:t>
            </a:r>
          </a:p>
          <a:p>
            <a:pPr>
              <a:buNone/>
            </a:pPr>
            <a:r>
              <a:rPr lang="en-US" dirty="0" smtClean="0"/>
              <a:t>	- worm</a:t>
            </a:r>
            <a:endParaRPr lang="en-US" dirty="0"/>
          </a:p>
        </p:txBody>
      </p:sp>
      <p:pic>
        <p:nvPicPr>
          <p:cNvPr id="5" name="Picture 4"/>
          <p:cNvPicPr>
            <a:picLocks noChangeAspect="1"/>
          </p:cNvPicPr>
          <p:nvPr/>
        </p:nvPicPr>
        <p:blipFill>
          <a:blip r:embed="rId2"/>
          <a:stretch>
            <a:fillRect/>
          </a:stretch>
        </p:blipFill>
        <p:spPr>
          <a:xfrm>
            <a:off x="5252653" y="3338207"/>
            <a:ext cx="3685564" cy="332929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Slide Number Placeholder 2"/>
          <p:cNvSpPr>
            <a:spLocks noGrp="1"/>
          </p:cNvSpPr>
          <p:nvPr>
            <p:ph type="sldNum" sz="quarter" idx="12"/>
          </p:nvPr>
        </p:nvSpPr>
        <p:spPr/>
        <p:txBody>
          <a:bodyPr/>
          <a:lstStyle/>
          <a:p>
            <a:fld id="{EE4486BE-4C7E-0548-85FF-C9205512E941}" type="slidenum">
              <a:rPr lang="en-US" smtClean="0"/>
              <a:pPr/>
              <a:t>40</a:t>
            </a:fld>
            <a:endParaRPr lang="en-US"/>
          </a:p>
        </p:txBody>
      </p:sp>
      <p:sp>
        <p:nvSpPr>
          <p:cNvPr id="4" name="Content Placeholder 3"/>
          <p:cNvSpPr>
            <a:spLocks noGrp="1"/>
          </p:cNvSpPr>
          <p:nvPr>
            <p:ph sz="quarter" idx="1"/>
          </p:nvPr>
        </p:nvSpPr>
        <p:spPr/>
        <p:txBody>
          <a:bodyPr/>
          <a:lstStyle/>
          <a:p>
            <a:r>
              <a:rPr lang="en-US" dirty="0" smtClean="0"/>
              <a:t>Kevin Yip</a:t>
            </a:r>
          </a:p>
          <a:p>
            <a:r>
              <a:rPr lang="en-US" dirty="0" smtClean="0"/>
              <a:t>Koon-</a:t>
            </a:r>
            <a:r>
              <a:rPr lang="en-US" dirty="0" err="1" smtClean="0"/>
              <a:t>Kiu</a:t>
            </a:r>
            <a:r>
              <a:rPr lang="en-US" dirty="0" smtClean="0"/>
              <a:t> Yan</a:t>
            </a:r>
          </a:p>
          <a:p>
            <a:r>
              <a:rPr lang="en-US" dirty="0" smtClean="0"/>
              <a:t>Joel </a:t>
            </a:r>
            <a:r>
              <a:rPr lang="en-US" dirty="0" err="1" smtClean="0"/>
              <a:t>Rozowsky</a:t>
            </a:r>
            <a:endParaRPr lang="en-US" dirty="0" smtClean="0"/>
          </a:p>
          <a:p>
            <a:r>
              <a:rPr lang="en-US" dirty="0" smtClean="0"/>
              <a:t>Chong </a:t>
            </a:r>
            <a:r>
              <a:rPr lang="en-US" dirty="0" err="1" smtClean="0"/>
              <a:t>Shou</a:t>
            </a:r>
            <a:endParaRPr lang="en-US" dirty="0" smtClean="0"/>
          </a:p>
          <a:p>
            <a:r>
              <a:rPr lang="en-US" dirty="0" smtClean="0"/>
              <a:t>Roger Alexander </a:t>
            </a:r>
          </a:p>
          <a:p>
            <a:r>
              <a:rPr lang="en-US" dirty="0" err="1" smtClean="0"/>
              <a:t>Mengjie</a:t>
            </a:r>
            <a:r>
              <a:rPr lang="en-US" dirty="0" smtClean="0"/>
              <a:t> Chen</a:t>
            </a:r>
          </a:p>
          <a:p>
            <a:r>
              <a:rPr lang="en-US" dirty="0" smtClean="0"/>
              <a:t>Genome Tech® &amp; Nets®</a:t>
            </a:r>
          </a:p>
          <a:p>
            <a:r>
              <a:rPr lang="en-US" dirty="0" smtClean="0"/>
              <a:t>Mark Gerstein</a:t>
            </a:r>
            <a:endParaRPr lang="en-US" dirty="0"/>
          </a:p>
        </p:txBody>
      </p:sp>
      <p:pic>
        <p:nvPicPr>
          <p:cNvPr id="5" name="Picture 4"/>
          <p:cNvPicPr>
            <a:picLocks noChangeAspect="1"/>
          </p:cNvPicPr>
          <p:nvPr/>
        </p:nvPicPr>
        <p:blipFill>
          <a:blip r:embed="rId2"/>
          <a:stretch>
            <a:fillRect/>
          </a:stretch>
        </p:blipFill>
        <p:spPr>
          <a:xfrm>
            <a:off x="4895983" y="1687267"/>
            <a:ext cx="3639147" cy="48483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Part I: a chromatin model for gene expression prediction</a:t>
            </a:r>
            <a:endParaRPr lang="en-US" dirty="0"/>
          </a:p>
        </p:txBody>
      </p:sp>
      <p:sp>
        <p:nvSpPr>
          <p:cNvPr id="11" name="Text Placeholder 10"/>
          <p:cNvSpPr>
            <a:spLocks noGrp="1"/>
          </p:cNvSpPr>
          <p:nvPr>
            <p:ph type="body" idx="1"/>
          </p:nvPr>
        </p:nvSpPr>
        <p:spPr>
          <a:xfrm>
            <a:off x="417164" y="2547938"/>
            <a:ext cx="8726836" cy="3660838"/>
          </a:xfrm>
        </p:spPr>
        <p:txBody>
          <a:bodyPr>
            <a:normAutofit/>
          </a:bodyPr>
          <a:lstStyle/>
          <a:p>
            <a:pPr>
              <a:buFontTx/>
              <a:buChar char="-"/>
            </a:pPr>
            <a:r>
              <a:rPr lang="en-US" dirty="0" smtClean="0"/>
              <a:t>Individual: correlation of each chromatin features with gene expression</a:t>
            </a:r>
          </a:p>
          <a:p>
            <a:pPr>
              <a:buFontTx/>
              <a:buChar char="-"/>
            </a:pPr>
            <a:endParaRPr lang="en-US" dirty="0" smtClean="0"/>
          </a:p>
          <a:p>
            <a:pPr>
              <a:buFontTx/>
              <a:buChar char="-"/>
            </a:pPr>
            <a:r>
              <a:rPr lang="en-US" dirty="0" smtClean="0"/>
              <a:t>Collective: hierarchical clustering of genes based on chromatin features</a:t>
            </a:r>
          </a:p>
          <a:p>
            <a:pPr>
              <a:buFontTx/>
              <a:buChar char="-"/>
            </a:pPr>
            <a:endParaRPr lang="en-US" dirty="0" smtClean="0"/>
          </a:p>
          <a:p>
            <a:pPr>
              <a:buFontTx/>
              <a:buChar char="-"/>
            </a:pPr>
            <a:r>
              <a:rPr lang="en-US" dirty="0" smtClean="0"/>
              <a:t>Integrative: supervised model for gene expression prediction</a:t>
            </a:r>
          </a:p>
          <a:p>
            <a:pPr>
              <a:buFontTx/>
              <a:buChar char="-"/>
            </a:pPr>
            <a:endParaRPr lang="en-US" dirty="0" smtClean="0"/>
          </a:p>
          <a:p>
            <a:pPr>
              <a:buFontTx/>
              <a:buChar char="-"/>
            </a:pPr>
            <a:r>
              <a:rPr lang="en-US" dirty="0" smtClean="0"/>
              <a:t>  </a:t>
            </a:r>
            <a:r>
              <a:rPr lang="en-US" sz="2000" dirty="0" smtClean="0">
                <a:solidFill>
                  <a:srgbClr val="FF0000"/>
                </a:solidFill>
              </a:rPr>
              <a:t>Note: Relative importance of each chromatin feature for transcription regulation depends on its position relative to TSS: divide chromosome into small bins</a:t>
            </a:r>
            <a:endParaRPr lang="en-US" sz="2000" dirty="0">
              <a:solidFill>
                <a:srgbClr val="FF0000"/>
              </a:solidFill>
            </a:endParaRPr>
          </a:p>
        </p:txBody>
      </p:sp>
      <p:sp>
        <p:nvSpPr>
          <p:cNvPr id="3" name="Slide Number Placeholder 2"/>
          <p:cNvSpPr>
            <a:spLocks noGrp="1"/>
          </p:cNvSpPr>
          <p:nvPr>
            <p:ph type="sldNum" sz="quarter" idx="12"/>
          </p:nvPr>
        </p:nvSpPr>
        <p:spPr/>
        <p:txBody>
          <a:bodyPr/>
          <a:lstStyle/>
          <a:p>
            <a:fld id="{EE4486BE-4C7E-0548-85FF-C9205512E941}"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76200"/>
            <a:ext cx="8839200" cy="838200"/>
          </a:xfrm>
        </p:spPr>
        <p:txBody>
          <a:bodyPr rtlCol="0">
            <a:normAutofit/>
          </a:bodyPr>
          <a:lstStyle/>
          <a:p>
            <a:pPr fontAlgn="auto">
              <a:spcAft>
                <a:spcPts val="0"/>
              </a:spcAft>
              <a:defRPr/>
            </a:pPr>
            <a:r>
              <a:rPr lang="en-US" sz="3000" dirty="0" smtClean="0">
                <a:ea typeface="+mj-ea"/>
                <a:cs typeface="+mj-cs"/>
              </a:rPr>
              <a:t>Divide and compare strategy</a:t>
            </a:r>
          </a:p>
        </p:txBody>
      </p:sp>
      <p:sp>
        <p:nvSpPr>
          <p:cNvPr id="21507" name="Slide Number Placeholder 3"/>
          <p:cNvSpPr>
            <a:spLocks noGrp="1"/>
          </p:cNvSpPr>
          <p:nvPr>
            <p:ph type="sldNum" sz="quarter" idx="12"/>
          </p:nvPr>
        </p:nvSpPr>
        <p:spPr/>
        <p:txBody>
          <a:bodyPr/>
          <a:lstStyle/>
          <a:p>
            <a:pPr>
              <a:defRPr/>
            </a:pPr>
            <a:fld id="{1215F14D-9C4D-3440-AF72-9DABFC625470}" type="slidenum">
              <a:rPr lang="en-US"/>
              <a:pPr>
                <a:defRPr/>
              </a:pPr>
              <a:t>6</a:t>
            </a:fld>
            <a:endParaRPr lang="en-US"/>
          </a:p>
        </p:txBody>
      </p:sp>
      <p:cxnSp>
        <p:nvCxnSpPr>
          <p:cNvPr id="6" name="Straight Connector 5"/>
          <p:cNvCxnSpPr/>
          <p:nvPr/>
        </p:nvCxnSpPr>
        <p:spPr>
          <a:xfrm flipV="1">
            <a:off x="762000" y="1687513"/>
            <a:ext cx="5818188"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94"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94"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50" y="1673225"/>
            <a:ext cx="114300"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1" name="Rectangle 10"/>
          <p:cNvSpPr/>
          <p:nvPr/>
        </p:nvSpPr>
        <p:spPr>
          <a:xfrm>
            <a:off x="2036763" y="1673225"/>
            <a:ext cx="115887"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2" name="Rectangle 11"/>
          <p:cNvSpPr/>
          <p:nvPr/>
        </p:nvSpPr>
        <p:spPr>
          <a:xfrm>
            <a:off x="192087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3" name="Rectangle 12"/>
          <p:cNvSpPr/>
          <p:nvPr/>
        </p:nvSpPr>
        <p:spPr>
          <a:xfrm>
            <a:off x="1804988" y="1673225"/>
            <a:ext cx="115887"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4" name="Rectangle 13"/>
          <p:cNvSpPr/>
          <p:nvPr/>
        </p:nvSpPr>
        <p:spPr>
          <a:xfrm>
            <a:off x="1103313" y="1673225"/>
            <a:ext cx="115887"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5" name="Rectangle 14"/>
          <p:cNvSpPr/>
          <p:nvPr/>
        </p:nvSpPr>
        <p:spPr>
          <a:xfrm>
            <a:off x="2401888" y="1679575"/>
            <a:ext cx="115887"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6" name="Rectangle 15"/>
          <p:cNvSpPr/>
          <p:nvPr/>
        </p:nvSpPr>
        <p:spPr>
          <a:xfrm>
            <a:off x="2286000"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8" name="Rectangle 17"/>
          <p:cNvSpPr/>
          <p:nvPr/>
        </p:nvSpPr>
        <p:spPr>
          <a:xfrm>
            <a:off x="2633663" y="1679575"/>
            <a:ext cx="114300"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9" name="Rectangle 18"/>
          <p:cNvSpPr/>
          <p:nvPr/>
        </p:nvSpPr>
        <p:spPr>
          <a:xfrm>
            <a:off x="2517775"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0" name="Rectangle 19"/>
          <p:cNvSpPr/>
          <p:nvPr/>
        </p:nvSpPr>
        <p:spPr>
          <a:xfrm>
            <a:off x="3389313" y="1681163"/>
            <a:ext cx="115887"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1" name="Rectangle 20"/>
          <p:cNvSpPr/>
          <p:nvPr/>
        </p:nvSpPr>
        <p:spPr>
          <a:xfrm>
            <a:off x="4835525" y="1673225"/>
            <a:ext cx="114300"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2" name="Rectangle 21"/>
          <p:cNvSpPr/>
          <p:nvPr/>
        </p:nvSpPr>
        <p:spPr>
          <a:xfrm>
            <a:off x="4719638" y="1673225"/>
            <a:ext cx="115887"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3" name="Rectangle 22"/>
          <p:cNvSpPr/>
          <p:nvPr/>
        </p:nvSpPr>
        <p:spPr>
          <a:xfrm>
            <a:off x="5065713" y="1673225"/>
            <a:ext cx="115887"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4" name="Rectangle 23"/>
          <p:cNvSpPr/>
          <p:nvPr/>
        </p:nvSpPr>
        <p:spPr>
          <a:xfrm>
            <a:off x="4949825"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5" name="Rectangle 24"/>
          <p:cNvSpPr/>
          <p:nvPr/>
        </p:nvSpPr>
        <p:spPr>
          <a:xfrm>
            <a:off x="3998913" y="1673225"/>
            <a:ext cx="115887"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6" name="Rectangle 25"/>
          <p:cNvSpPr/>
          <p:nvPr/>
        </p:nvSpPr>
        <p:spPr>
          <a:xfrm>
            <a:off x="5297488" y="1673225"/>
            <a:ext cx="114300"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7" name="Rectangle 26"/>
          <p:cNvSpPr/>
          <p:nvPr/>
        </p:nvSpPr>
        <p:spPr>
          <a:xfrm>
            <a:off x="5181600"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8" name="Rectangle 27"/>
          <p:cNvSpPr/>
          <p:nvPr/>
        </p:nvSpPr>
        <p:spPr>
          <a:xfrm>
            <a:off x="5527675"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9" name="Rectangle 28"/>
          <p:cNvSpPr/>
          <p:nvPr/>
        </p:nvSpPr>
        <p:spPr>
          <a:xfrm>
            <a:off x="5411788" y="1673225"/>
            <a:ext cx="115887"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30" name="Rectangle 29"/>
          <p:cNvSpPr/>
          <p:nvPr/>
        </p:nvSpPr>
        <p:spPr>
          <a:xfrm>
            <a:off x="6248400"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cxnSp>
        <p:nvCxnSpPr>
          <p:cNvPr id="44" name="Straight Connector 43"/>
          <p:cNvCxnSpPr/>
          <p:nvPr/>
        </p:nvCxnSpPr>
        <p:spPr>
          <a:xfrm rot="5400000">
            <a:off x="56007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3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213" y="2616200"/>
            <a:ext cx="1119187" cy="369888"/>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120-81</a:t>
            </a:r>
          </a:p>
          <a:p>
            <a:pPr algn="ctr" fontAlgn="auto">
              <a:spcBef>
                <a:spcPts val="0"/>
              </a:spcBef>
              <a:spcAft>
                <a:spcPts val="0"/>
              </a:spcAft>
              <a:defRPr/>
            </a:pPr>
            <a:r>
              <a:rPr lang="en-US" sz="1200">
                <a:latin typeface="+mn-lt"/>
                <a:ea typeface="+mn-ea"/>
                <a:cs typeface="+mn-cs"/>
              </a:rPr>
              <a:t>(TTS-4kb to TTS)</a:t>
            </a:r>
          </a:p>
        </p:txBody>
      </p:sp>
      <p:sp>
        <p:nvSpPr>
          <p:cNvPr id="16414" name="TextBox 50"/>
          <p:cNvSpPr txBox="1">
            <a:spLocks noChangeArrowheads="1"/>
          </p:cNvSpPr>
          <p:nvPr/>
        </p:nvSpPr>
        <p:spPr bwMode="auto">
          <a:xfrm>
            <a:off x="1827213" y="1177925"/>
            <a:ext cx="915987" cy="461963"/>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Calibri" charset="0"/>
              </a:rPr>
              <a:t>TSS</a:t>
            </a:r>
          </a:p>
        </p:txBody>
      </p:sp>
      <p:sp>
        <p:nvSpPr>
          <p:cNvPr id="16415" name="TextBox 51"/>
          <p:cNvSpPr txBox="1">
            <a:spLocks noChangeArrowheads="1"/>
          </p:cNvSpPr>
          <p:nvPr/>
        </p:nvSpPr>
        <p:spPr bwMode="auto">
          <a:xfrm>
            <a:off x="4724400" y="1143000"/>
            <a:ext cx="960438" cy="461963"/>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Calibri" charset="0"/>
              </a:rPr>
              <a:t>TTS</a:t>
            </a:r>
          </a:p>
        </p:txBody>
      </p:sp>
      <p:sp>
        <p:nvSpPr>
          <p:cNvPr id="16416" name="TextBox 52"/>
          <p:cNvSpPr txBox="1">
            <a:spLocks noChangeArrowheads="1"/>
          </p:cNvSpPr>
          <p:nvPr/>
        </p:nvSpPr>
        <p:spPr bwMode="auto">
          <a:xfrm>
            <a:off x="6629400" y="1403350"/>
            <a:ext cx="1376363" cy="369888"/>
          </a:xfrm>
          <a:prstGeom prst="rect">
            <a:avLst/>
          </a:prstGeom>
          <a:noFill/>
          <a:ln w="9525">
            <a:noFill/>
            <a:miter lim="800000"/>
            <a:headEnd/>
            <a:tailEnd/>
          </a:ln>
        </p:spPr>
        <p:txBody>
          <a:bodyPr>
            <a:prstTxWarp prst="textNoShape">
              <a:avLst/>
            </a:prstTxWarp>
            <a:spAutoFit/>
          </a:bodyPr>
          <a:lstStyle/>
          <a:p>
            <a:r>
              <a:rPr lang="en-US">
                <a:latin typeface="Calibri" charset="0"/>
              </a:rPr>
              <a:t>Gene i</a:t>
            </a:r>
          </a:p>
        </p:txBody>
      </p:sp>
      <p:cxnSp>
        <p:nvCxnSpPr>
          <p:cNvPr id="55" name="Straight Connector 54"/>
          <p:cNvCxnSpPr/>
          <p:nvPr/>
        </p:nvCxnSpPr>
        <p:spPr>
          <a:xfrm>
            <a:off x="1676400" y="3611563"/>
            <a:ext cx="41148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9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1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7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5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600" y="3733800"/>
            <a:ext cx="228600"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6423" name="TextBox 63"/>
          <p:cNvSpPr txBox="1">
            <a:spLocks noChangeArrowheads="1"/>
          </p:cNvSpPr>
          <p:nvPr/>
        </p:nvSpPr>
        <p:spPr bwMode="auto">
          <a:xfrm>
            <a:off x="171450" y="3657600"/>
            <a:ext cx="1962150" cy="738188"/>
          </a:xfrm>
          <a:prstGeom prst="rect">
            <a:avLst/>
          </a:prstGeom>
          <a:solidFill>
            <a:srgbClr val="CCFFCC"/>
          </a:solidFill>
          <a:ln w="9525">
            <a:noFill/>
            <a:miter lim="800000"/>
            <a:headEnd/>
            <a:tailEnd/>
          </a:ln>
        </p:spPr>
        <p:txBody>
          <a:bodyPr>
            <a:prstTxWarp prst="textNoShape">
              <a:avLst/>
            </a:prstTxWarp>
            <a:spAutoFit/>
          </a:bodyPr>
          <a:lstStyle/>
          <a:p>
            <a:r>
              <a:rPr lang="en-US" sz="1400">
                <a:latin typeface="Calibri" charset="0"/>
              </a:rPr>
              <a:t>Chromatin features:</a:t>
            </a:r>
          </a:p>
          <a:p>
            <a:r>
              <a:rPr lang="en-US" sz="1400">
                <a:latin typeface="Calibri" charset="0"/>
              </a:rPr>
              <a:t>Histone methylation</a:t>
            </a:r>
          </a:p>
          <a:p>
            <a:r>
              <a:rPr lang="en-US" sz="1400">
                <a:latin typeface="Calibri" charset="0"/>
              </a:rPr>
              <a:t>Pol II binding</a:t>
            </a:r>
          </a:p>
        </p:txBody>
      </p:sp>
      <p:sp>
        <p:nvSpPr>
          <p:cNvPr id="16424" name="TextBox 64"/>
          <p:cNvSpPr txBox="1">
            <a:spLocks noChangeArrowheads="1"/>
          </p:cNvSpPr>
          <p:nvPr/>
        </p:nvSpPr>
        <p:spPr bwMode="auto">
          <a:xfrm>
            <a:off x="2565400" y="5281613"/>
            <a:ext cx="989013" cy="1239837"/>
          </a:xfrm>
          <a:prstGeom prst="rect">
            <a:avLst/>
          </a:prstGeom>
          <a:solidFill>
            <a:srgbClr val="3366FF"/>
          </a:solidFill>
          <a:ln w="9525">
            <a:noFill/>
            <a:miter lim="800000"/>
            <a:headEnd/>
            <a:tailEnd/>
          </a:ln>
        </p:spPr>
        <p:txBody>
          <a:bodyPr>
            <a:prstTxWarp prst="textNoShape">
              <a:avLst/>
            </a:prstTxWarp>
            <a:spAutoFit/>
          </a:bodyPr>
          <a:lstStyle/>
          <a:p>
            <a:endParaRPr lang="en-US">
              <a:latin typeface="Calibri" charset="0"/>
            </a:endParaRPr>
          </a:p>
        </p:txBody>
      </p:sp>
      <p:sp>
        <p:nvSpPr>
          <p:cNvPr id="16425" name="TextBox 65"/>
          <p:cNvSpPr txBox="1">
            <a:spLocks noChangeArrowheads="1"/>
          </p:cNvSpPr>
          <p:nvPr/>
        </p:nvSpPr>
        <p:spPr bwMode="auto">
          <a:xfrm>
            <a:off x="2406650" y="5005388"/>
            <a:ext cx="1290638" cy="261937"/>
          </a:xfrm>
          <a:prstGeom prst="rect">
            <a:avLst/>
          </a:prstGeom>
          <a:noFill/>
          <a:ln w="9525">
            <a:noFill/>
            <a:miter lim="800000"/>
            <a:headEnd/>
            <a:tailEnd/>
          </a:ln>
        </p:spPr>
        <p:txBody>
          <a:bodyPr>
            <a:prstTxWarp prst="textNoShape">
              <a:avLst/>
            </a:prstTxWarp>
            <a:spAutoFit/>
          </a:bodyPr>
          <a:lstStyle/>
          <a:p>
            <a:r>
              <a:rPr lang="en-US" sz="1100">
                <a:latin typeface="Calibri" charset="0"/>
              </a:rPr>
              <a:t>Chromatin features</a:t>
            </a:r>
          </a:p>
        </p:txBody>
      </p:sp>
      <p:sp>
        <p:nvSpPr>
          <p:cNvPr id="67" name="TextBox 66"/>
          <p:cNvSpPr txBox="1"/>
          <p:nvPr/>
        </p:nvSpPr>
        <p:spPr>
          <a:xfrm>
            <a:off x="2196465" y="5019827"/>
            <a:ext cx="353943" cy="1454238"/>
          </a:xfrm>
          <a:prstGeom prst="rect">
            <a:avLst/>
          </a:prstGeom>
          <a:noFill/>
        </p:spPr>
        <p:txBody>
          <a:bodyPr vert="vert270">
            <a:spAutoFit/>
          </a:bodyPr>
          <a:lstStyle/>
          <a:p>
            <a:pPr fontAlgn="auto">
              <a:spcBef>
                <a:spcPts val="0"/>
              </a:spcBef>
              <a:spcAft>
                <a:spcPts val="0"/>
              </a:spcAft>
              <a:defRPr/>
            </a:pPr>
            <a:r>
              <a:rPr lang="en-US" sz="1100" dirty="0">
                <a:latin typeface="Times New Roman" pitchFamily="-107" charset="0"/>
                <a:ea typeface="新細明體" pitchFamily="-107" charset="-120"/>
                <a:cs typeface="新細明體" pitchFamily="-107" charset="-120"/>
              </a:rPr>
              <a:t>~10000 </a:t>
            </a:r>
            <a:r>
              <a:rPr lang="en-US" sz="1100" dirty="0" err="1">
                <a:latin typeface="Times New Roman" pitchFamily="-107" charset="0"/>
                <a:ea typeface="新細明體" pitchFamily="-107" charset="-120"/>
                <a:cs typeface="新細明體" pitchFamily="-107" charset="-120"/>
              </a:rPr>
              <a:t>refseq</a:t>
            </a:r>
            <a:r>
              <a:rPr lang="en-US" sz="1100" dirty="0">
                <a:latin typeface="Times New Roman" pitchFamily="-107" charset="0"/>
                <a:ea typeface="新細明體" pitchFamily="-107" charset="-120"/>
                <a:cs typeface="新細明體" pitchFamily="-107" charset="-120"/>
              </a:rPr>
              <a:t> genes</a:t>
            </a:r>
          </a:p>
        </p:txBody>
      </p:sp>
      <p:sp>
        <p:nvSpPr>
          <p:cNvPr id="16427" name="TextBox 67"/>
          <p:cNvSpPr txBox="1">
            <a:spLocks noChangeArrowheads="1"/>
          </p:cNvSpPr>
          <p:nvPr/>
        </p:nvSpPr>
        <p:spPr bwMode="auto">
          <a:xfrm>
            <a:off x="2678113" y="5764213"/>
            <a:ext cx="785812" cy="830262"/>
          </a:xfrm>
          <a:prstGeom prst="rect">
            <a:avLst/>
          </a:prstGeom>
          <a:noFill/>
          <a:ln w="9525">
            <a:noFill/>
            <a:miter lim="800000"/>
            <a:headEnd/>
            <a:tailEnd/>
          </a:ln>
        </p:spPr>
        <p:txBody>
          <a:bodyPr>
            <a:prstTxWarp prst="textNoShape">
              <a:avLst/>
            </a:prstTxWarp>
            <a:spAutoFit/>
          </a:bodyPr>
          <a:lstStyle/>
          <a:p>
            <a:r>
              <a:rPr lang="en-US">
                <a:latin typeface="Calibri" charset="0"/>
              </a:rPr>
              <a:t>Bin 1</a:t>
            </a:r>
          </a:p>
        </p:txBody>
      </p:sp>
      <p:sp>
        <p:nvSpPr>
          <p:cNvPr id="16428" name="TextBox 68"/>
          <p:cNvSpPr txBox="1">
            <a:spLocks noChangeArrowheads="1"/>
          </p:cNvSpPr>
          <p:nvPr/>
        </p:nvSpPr>
        <p:spPr bwMode="auto">
          <a:xfrm>
            <a:off x="3910013" y="5297488"/>
            <a:ext cx="989012" cy="1238250"/>
          </a:xfrm>
          <a:prstGeom prst="rect">
            <a:avLst/>
          </a:prstGeom>
          <a:solidFill>
            <a:srgbClr val="3366FF"/>
          </a:solidFill>
          <a:ln w="9525">
            <a:noFill/>
            <a:miter lim="800000"/>
            <a:headEnd/>
            <a:tailEnd/>
          </a:ln>
        </p:spPr>
        <p:txBody>
          <a:bodyPr>
            <a:prstTxWarp prst="textNoShape">
              <a:avLst/>
            </a:prstTxWarp>
            <a:spAutoFit/>
          </a:bodyPr>
          <a:lstStyle/>
          <a:p>
            <a:endParaRPr lang="en-US">
              <a:latin typeface="Calibri" charset="0"/>
            </a:endParaRPr>
          </a:p>
        </p:txBody>
      </p:sp>
      <p:sp>
        <p:nvSpPr>
          <p:cNvPr id="16429" name="TextBox 69"/>
          <p:cNvSpPr txBox="1">
            <a:spLocks noChangeArrowheads="1"/>
          </p:cNvSpPr>
          <p:nvPr/>
        </p:nvSpPr>
        <p:spPr bwMode="auto">
          <a:xfrm>
            <a:off x="4022725" y="5780088"/>
            <a:ext cx="785813" cy="830262"/>
          </a:xfrm>
          <a:prstGeom prst="rect">
            <a:avLst/>
          </a:prstGeom>
          <a:noFill/>
          <a:ln w="9525">
            <a:noFill/>
            <a:miter lim="800000"/>
            <a:headEnd/>
            <a:tailEnd/>
          </a:ln>
        </p:spPr>
        <p:txBody>
          <a:bodyPr>
            <a:prstTxWarp prst="textNoShape">
              <a:avLst/>
            </a:prstTxWarp>
            <a:spAutoFit/>
          </a:bodyPr>
          <a:lstStyle/>
          <a:p>
            <a:r>
              <a:rPr lang="en-US">
                <a:latin typeface="Calibri" charset="0"/>
              </a:rPr>
              <a:t>Bin</a:t>
            </a:r>
          </a:p>
          <a:p>
            <a:r>
              <a:rPr lang="en-US">
                <a:latin typeface="Calibri" charset="0"/>
              </a:rPr>
              <a:t>2</a:t>
            </a:r>
          </a:p>
        </p:txBody>
      </p:sp>
      <p:sp>
        <p:nvSpPr>
          <p:cNvPr id="16430" name="TextBox 70"/>
          <p:cNvSpPr txBox="1">
            <a:spLocks noChangeArrowheads="1"/>
          </p:cNvSpPr>
          <p:nvPr/>
        </p:nvSpPr>
        <p:spPr bwMode="auto">
          <a:xfrm>
            <a:off x="5680075" y="5267325"/>
            <a:ext cx="989013" cy="1239838"/>
          </a:xfrm>
          <a:prstGeom prst="rect">
            <a:avLst/>
          </a:prstGeom>
          <a:solidFill>
            <a:srgbClr val="3366FF"/>
          </a:solidFill>
          <a:ln w="9525">
            <a:noFill/>
            <a:miter lim="800000"/>
            <a:headEnd/>
            <a:tailEnd/>
          </a:ln>
        </p:spPr>
        <p:txBody>
          <a:bodyPr>
            <a:prstTxWarp prst="textNoShape">
              <a:avLst/>
            </a:prstTxWarp>
            <a:spAutoFit/>
          </a:bodyPr>
          <a:lstStyle/>
          <a:p>
            <a:endParaRPr lang="en-US">
              <a:latin typeface="Calibri" charset="0"/>
            </a:endParaRPr>
          </a:p>
        </p:txBody>
      </p:sp>
      <p:sp>
        <p:nvSpPr>
          <p:cNvPr id="16431" name="TextBox 71"/>
          <p:cNvSpPr txBox="1">
            <a:spLocks noChangeArrowheads="1"/>
          </p:cNvSpPr>
          <p:nvPr/>
        </p:nvSpPr>
        <p:spPr bwMode="auto">
          <a:xfrm>
            <a:off x="5726113" y="5764213"/>
            <a:ext cx="876300" cy="830262"/>
          </a:xfrm>
          <a:prstGeom prst="rect">
            <a:avLst/>
          </a:prstGeom>
          <a:noFill/>
          <a:ln w="9525">
            <a:noFill/>
            <a:miter lim="800000"/>
            <a:headEnd/>
            <a:tailEnd/>
          </a:ln>
        </p:spPr>
        <p:txBody>
          <a:bodyPr>
            <a:prstTxWarp prst="textNoShape">
              <a:avLst/>
            </a:prstTxWarp>
            <a:spAutoFit/>
          </a:bodyPr>
          <a:lstStyle/>
          <a:p>
            <a:r>
              <a:rPr lang="en-US">
                <a:latin typeface="Calibri" charset="0"/>
              </a:rPr>
              <a:t>Bin</a:t>
            </a:r>
          </a:p>
          <a:p>
            <a:r>
              <a:rPr lang="en-US">
                <a:latin typeface="Calibri" charset="0"/>
              </a:rPr>
              <a:t>160</a:t>
            </a:r>
          </a:p>
        </p:txBody>
      </p:sp>
      <p:sp>
        <p:nvSpPr>
          <p:cNvPr id="16432" name="TextBox 72"/>
          <p:cNvSpPr txBox="1">
            <a:spLocks noChangeArrowheads="1"/>
          </p:cNvSpPr>
          <p:nvPr/>
        </p:nvSpPr>
        <p:spPr bwMode="auto">
          <a:xfrm>
            <a:off x="5014913" y="5634038"/>
            <a:ext cx="717550" cy="522287"/>
          </a:xfrm>
          <a:prstGeom prst="rect">
            <a:avLst/>
          </a:prstGeom>
          <a:noFill/>
          <a:ln w="9525">
            <a:noFill/>
            <a:miter lim="800000"/>
            <a:headEnd/>
            <a:tailEnd/>
          </a:ln>
        </p:spPr>
        <p:txBody>
          <a:bodyPr>
            <a:prstTxWarp prst="textNoShape">
              <a:avLst/>
            </a:prstTxWarp>
            <a:spAutoFit/>
          </a:bodyPr>
          <a:lstStyle/>
          <a:p>
            <a:r>
              <a:rPr lang="en-US" sz="2800">
                <a:latin typeface="Calibri" charset="0"/>
              </a:rPr>
              <a:t>……</a:t>
            </a:r>
          </a:p>
        </p:txBody>
      </p:sp>
      <p:sp>
        <p:nvSpPr>
          <p:cNvPr id="74" name="Right Arrow 73"/>
          <p:cNvSpPr/>
          <p:nvPr/>
        </p:nvSpPr>
        <p:spPr>
          <a:xfrm>
            <a:off x="2225675" y="4068763"/>
            <a:ext cx="1279525"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75" name="Rectangle 74"/>
          <p:cNvSpPr/>
          <p:nvPr/>
        </p:nvSpPr>
        <p:spPr>
          <a:xfrm>
            <a:off x="2078038" y="4873625"/>
            <a:ext cx="4932362" cy="184785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6435" name="TextBox 75"/>
          <p:cNvSpPr txBox="1">
            <a:spLocks noChangeArrowheads="1"/>
          </p:cNvSpPr>
          <p:nvPr/>
        </p:nvSpPr>
        <p:spPr bwMode="auto">
          <a:xfrm>
            <a:off x="3733800" y="4476750"/>
            <a:ext cx="1695450" cy="400050"/>
          </a:xfrm>
          <a:prstGeom prst="rect">
            <a:avLst/>
          </a:prstGeom>
          <a:noFill/>
          <a:ln w="9525">
            <a:noFill/>
            <a:miter lim="800000"/>
            <a:headEnd/>
            <a:tailEnd/>
          </a:ln>
        </p:spPr>
        <p:txBody>
          <a:bodyPr>
            <a:prstTxWarp prst="textNoShape">
              <a:avLst/>
            </a:prstTxWarp>
            <a:spAutoFit/>
          </a:bodyPr>
          <a:lstStyle/>
          <a:p>
            <a:pPr algn="ctr"/>
            <a:r>
              <a:rPr lang="en-US" sz="2000">
                <a:solidFill>
                  <a:srgbClr val="FF0000"/>
                </a:solidFill>
                <a:latin typeface="Calibri" charset="0"/>
              </a:rPr>
              <a:t>Predictors</a:t>
            </a:r>
          </a:p>
        </p:txBody>
      </p:sp>
      <p:sp>
        <p:nvSpPr>
          <p:cNvPr id="16436" name="TextBox 76"/>
          <p:cNvSpPr txBox="1">
            <a:spLocks noChangeArrowheads="1"/>
          </p:cNvSpPr>
          <p:nvPr/>
        </p:nvSpPr>
        <p:spPr bwMode="auto">
          <a:xfrm>
            <a:off x="7772400" y="5267325"/>
            <a:ext cx="369888" cy="1239838"/>
          </a:xfrm>
          <a:prstGeom prst="rect">
            <a:avLst/>
          </a:prstGeom>
          <a:solidFill>
            <a:srgbClr val="008000"/>
          </a:solidFill>
          <a:ln w="9525">
            <a:noFill/>
            <a:miter lim="800000"/>
            <a:headEnd/>
            <a:tailEnd/>
          </a:ln>
        </p:spPr>
        <p:txBody>
          <a:bodyPr>
            <a:prstTxWarp prst="textNoShape">
              <a:avLst/>
            </a:prstTxWarp>
            <a:spAutoFit/>
          </a:bodyPr>
          <a:lstStyle/>
          <a:p>
            <a:endParaRPr lang="en-US">
              <a:latin typeface="Calibri" charset="0"/>
            </a:endParaRPr>
          </a:p>
        </p:txBody>
      </p:sp>
      <p:sp>
        <p:nvSpPr>
          <p:cNvPr id="16437" name="TextBox 78"/>
          <p:cNvSpPr txBox="1">
            <a:spLocks noChangeArrowheads="1"/>
          </p:cNvSpPr>
          <p:nvPr/>
        </p:nvSpPr>
        <p:spPr bwMode="auto">
          <a:xfrm>
            <a:off x="7315200" y="2982913"/>
            <a:ext cx="1558925" cy="369887"/>
          </a:xfrm>
          <a:prstGeom prst="rect">
            <a:avLst/>
          </a:prstGeom>
          <a:solidFill>
            <a:srgbClr val="CCFFCC"/>
          </a:solidFill>
          <a:ln w="9525">
            <a:noFill/>
            <a:miter lim="800000"/>
            <a:headEnd/>
            <a:tailEnd/>
          </a:ln>
        </p:spPr>
        <p:txBody>
          <a:bodyPr>
            <a:prstTxWarp prst="textNoShape">
              <a:avLst/>
            </a:prstTxWarp>
            <a:spAutoFit/>
          </a:bodyPr>
          <a:lstStyle/>
          <a:p>
            <a:r>
              <a:rPr lang="en-US">
                <a:latin typeface="Calibri" charset="0"/>
              </a:rPr>
              <a:t>RNA-Seq data</a:t>
            </a:r>
          </a:p>
        </p:txBody>
      </p:sp>
      <p:cxnSp>
        <p:nvCxnSpPr>
          <p:cNvPr id="81" name="Straight Arrow Connector 80"/>
          <p:cNvCxnSpPr>
            <a:endCxn id="16439" idx="0"/>
          </p:cNvCxnSpPr>
          <p:nvPr/>
        </p:nvCxnSpPr>
        <p:spPr>
          <a:xfrm rot="5400000">
            <a:off x="7677150" y="3867150"/>
            <a:ext cx="762000" cy="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439" name="TextBox 82"/>
          <p:cNvSpPr txBox="1">
            <a:spLocks noChangeArrowheads="1"/>
          </p:cNvSpPr>
          <p:nvPr/>
        </p:nvSpPr>
        <p:spPr bwMode="auto">
          <a:xfrm>
            <a:off x="6934200" y="4267200"/>
            <a:ext cx="2209800" cy="646113"/>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Calibri" charset="0"/>
              </a:rPr>
              <a:t>Prediction target:</a:t>
            </a:r>
          </a:p>
          <a:p>
            <a:pPr algn="ctr"/>
            <a:r>
              <a:rPr lang="en-US">
                <a:solidFill>
                  <a:srgbClr val="FF0000"/>
                </a:solidFill>
                <a:latin typeface="Calibri" charset="0"/>
              </a:rPr>
              <a:t>Gene expression level</a:t>
            </a:r>
          </a:p>
        </p:txBody>
      </p:sp>
      <p:sp>
        <p:nvSpPr>
          <p:cNvPr id="83" name="TextBox 82"/>
          <p:cNvSpPr txBox="1"/>
          <p:nvPr/>
        </p:nvSpPr>
        <p:spPr>
          <a:xfrm>
            <a:off x="5181600" y="2616200"/>
            <a:ext cx="1195388" cy="369888"/>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121-160</a:t>
            </a:r>
          </a:p>
          <a:p>
            <a:pPr algn="ctr" fontAlgn="auto">
              <a:spcBef>
                <a:spcPts val="0"/>
              </a:spcBef>
              <a:spcAft>
                <a:spcPts val="0"/>
              </a:spcAft>
              <a:defRPr/>
            </a:pPr>
            <a:r>
              <a:rPr lang="en-US" sz="1200">
                <a:latin typeface="+mn-lt"/>
                <a:ea typeface="+mn-ea"/>
                <a:cs typeface="+mn-cs"/>
              </a:rPr>
              <a:t>(TTS to TTS+4kb)</a:t>
            </a:r>
          </a:p>
        </p:txBody>
      </p:sp>
      <p:sp>
        <p:nvSpPr>
          <p:cNvPr id="84" name="TextBox 83"/>
          <p:cNvSpPr txBox="1"/>
          <p:nvPr/>
        </p:nvSpPr>
        <p:spPr>
          <a:xfrm>
            <a:off x="2362200" y="2620963"/>
            <a:ext cx="1143000" cy="369887"/>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41-80</a:t>
            </a:r>
          </a:p>
          <a:p>
            <a:pPr algn="ctr" fontAlgn="auto">
              <a:spcBef>
                <a:spcPts val="0"/>
              </a:spcBef>
              <a:spcAft>
                <a:spcPts val="0"/>
              </a:spcAft>
              <a:defRPr/>
            </a:pPr>
            <a:r>
              <a:rPr lang="en-US" sz="1200">
                <a:latin typeface="+mn-lt"/>
                <a:ea typeface="+mn-ea"/>
                <a:cs typeface="+mn-cs"/>
              </a:rPr>
              <a:t>(TSS to TSS+4kb)</a:t>
            </a:r>
          </a:p>
        </p:txBody>
      </p:sp>
      <p:sp>
        <p:nvSpPr>
          <p:cNvPr id="86" name="TextBox 85"/>
          <p:cNvSpPr txBox="1"/>
          <p:nvPr/>
        </p:nvSpPr>
        <p:spPr>
          <a:xfrm>
            <a:off x="1066800" y="2616200"/>
            <a:ext cx="1143000" cy="369888"/>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40-1</a:t>
            </a:r>
          </a:p>
          <a:p>
            <a:pPr algn="ctr" fontAlgn="auto">
              <a:spcBef>
                <a:spcPts val="0"/>
              </a:spcBef>
              <a:spcAft>
                <a:spcPts val="0"/>
              </a:spcAft>
              <a:defRPr/>
            </a:pPr>
            <a:r>
              <a:rPr lang="en-US" sz="1200">
                <a:latin typeface="+mn-lt"/>
                <a:ea typeface="+mn-ea"/>
                <a:cs typeface="+mn-cs"/>
              </a:rPr>
              <a:t>(TSS-4kb to TSS)</a:t>
            </a:r>
          </a:p>
        </p:txBody>
      </p:sp>
      <p:cxnSp>
        <p:nvCxnSpPr>
          <p:cNvPr id="122" name="Straight Connector 121"/>
          <p:cNvCxnSpPr/>
          <p:nvPr/>
        </p:nvCxnSpPr>
        <p:spPr>
          <a:xfrm rot="5400000">
            <a:off x="43815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1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1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7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9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5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6449" name="TextBox 64"/>
          <p:cNvSpPr txBox="1">
            <a:spLocks noChangeArrowheads="1"/>
          </p:cNvSpPr>
          <p:nvPr/>
        </p:nvSpPr>
        <p:spPr bwMode="auto">
          <a:xfrm>
            <a:off x="998538" y="1676400"/>
            <a:ext cx="3048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40</a:t>
            </a:r>
          </a:p>
        </p:txBody>
      </p:sp>
      <p:sp>
        <p:nvSpPr>
          <p:cNvPr id="16450" name="TextBox 65"/>
          <p:cNvSpPr txBox="1">
            <a:spLocks noChangeArrowheads="1"/>
          </p:cNvSpPr>
          <p:nvPr/>
        </p:nvSpPr>
        <p:spPr bwMode="auto">
          <a:xfrm>
            <a:off x="2090738" y="1676400"/>
            <a:ext cx="3048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a:t>
            </a:r>
          </a:p>
        </p:txBody>
      </p:sp>
      <p:sp>
        <p:nvSpPr>
          <p:cNvPr id="16451" name="TextBox 67"/>
          <p:cNvSpPr txBox="1">
            <a:spLocks noChangeArrowheads="1"/>
          </p:cNvSpPr>
          <p:nvPr/>
        </p:nvSpPr>
        <p:spPr bwMode="auto">
          <a:xfrm>
            <a:off x="1752600" y="1682750"/>
            <a:ext cx="533400" cy="247650"/>
          </a:xfrm>
          <a:prstGeom prst="rect">
            <a:avLst/>
          </a:prstGeom>
          <a:noFill/>
          <a:ln w="9525">
            <a:noFill/>
            <a:miter lim="800000"/>
            <a:headEnd/>
            <a:tailEnd/>
          </a:ln>
        </p:spPr>
        <p:txBody>
          <a:bodyPr>
            <a:prstTxWarp prst="textNoShape">
              <a:avLst/>
            </a:prstTxWarp>
            <a:spAutoFit/>
          </a:bodyPr>
          <a:lstStyle/>
          <a:p>
            <a:r>
              <a:rPr lang="en-US" sz="1000">
                <a:latin typeface="Calibri" charset="0"/>
              </a:rPr>
              <a:t>4 …</a:t>
            </a:r>
          </a:p>
        </p:txBody>
      </p:sp>
      <p:sp>
        <p:nvSpPr>
          <p:cNvPr id="16452" name="TextBox 68"/>
          <p:cNvSpPr txBox="1">
            <a:spLocks noChangeArrowheads="1"/>
          </p:cNvSpPr>
          <p:nvPr/>
        </p:nvSpPr>
        <p:spPr bwMode="auto">
          <a:xfrm>
            <a:off x="2209800" y="1682750"/>
            <a:ext cx="685800" cy="247650"/>
          </a:xfrm>
          <a:prstGeom prst="rect">
            <a:avLst/>
          </a:prstGeom>
          <a:noFill/>
          <a:ln w="9525">
            <a:noFill/>
            <a:miter lim="800000"/>
            <a:headEnd/>
            <a:tailEnd/>
          </a:ln>
        </p:spPr>
        <p:txBody>
          <a:bodyPr>
            <a:prstTxWarp prst="textNoShape">
              <a:avLst/>
            </a:prstTxWarp>
            <a:spAutoFit/>
          </a:bodyPr>
          <a:lstStyle/>
          <a:p>
            <a:r>
              <a:rPr lang="en-US" sz="1000">
                <a:latin typeface="Calibri" charset="0"/>
              </a:rPr>
              <a:t>41  ….44</a:t>
            </a:r>
          </a:p>
        </p:txBody>
      </p:sp>
      <p:sp>
        <p:nvSpPr>
          <p:cNvPr id="16453" name="TextBox 69"/>
          <p:cNvSpPr txBox="1">
            <a:spLocks noChangeArrowheads="1"/>
          </p:cNvSpPr>
          <p:nvPr/>
        </p:nvSpPr>
        <p:spPr bwMode="auto">
          <a:xfrm>
            <a:off x="3276600" y="1674813"/>
            <a:ext cx="304800" cy="246062"/>
          </a:xfrm>
          <a:prstGeom prst="rect">
            <a:avLst/>
          </a:prstGeom>
          <a:noFill/>
          <a:ln w="9525">
            <a:noFill/>
            <a:miter lim="800000"/>
            <a:headEnd/>
            <a:tailEnd/>
          </a:ln>
        </p:spPr>
        <p:txBody>
          <a:bodyPr>
            <a:prstTxWarp prst="textNoShape">
              <a:avLst/>
            </a:prstTxWarp>
            <a:spAutoFit/>
          </a:bodyPr>
          <a:lstStyle/>
          <a:p>
            <a:r>
              <a:rPr lang="en-US" sz="1000">
                <a:latin typeface="Calibri" charset="0"/>
              </a:rPr>
              <a:t>80</a:t>
            </a:r>
          </a:p>
        </p:txBody>
      </p:sp>
      <p:sp>
        <p:nvSpPr>
          <p:cNvPr id="16454" name="TextBox 70"/>
          <p:cNvSpPr txBox="1">
            <a:spLocks noChangeArrowheads="1"/>
          </p:cNvSpPr>
          <p:nvPr/>
        </p:nvSpPr>
        <p:spPr bwMode="auto">
          <a:xfrm>
            <a:off x="3886200"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120</a:t>
            </a:r>
          </a:p>
        </p:txBody>
      </p:sp>
      <p:sp>
        <p:nvSpPr>
          <p:cNvPr id="16455" name="TextBox 71"/>
          <p:cNvSpPr txBox="1">
            <a:spLocks noChangeArrowheads="1"/>
          </p:cNvSpPr>
          <p:nvPr/>
        </p:nvSpPr>
        <p:spPr bwMode="auto">
          <a:xfrm>
            <a:off x="4953000"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81</a:t>
            </a:r>
          </a:p>
        </p:txBody>
      </p:sp>
      <p:sp>
        <p:nvSpPr>
          <p:cNvPr id="16456" name="TextBox 72"/>
          <p:cNvSpPr txBox="1">
            <a:spLocks noChangeArrowheads="1"/>
          </p:cNvSpPr>
          <p:nvPr/>
        </p:nvSpPr>
        <p:spPr bwMode="auto">
          <a:xfrm>
            <a:off x="5105400"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121</a:t>
            </a:r>
          </a:p>
        </p:txBody>
      </p:sp>
      <p:sp>
        <p:nvSpPr>
          <p:cNvPr id="16457" name="TextBox 75"/>
          <p:cNvSpPr txBox="1">
            <a:spLocks noChangeArrowheads="1"/>
          </p:cNvSpPr>
          <p:nvPr/>
        </p:nvSpPr>
        <p:spPr bwMode="auto">
          <a:xfrm>
            <a:off x="6111875"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160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Correlation pattern of chromatin features with gene expression</a:t>
            </a:r>
            <a:endParaRPr lang="en-US" dirty="0"/>
          </a:p>
        </p:txBody>
      </p:sp>
      <p:sp>
        <p:nvSpPr>
          <p:cNvPr id="4" name="Slide Number Placeholder 3"/>
          <p:cNvSpPr>
            <a:spLocks noGrp="1"/>
          </p:cNvSpPr>
          <p:nvPr>
            <p:ph type="sldNum" sz="quarter" idx="12"/>
          </p:nvPr>
        </p:nvSpPr>
        <p:spPr/>
        <p:txBody>
          <a:bodyPr/>
          <a:lstStyle/>
          <a:p>
            <a:fld id="{2BBB5E19-F10A-4C2F-BF6F-11C513378A2E}" type="slidenum">
              <a:rPr lang="en-US" smtClean="0"/>
              <a:pPr/>
              <a:t>7</a:t>
            </a:fld>
            <a:endParaRPr lang="en-US"/>
          </a:p>
        </p:txBody>
      </p:sp>
      <p:pic>
        <p:nvPicPr>
          <p:cNvPr id="10" name="Content Placeholder 9" descr="Figure2.pdf"/>
          <p:cNvPicPr>
            <a:picLocks noGrp="1" noChangeAspect="1"/>
          </p:cNvPicPr>
          <p:nvPr>
            <p:ph sz="quarter" idx="1"/>
          </p:nvPr>
        </p:nvPicPr>
        <mc:AlternateContent>
          <mc:Choice xmlns:ma="http://schemas.microsoft.com/office/mac/drawingml/2008/main" Requires="ma">
            <p:blipFill>
              <a:blip r:embed="rId2"/>
              <a:srcRect t="-12178" b="-12178"/>
              <a:stretch>
                <a:fillRect/>
              </a:stretch>
            </p:blipFill>
          </mc:Choice>
          <mc:Fallback>
            <p:blipFill>
              <a:blip r:embed="rId3"/>
              <a:srcRect t="-12178" b="-12178"/>
              <a:stretch>
                <a:fillRect/>
              </a:stretch>
            </p:blipFill>
          </mc:Fallback>
        </mc:AlternateContent>
        <p:spPr/>
      </p:pic>
      <p:sp>
        <p:nvSpPr>
          <p:cNvPr id="11" name="TextBox 10"/>
          <p:cNvSpPr txBox="1"/>
          <p:nvPr/>
        </p:nvSpPr>
        <p:spPr>
          <a:xfrm>
            <a:off x="1436898" y="5798615"/>
            <a:ext cx="5858834" cy="646331"/>
          </a:xfrm>
          <a:prstGeom prst="rect">
            <a:avLst/>
          </a:prstGeom>
          <a:noFill/>
        </p:spPr>
        <p:txBody>
          <a:bodyPr wrap="square" rtlCol="0">
            <a:spAutoFit/>
          </a:bodyPr>
          <a:lstStyle/>
          <a:p>
            <a:r>
              <a:rPr lang="en-US" dirty="0" smtClean="0">
                <a:solidFill>
                  <a:srgbClr val="FF0000"/>
                </a:solidFill>
              </a:rPr>
              <a:t>Human: </a:t>
            </a:r>
            <a:r>
              <a:rPr lang="en-US" dirty="0" err="1" smtClean="0">
                <a:solidFill>
                  <a:srgbClr val="FF0000"/>
                </a:solidFill>
              </a:rPr>
              <a:t>ChIP-seq</a:t>
            </a:r>
            <a:r>
              <a:rPr lang="en-US" dirty="0" smtClean="0">
                <a:solidFill>
                  <a:srgbClr val="FF0000"/>
                </a:solidFill>
              </a:rPr>
              <a:t>, real transcription start and terminal sites</a:t>
            </a:r>
          </a:p>
          <a:p>
            <a:r>
              <a:rPr lang="en-US" dirty="0" smtClean="0">
                <a:solidFill>
                  <a:srgbClr val="FF0000"/>
                </a:solidFill>
              </a:rPr>
              <a:t>Worm:  </a:t>
            </a:r>
            <a:r>
              <a:rPr lang="en-US" dirty="0" err="1" smtClean="0">
                <a:solidFill>
                  <a:srgbClr val="FF0000"/>
                </a:solidFill>
              </a:rPr>
              <a:t>ChIP</a:t>
            </a:r>
            <a:r>
              <a:rPr lang="en-US" dirty="0" smtClean="0">
                <a:solidFill>
                  <a:srgbClr val="FF0000"/>
                </a:solidFill>
              </a:rPr>
              <a:t>-chip, translation start and terminal sites</a:t>
            </a:r>
            <a:endParaRPr lang="en-US"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Clustering on chromatin profile</a:t>
            </a:r>
            <a:endParaRPr lang="en-US" dirty="0"/>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a:t>8</a:t>
            </a:fld>
            <a:endParaRPr kumimoji="0" lang="en-US"/>
          </a:p>
        </p:txBody>
      </p:sp>
      <p:pic>
        <p:nvPicPr>
          <p:cNvPr id="7" name="Picture 6"/>
          <p:cNvPicPr>
            <a:picLocks noChangeAspect="1"/>
          </p:cNvPicPr>
          <p:nvPr/>
        </p:nvPicPr>
        <p:blipFill>
          <a:blip r:embed="rId2"/>
          <a:stretch>
            <a:fillRect/>
          </a:stretch>
        </p:blipFill>
        <p:spPr>
          <a:xfrm>
            <a:off x="1383800" y="1485900"/>
            <a:ext cx="6153912" cy="5181600"/>
          </a:xfrm>
          <a:prstGeom prst="rect">
            <a:avLst/>
          </a:prstGeom>
        </p:spPr>
      </p:pic>
      <p:sp>
        <p:nvSpPr>
          <p:cNvPr id="8" name="TextBox 7"/>
          <p:cNvSpPr txBox="1"/>
          <p:nvPr/>
        </p:nvSpPr>
        <p:spPr>
          <a:xfrm>
            <a:off x="1038274" y="2030283"/>
            <a:ext cx="1075356" cy="380099"/>
          </a:xfrm>
          <a:prstGeom prst="rect">
            <a:avLst/>
          </a:prstGeom>
          <a:noFill/>
        </p:spPr>
        <p:txBody>
          <a:bodyPr wrap="square" rtlCol="0">
            <a:spAutoFit/>
          </a:bodyPr>
          <a:lstStyle/>
          <a:p>
            <a:r>
              <a:rPr lang="en-US" dirty="0" smtClean="0"/>
              <a:t>Bin #43</a:t>
            </a:r>
            <a:endParaRPr lang="en-US" dirty="0"/>
          </a:p>
        </p:txBody>
      </p:sp>
      <p:sp>
        <p:nvSpPr>
          <p:cNvPr id="9" name="TextBox 8"/>
          <p:cNvSpPr txBox="1"/>
          <p:nvPr/>
        </p:nvSpPr>
        <p:spPr>
          <a:xfrm>
            <a:off x="5664158" y="6007413"/>
            <a:ext cx="2317577" cy="369332"/>
          </a:xfrm>
          <a:prstGeom prst="rect">
            <a:avLst/>
          </a:prstGeom>
          <a:noFill/>
        </p:spPr>
        <p:txBody>
          <a:bodyPr wrap="square" rtlCol="0">
            <a:spAutoFit/>
          </a:bodyPr>
          <a:lstStyle/>
          <a:p>
            <a:r>
              <a:rPr lang="en-US" dirty="0" smtClean="0">
                <a:solidFill>
                  <a:srgbClr val="FF0000"/>
                </a:solidFill>
              </a:rPr>
              <a:t>Worm EEMB</a:t>
            </a:r>
            <a:endParaRPr lang="en-US"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Clustering on bin profile</a:t>
            </a:r>
            <a:endParaRPr lang="en-US" dirty="0"/>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a:t>9</a:t>
            </a:fld>
            <a:endParaRPr kumimoji="0" lang="en-US"/>
          </a:p>
        </p:txBody>
      </p:sp>
      <p:pic>
        <p:nvPicPr>
          <p:cNvPr id="7" name="Picture 6"/>
          <p:cNvPicPr>
            <a:picLocks noChangeAspect="1"/>
          </p:cNvPicPr>
          <p:nvPr/>
        </p:nvPicPr>
        <p:blipFill>
          <a:blip r:embed="rId2"/>
          <a:stretch>
            <a:fillRect/>
          </a:stretch>
        </p:blipFill>
        <p:spPr>
          <a:xfrm>
            <a:off x="1365260" y="2025396"/>
            <a:ext cx="6153912" cy="4642104"/>
          </a:xfrm>
          <a:prstGeom prst="rect">
            <a:avLst/>
          </a:prstGeom>
        </p:spPr>
      </p:pic>
      <p:sp>
        <p:nvSpPr>
          <p:cNvPr id="8" name="TextBox 7"/>
          <p:cNvSpPr txBox="1"/>
          <p:nvPr/>
        </p:nvSpPr>
        <p:spPr>
          <a:xfrm>
            <a:off x="2679119" y="2994436"/>
            <a:ext cx="1492520" cy="369332"/>
          </a:xfrm>
          <a:prstGeom prst="rect">
            <a:avLst/>
          </a:prstGeom>
          <a:noFill/>
        </p:spPr>
        <p:txBody>
          <a:bodyPr wrap="square" rtlCol="0">
            <a:spAutoFit/>
          </a:bodyPr>
          <a:lstStyle/>
          <a:p>
            <a:r>
              <a:rPr lang="en-US" dirty="0" smtClean="0"/>
              <a:t>H3K79ME2</a:t>
            </a:r>
            <a:endParaRPr lang="en-US" dirty="0"/>
          </a:p>
        </p:txBody>
      </p:sp>
      <p:sp>
        <p:nvSpPr>
          <p:cNvPr id="9" name="TextBox 8"/>
          <p:cNvSpPr txBox="1"/>
          <p:nvPr/>
        </p:nvSpPr>
        <p:spPr>
          <a:xfrm>
            <a:off x="603504" y="2364028"/>
            <a:ext cx="2317577" cy="369332"/>
          </a:xfrm>
          <a:prstGeom prst="rect">
            <a:avLst/>
          </a:prstGeom>
          <a:noFill/>
        </p:spPr>
        <p:txBody>
          <a:bodyPr wrap="square" rtlCol="0">
            <a:spAutoFit/>
          </a:bodyPr>
          <a:lstStyle/>
          <a:p>
            <a:r>
              <a:rPr lang="en-US" dirty="0" smtClean="0">
                <a:solidFill>
                  <a:srgbClr val="FF0000"/>
                </a:solidFill>
              </a:rPr>
              <a:t>Worm EEMB</a:t>
            </a:r>
            <a:endParaRPr lang="en-US" dirty="0">
              <a:solidFill>
                <a:srgbClr val="FF000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891</TotalTime>
  <Words>1405</Words>
  <Application>Microsoft Macintosh PowerPoint</Application>
  <PresentationFormat>On-screen Show (4:3)</PresentationFormat>
  <Paragraphs>268</Paragraphs>
  <Slides>40</Slides>
  <Notes>5</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Equity</vt:lpstr>
      <vt:lpstr>圖表</vt:lpstr>
      <vt:lpstr>Chart</vt:lpstr>
      <vt:lpstr>Chromatin Model for Predicting Transcription Factor Binding and Gene Expression </vt:lpstr>
      <vt:lpstr>Why chromatin features?</vt:lpstr>
      <vt:lpstr>How chromatin modifications regulate gene expression?</vt:lpstr>
      <vt:lpstr>What have we done?</vt:lpstr>
      <vt:lpstr>Part I: a chromatin model for gene expression prediction</vt:lpstr>
      <vt:lpstr>Divide and compare strategy</vt:lpstr>
      <vt:lpstr>Correlation pattern of chromatin features with gene expression</vt:lpstr>
      <vt:lpstr>Clustering on chromatin profile</vt:lpstr>
      <vt:lpstr>Clustering on bin profile</vt:lpstr>
      <vt:lpstr>Predict gene expression:  (SVM classification)</vt:lpstr>
      <vt:lpstr>Predict gene expression: SVR regression</vt:lpstr>
      <vt:lpstr>Relative contribution of each chromatin features (human)</vt:lpstr>
      <vt:lpstr>Relative importance of chromatin features (worm)</vt:lpstr>
      <vt:lpstr>Chromatin model is tissue/cell line specific and development stage specific</vt:lpstr>
      <vt:lpstr>Development stage specificity: worm</vt:lpstr>
      <vt:lpstr>Predicting differential expression</vt:lpstr>
      <vt:lpstr>Predict differential expression</vt:lpstr>
      <vt:lpstr>Predicting microRNA expression</vt:lpstr>
      <vt:lpstr>Predicting worm microRNA expression</vt:lpstr>
      <vt:lpstr>Conclusion</vt:lpstr>
      <vt:lpstr>Part II: A two-step approach for predicting TF binding sites</vt:lpstr>
      <vt:lpstr>Predicting TF targets genes of yeast</vt:lpstr>
      <vt:lpstr>Differential chromatin features between functional TFBS and non-functional TFBS</vt:lpstr>
      <vt:lpstr>Differential chromatin features between functional TFBS and non-functional TFBS</vt:lpstr>
      <vt:lpstr>Final Data </vt:lpstr>
      <vt:lpstr>Chromatin feature improves target gene prediction </vt:lpstr>
      <vt:lpstr>PWM I</vt:lpstr>
      <vt:lpstr>Up vs. down-stream signal</vt:lpstr>
      <vt:lpstr>Different thresholds for target gene</vt:lpstr>
      <vt:lpstr>Two-step approach for TFBS prediction in human and worm</vt:lpstr>
      <vt:lpstr>Chromatin model</vt:lpstr>
      <vt:lpstr>Chromatin features can accurately predict TF binding bins</vt:lpstr>
      <vt:lpstr>Prediction model is cell line specific</vt:lpstr>
      <vt:lpstr>Chromatin model is not TF specific</vt:lpstr>
      <vt:lpstr>PWM enhances prediction precision</vt:lpstr>
      <vt:lpstr>Using PWMs from database</vt:lpstr>
      <vt:lpstr>Applications of TFBS prediction method</vt:lpstr>
      <vt:lpstr>Predicting TFBS in C.elegans</vt:lpstr>
      <vt:lpstr>SKN-1 </vt:lpstr>
      <vt:lpstr>Acknowledgements</vt:lpstr>
    </vt:vector>
  </TitlesOfParts>
  <Company>Yale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Chromatin Model for Predicting Transcription Factor Binding and Gene Expression </dc:title>
  <dc:creator>Chao Cheng</dc:creator>
  <cp:lastModifiedBy>Chao Cheng</cp:lastModifiedBy>
  <cp:revision>48</cp:revision>
  <dcterms:created xsi:type="dcterms:W3CDTF">2010-02-16T14:52:27Z</dcterms:created>
  <dcterms:modified xsi:type="dcterms:W3CDTF">2010-02-16T18:42:01Z</dcterms:modified>
</cp:coreProperties>
</file>