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17" r:id="rId2"/>
    <p:sldId id="315" r:id="rId3"/>
    <p:sldId id="316" r:id="rId4"/>
    <p:sldId id="318" r:id="rId5"/>
    <p:sldId id="257" r:id="rId6"/>
    <p:sldId id="258" r:id="rId7"/>
    <p:sldId id="259" r:id="rId8"/>
    <p:sldId id="31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320" r:id="rId26"/>
    <p:sldId id="276" r:id="rId27"/>
    <p:sldId id="277" r:id="rId28"/>
    <p:sldId id="321"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22" r:id="rId53"/>
    <p:sldId id="323"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25" r:id="rId68"/>
    <p:sldId id="328" r:id="rId69"/>
    <p:sldId id="326" r:id="rId70"/>
    <p:sldId id="327" r:id="rId71"/>
    <p:sldId id="31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638" autoAdjust="0"/>
  </p:normalViewPr>
  <p:slideViewPr>
    <p:cSldViewPr>
      <p:cViewPr>
        <p:scale>
          <a:sx n="80" d="100"/>
          <a:sy n="80" d="100"/>
        </p:scale>
        <p:origin x="-1260" y="-480"/>
      </p:cViewPr>
      <p:guideLst>
        <p:guide orient="horz" pos="2160"/>
        <p:guide pos="2880"/>
      </p:guideLst>
    </p:cSldViewPr>
  </p:slideViewPr>
  <p:outlineViewPr>
    <p:cViewPr>
      <p:scale>
        <a:sx n="33" d="100"/>
        <a:sy n="33" d="100"/>
      </p:scale>
      <p:origin x="0" y="1883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B1787E-1C18-4D96-A8A1-DF9423E53313}" type="datetimeFigureOut">
              <a:rPr lang="en-US" smtClean="0"/>
              <a:t>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8466A-530D-45C4-9DC7-1D875A85DE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08466A-530D-45C4-9DC7-1D875A85DE02}" type="slidenum">
              <a:rPr lang="en-US" smtClean="0"/>
              <a:t>66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CE8BF-461D-46AE-8ADF-AEC304560A40}"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CE8BF-461D-46AE-8ADF-AEC304560A40}"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CE8BF-461D-46AE-8ADF-AEC304560A40}"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F0327-CD70-4D7C-99E9-BD8881FD4FEC}" type="slidenum">
              <a:rPr lang="he-IL"/>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43EEE6-5DF7-4DE4-923A-2A34E694869C}" type="slidenum">
              <a:rPr lang="he-IL"/>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CE8BF-461D-46AE-8ADF-AEC304560A40}"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CE8BF-461D-46AE-8ADF-AEC304560A40}"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CE8BF-461D-46AE-8ADF-AEC304560A40}"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CE8BF-461D-46AE-8ADF-AEC304560A40}" type="datetimeFigureOut">
              <a:rPr lang="en-US" smtClean="0"/>
              <a:pPr/>
              <a:t>11/5/2012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CE8BF-461D-46AE-8ADF-AEC304560A40}" type="datetimeFigureOut">
              <a:rPr lang="en-US" smtClean="0"/>
              <a:pPr/>
              <a:t>11/5/2012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CE8BF-461D-46AE-8ADF-AEC304560A40}" type="datetimeFigureOut">
              <a:rPr lang="en-US" smtClean="0"/>
              <a:pPr/>
              <a:t>11/5/2012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CE8BF-461D-46AE-8ADF-AEC304560A40}"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CE8BF-461D-46AE-8ADF-AEC304560A40}"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FD325-DFBF-4B57-A9D1-586DC93A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E8BF-461D-46AE-8ADF-AEC304560A40}" type="datetimeFigureOut">
              <a:rPr lang="en-US" smtClean="0"/>
              <a:pPr/>
              <a:t>11/5/2012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FD325-DFBF-4B57-A9D1-586DC93A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onlinelibrary.wiley.com/doi/10.1111/j.1556-4029.2012.02253.x/abstract;jsessionid=016119B8ED1B88A48C79F3D6818ABBD0.d01t04?deniedAccessCustomisedMessage&amp;userIsAuthenticated=false"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topics.nytimes.com/top/reference/timestopics/organizations/n/national_collegiate_athletic_assn/index.html?inline=nyt-or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subTitle" idx="1"/>
          </p:nvPr>
        </p:nvSpPr>
        <p:spPr>
          <a:xfrm>
            <a:off x="1371600" y="2286000"/>
            <a:ext cx="6400800" cy="1752600"/>
          </a:xfrm>
        </p:spPr>
        <p:txBody>
          <a:bodyPr/>
          <a:lstStyle/>
          <a:p>
            <a:pPr eaLnBrk="1" hangingPunct="1"/>
            <a:endParaRPr lang="en-US" dirty="0" smtClean="0"/>
          </a:p>
          <a:p>
            <a:pPr eaLnBrk="1" hangingPunct="1"/>
            <a:r>
              <a:rPr lang="en-US" dirty="0" err="1" smtClean="0"/>
              <a:t>Dov</a:t>
            </a:r>
            <a:r>
              <a:rPr lang="en-US" dirty="0" smtClean="0"/>
              <a:t> </a:t>
            </a:r>
            <a:r>
              <a:rPr lang="en-US" dirty="0" err="1" smtClean="0"/>
              <a:t>Greenbaum</a:t>
            </a:r>
            <a:r>
              <a:rPr lang="en-US" dirty="0" smtClean="0"/>
              <a:t> JD PhD</a:t>
            </a:r>
          </a:p>
          <a:p>
            <a:pPr eaLnBrk="1" hangingPunct="1"/>
            <a:r>
              <a:rPr lang="en-US" dirty="0" smtClean="0"/>
              <a:t>November 2012</a:t>
            </a:r>
          </a:p>
        </p:txBody>
      </p:sp>
      <p:sp>
        <p:nvSpPr>
          <p:cNvPr id="25603" name="Subtitle 2"/>
          <p:cNvSpPr>
            <a:spLocks/>
          </p:cNvSpPr>
          <p:nvPr/>
        </p:nvSpPr>
        <p:spPr bwMode="auto">
          <a:xfrm>
            <a:off x="-152400" y="4572000"/>
            <a:ext cx="9144000" cy="2286000"/>
          </a:xfrm>
          <a:prstGeom prst="rect">
            <a:avLst/>
          </a:prstGeom>
          <a:noFill/>
          <a:ln w="9525">
            <a:noFill/>
            <a:miter lim="800000"/>
            <a:headEnd/>
            <a:tailEnd/>
          </a:ln>
        </p:spPr>
        <p:txBody>
          <a:bodyPr/>
          <a:lstStyle/>
          <a:p>
            <a:pPr algn="ctr">
              <a:lnSpc>
                <a:spcPct val="80000"/>
              </a:lnSpc>
              <a:spcBef>
                <a:spcPct val="20000"/>
              </a:spcBef>
            </a:pPr>
            <a:r>
              <a:rPr lang="en-US" sz="1400">
                <a:solidFill>
                  <a:srgbClr val="898989"/>
                </a:solidFill>
              </a:rPr>
              <a:t>Adjunct Assistant Professor,</a:t>
            </a:r>
          </a:p>
          <a:p>
            <a:pPr algn="ctr">
              <a:lnSpc>
                <a:spcPct val="80000"/>
              </a:lnSpc>
              <a:spcBef>
                <a:spcPct val="20000"/>
              </a:spcBef>
            </a:pPr>
            <a:r>
              <a:rPr lang="en-US" sz="1400">
                <a:solidFill>
                  <a:srgbClr val="898989"/>
                </a:solidFill>
              </a:rPr>
              <a:t>Molecular Biophysics and Biochemistry </a:t>
            </a:r>
          </a:p>
          <a:p>
            <a:pPr algn="ctr">
              <a:lnSpc>
                <a:spcPct val="80000"/>
              </a:lnSpc>
              <a:spcBef>
                <a:spcPct val="20000"/>
              </a:spcBef>
            </a:pPr>
            <a:r>
              <a:rPr lang="en-US" sz="1400" b="1">
                <a:solidFill>
                  <a:srgbClr val="898989"/>
                </a:solidFill>
              </a:rPr>
              <a:t>Yale University</a:t>
            </a:r>
          </a:p>
          <a:p>
            <a:pPr algn="ctr">
              <a:lnSpc>
                <a:spcPct val="80000"/>
              </a:lnSpc>
              <a:spcBef>
                <a:spcPct val="20000"/>
              </a:spcBef>
            </a:pPr>
            <a:endParaRPr lang="en-US" sz="400" b="1">
              <a:solidFill>
                <a:srgbClr val="898989"/>
              </a:solidFill>
            </a:endParaRPr>
          </a:p>
          <a:p>
            <a:pPr algn="ctr">
              <a:lnSpc>
                <a:spcPct val="80000"/>
              </a:lnSpc>
              <a:spcBef>
                <a:spcPct val="20000"/>
              </a:spcBef>
            </a:pPr>
            <a:r>
              <a:rPr lang="en-US" sz="1400">
                <a:solidFill>
                  <a:srgbClr val="898989"/>
                </a:solidFill>
              </a:rPr>
              <a:t>Non-Resident Fellow, </a:t>
            </a:r>
          </a:p>
          <a:p>
            <a:pPr algn="ctr">
              <a:lnSpc>
                <a:spcPct val="80000"/>
              </a:lnSpc>
              <a:spcBef>
                <a:spcPct val="20000"/>
              </a:spcBef>
            </a:pPr>
            <a:r>
              <a:rPr lang="en-US" sz="1400">
                <a:solidFill>
                  <a:srgbClr val="898989"/>
                </a:solidFill>
              </a:rPr>
              <a:t>Center for Law and the Biosciences</a:t>
            </a:r>
          </a:p>
          <a:p>
            <a:pPr algn="ctr">
              <a:lnSpc>
                <a:spcPct val="80000"/>
              </a:lnSpc>
              <a:spcBef>
                <a:spcPct val="20000"/>
              </a:spcBef>
            </a:pPr>
            <a:r>
              <a:rPr lang="en-US" sz="1400" b="1">
                <a:solidFill>
                  <a:srgbClr val="898989"/>
                </a:solidFill>
              </a:rPr>
              <a:t>Stanford Law School</a:t>
            </a:r>
          </a:p>
          <a:p>
            <a:pPr algn="ctr">
              <a:lnSpc>
                <a:spcPct val="80000"/>
              </a:lnSpc>
              <a:spcBef>
                <a:spcPct val="20000"/>
              </a:spcBef>
            </a:pPr>
            <a:endParaRPr lang="en-US" sz="600" b="1">
              <a:solidFill>
                <a:srgbClr val="898989"/>
              </a:solidFill>
            </a:endParaRPr>
          </a:p>
          <a:p>
            <a:pPr algn="ctr">
              <a:lnSpc>
                <a:spcPct val="80000"/>
              </a:lnSpc>
              <a:spcBef>
                <a:spcPct val="20000"/>
              </a:spcBef>
            </a:pPr>
            <a:r>
              <a:rPr lang="en-US" sz="1400">
                <a:solidFill>
                  <a:srgbClr val="898989"/>
                </a:solidFill>
              </a:rPr>
              <a:t>Attorney, </a:t>
            </a:r>
          </a:p>
          <a:p>
            <a:pPr algn="ctr">
              <a:lnSpc>
                <a:spcPct val="80000"/>
              </a:lnSpc>
              <a:spcBef>
                <a:spcPct val="20000"/>
              </a:spcBef>
            </a:pPr>
            <a:r>
              <a:rPr lang="en-US" sz="1400" b="1">
                <a:solidFill>
                  <a:srgbClr val="898989"/>
                </a:solidFill>
              </a:rPr>
              <a:t>Pearl Cohen Zedek Latzer</a:t>
            </a:r>
          </a:p>
        </p:txBody>
      </p:sp>
      <p:sp>
        <p:nvSpPr>
          <p:cNvPr id="25604" name="Title 6"/>
          <p:cNvSpPr>
            <a:spLocks noGrp="1"/>
          </p:cNvSpPr>
          <p:nvPr>
            <p:ph type="ctrTitle"/>
          </p:nvPr>
        </p:nvSpPr>
        <p:spPr>
          <a:xfrm>
            <a:off x="762000" y="609600"/>
            <a:ext cx="7772400" cy="1470025"/>
          </a:xfrm>
        </p:spPr>
        <p:txBody>
          <a:bodyPr>
            <a:normAutofit/>
          </a:bodyPr>
          <a:lstStyle/>
          <a:p>
            <a:pPr eaLnBrk="1" hangingPunct="1"/>
            <a:r>
              <a:rPr lang="en-US" dirty="0" smtClean="0"/>
              <a:t>Genetics and Privacy in Light of Social Media</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a:xfrm>
            <a:off x="304800" y="762000"/>
            <a:ext cx="8229600" cy="1143000"/>
          </a:xfrm>
        </p:spPr>
        <p:txBody>
          <a:bodyPr/>
          <a:lstStyle/>
          <a:p>
            <a:pPr eaLnBrk="1" hangingPunct="1"/>
            <a:r>
              <a:rPr lang="en-US" smtClean="0"/>
              <a:t>Hollywood vs. Reality</a:t>
            </a:r>
          </a:p>
        </p:txBody>
      </p:sp>
      <p:sp>
        <p:nvSpPr>
          <p:cNvPr id="71683" name="Rectangle 3"/>
          <p:cNvSpPr>
            <a:spLocks noGrp="1"/>
          </p:cNvSpPr>
          <p:nvPr>
            <p:ph type="body" sz="half" idx="4294967295"/>
          </p:nvPr>
        </p:nvSpPr>
        <p:spPr>
          <a:xfrm>
            <a:off x="0" y="6172200"/>
            <a:ext cx="9144000" cy="685800"/>
          </a:xfrm>
        </p:spPr>
        <p:txBody>
          <a:bodyPr/>
          <a:lstStyle/>
          <a:p>
            <a:pPr marL="0" indent="0" algn="l" eaLnBrk="1" hangingPunct="1">
              <a:buFontTx/>
              <a:buNone/>
            </a:pPr>
            <a:r>
              <a:rPr lang="en-US" sz="1000" smtClean="0"/>
              <a:t>Dov Greenbaum, </a:t>
            </a:r>
            <a:r>
              <a:rPr lang="en-US" sz="1000" u="sng" smtClean="0"/>
              <a:t>Is it really possible to do the Kessel Run in less than twelve parsecs and should it matter? Science in Film and its Policy Implications</a:t>
            </a:r>
            <a:r>
              <a:rPr lang="en-US" sz="1000" smtClean="0"/>
              <a:t>, 11 Vanderbilt Journal of Entertainment &amp; Technology 249 (2009).</a:t>
            </a:r>
          </a:p>
        </p:txBody>
      </p:sp>
      <p:pic>
        <p:nvPicPr>
          <p:cNvPr id="71684" name="Picture 5" descr="MV5BNzQxMzU3OTQwNF5BMl5BanBnXkFtZTYwNDUyNTE5"/>
          <p:cNvPicPr>
            <a:picLocks noChangeAspect="1" noChangeArrowheads="1"/>
          </p:cNvPicPr>
          <p:nvPr/>
        </p:nvPicPr>
        <p:blipFill>
          <a:blip r:embed="rId2" cstate="print"/>
          <a:srcRect/>
          <a:stretch>
            <a:fillRect/>
          </a:stretch>
        </p:blipFill>
        <p:spPr bwMode="auto">
          <a:xfrm>
            <a:off x="5867400" y="1828800"/>
            <a:ext cx="2778125" cy="4114800"/>
          </a:xfrm>
          <a:prstGeom prst="rect">
            <a:avLst/>
          </a:prstGeom>
          <a:noFill/>
          <a:ln w="9525">
            <a:noFill/>
            <a:miter lim="800000"/>
            <a:headEnd/>
            <a:tailEnd/>
          </a:ln>
        </p:spPr>
      </p:pic>
      <p:sp>
        <p:nvSpPr>
          <p:cNvPr id="71685"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2EEBE8AC-989F-42D6-9D0C-A250265107FC}" type="slidenum">
              <a:rPr lang="he-IL" sz="1200">
                <a:solidFill>
                  <a:srgbClr val="898989"/>
                </a:solidFill>
                <a:latin typeface="Calibri" pitchFamily="34" charset="0"/>
              </a:rPr>
              <a:pPr algn="r" rtl="0"/>
              <a:t>10</a:t>
            </a:fld>
            <a:endParaRPr lang="en-US" sz="1200">
              <a:solidFill>
                <a:srgbClr val="898989"/>
              </a:solidFill>
              <a:latin typeface="Calibri" pitchFamily="34" charset="0"/>
            </a:endParaRPr>
          </a:p>
        </p:txBody>
      </p:sp>
      <p:sp>
        <p:nvSpPr>
          <p:cNvPr id="71686" name="Rectangle 3"/>
          <p:cNvSpPr>
            <a:spLocks/>
          </p:cNvSpPr>
          <p:nvPr/>
        </p:nvSpPr>
        <p:spPr bwMode="auto">
          <a:xfrm>
            <a:off x="304800" y="1676400"/>
            <a:ext cx="4953000" cy="685800"/>
          </a:xfrm>
          <a:prstGeom prst="rect">
            <a:avLst/>
          </a:prstGeom>
          <a:noFill/>
          <a:ln w="9525">
            <a:noFill/>
            <a:miter lim="800000"/>
            <a:headEnd/>
            <a:tailEnd/>
          </a:ln>
        </p:spPr>
        <p:txBody>
          <a:bodyPr/>
          <a:lstStyle/>
          <a:p>
            <a:pPr rtl="0">
              <a:spcBef>
                <a:spcPct val="20000"/>
              </a:spcBef>
              <a:buFont typeface="Arial" charset="0"/>
              <a:buNone/>
            </a:pPr>
            <a:r>
              <a:rPr lang="en-US" sz="2800" dirty="0">
                <a:latin typeface="Calibri" pitchFamily="34" charset="0"/>
              </a:rPr>
              <a:t>How much </a:t>
            </a:r>
            <a:r>
              <a:rPr lang="en-US" sz="2800" dirty="0" smtClean="0">
                <a:latin typeface="Calibri" pitchFamily="34" charset="0"/>
              </a:rPr>
              <a:t>data can </a:t>
            </a:r>
            <a:r>
              <a:rPr lang="en-US" sz="2800" dirty="0">
                <a:latin typeface="Calibri" pitchFamily="34" charset="0"/>
              </a:rPr>
              <a:t>we really extract </a:t>
            </a:r>
            <a:r>
              <a:rPr lang="en-US" sz="2800" dirty="0" smtClean="0">
                <a:latin typeface="Calibri" pitchFamily="34" charset="0"/>
              </a:rPr>
              <a:t>currently from </a:t>
            </a:r>
            <a:r>
              <a:rPr lang="en-US" sz="2800" dirty="0">
                <a:latin typeface="Calibri" pitchFamily="34" charset="0"/>
              </a:rPr>
              <a:t>our genome</a:t>
            </a:r>
            <a:r>
              <a:rPr lang="en-US" sz="2800" dirty="0" smtClean="0">
                <a:latin typeface="Calibri" pitchFamily="34" charset="0"/>
              </a:rPr>
              <a:t>?</a:t>
            </a:r>
            <a:endParaRPr lang="en-US" sz="2800" dirty="0">
              <a:latin typeface="Calibri" pitchFamily="34" charset="0"/>
            </a:endParaRPr>
          </a:p>
          <a:p>
            <a:pPr rtl="0">
              <a:spcBef>
                <a:spcPct val="20000"/>
              </a:spcBef>
              <a:buFont typeface="Arial" charset="0"/>
              <a:buNone/>
            </a:pPr>
            <a:endParaRPr lang="en-US" sz="2800" dirty="0" smtClean="0">
              <a:latin typeface="Calibri" pitchFamily="34" charset="0"/>
            </a:endParaRPr>
          </a:p>
          <a:p>
            <a:pPr rtl="0">
              <a:spcBef>
                <a:spcPct val="20000"/>
              </a:spcBef>
              <a:buFont typeface="Arial" charset="0"/>
              <a:buNone/>
            </a:pPr>
            <a:r>
              <a:rPr lang="en-US" sz="2800" dirty="0" smtClean="0">
                <a:latin typeface="Calibri" pitchFamily="34" charset="0"/>
              </a:rPr>
              <a:t>How </a:t>
            </a:r>
            <a:r>
              <a:rPr lang="en-US" sz="2800" dirty="0">
                <a:latin typeface="Calibri" pitchFamily="34" charset="0"/>
              </a:rPr>
              <a:t>predictive is the data in light of other factors</a:t>
            </a:r>
            <a:r>
              <a:rPr lang="en-US" sz="2800" dirty="0" smtClean="0">
                <a:latin typeface="Calibri" pitchFamily="34" charset="0"/>
              </a:rPr>
              <a:t>?    E.g., </a:t>
            </a:r>
            <a:r>
              <a:rPr lang="en-US" sz="2800" dirty="0" err="1" smtClean="0">
                <a:latin typeface="Calibri" pitchFamily="34" charset="0"/>
              </a:rPr>
              <a:t>Epigenetics</a:t>
            </a:r>
            <a:r>
              <a:rPr lang="en-US" sz="2800" dirty="0" smtClean="0">
                <a:latin typeface="Calibri" pitchFamily="34" charset="0"/>
              </a:rPr>
              <a:t>, Environment?</a:t>
            </a:r>
          </a:p>
          <a:p>
            <a:pPr rtl="0">
              <a:spcBef>
                <a:spcPct val="20000"/>
              </a:spcBef>
              <a:buFont typeface="Arial" charset="0"/>
              <a:buNone/>
            </a:pPr>
            <a:endParaRPr lang="en-US" sz="2800" dirty="0" smtClean="0">
              <a:latin typeface="Calibri" pitchFamily="34" charset="0"/>
            </a:endParaRPr>
          </a:p>
          <a:p>
            <a:pPr rtl="0">
              <a:spcBef>
                <a:spcPct val="20000"/>
              </a:spcBef>
              <a:buFont typeface="Arial" charset="0"/>
              <a:buNone/>
            </a:pPr>
            <a:r>
              <a:rPr lang="en-US" sz="2800" dirty="0" smtClean="0">
                <a:latin typeface="Calibri" pitchFamily="34" charset="0"/>
              </a:rPr>
              <a:t>How much is media hype?</a:t>
            </a:r>
            <a:endParaRPr lang="en-US" sz="2800" dirty="0">
              <a:latin typeface="Calibri" pitchFamily="34" charset="0"/>
            </a:endParaRPr>
          </a:p>
        </p:txBody>
      </p:sp>
      <p:sp>
        <p:nvSpPr>
          <p:cNvPr id="12"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3"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4" name="AutoShape 9"/>
          <p:cNvSpPr>
            <a:spLocks noChangeArrowheads="1"/>
          </p:cNvSpPr>
          <p:nvPr/>
        </p:nvSpPr>
        <p:spPr bwMode="auto">
          <a:xfrm>
            <a:off x="46482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a:xfrm>
            <a:off x="457200" y="838200"/>
            <a:ext cx="8229600" cy="1143000"/>
          </a:xfrm>
        </p:spPr>
        <p:txBody>
          <a:bodyPr>
            <a:normAutofit/>
          </a:bodyPr>
          <a:lstStyle/>
          <a:p>
            <a:pPr eaLnBrk="1" hangingPunct="1"/>
            <a:r>
              <a:rPr lang="en-US" sz="4000" dirty="0" smtClean="0"/>
              <a:t>Its not all Hype</a:t>
            </a:r>
          </a:p>
        </p:txBody>
      </p:sp>
      <p:sp>
        <p:nvSpPr>
          <p:cNvPr id="72707" name="Title 1"/>
          <p:cNvSpPr>
            <a:spLocks/>
          </p:cNvSpPr>
          <p:nvPr/>
        </p:nvSpPr>
        <p:spPr bwMode="auto">
          <a:xfrm>
            <a:off x="1295400" y="1600200"/>
            <a:ext cx="7620000" cy="1143000"/>
          </a:xfrm>
          <a:prstGeom prst="rect">
            <a:avLst/>
          </a:prstGeom>
          <a:noFill/>
          <a:ln w="9525">
            <a:noFill/>
            <a:miter lim="800000"/>
            <a:headEnd/>
            <a:tailEnd/>
          </a:ln>
        </p:spPr>
        <p:txBody>
          <a:bodyPr anchor="ctr"/>
          <a:lstStyle/>
          <a:p>
            <a:pPr algn="ctr" rtl="0"/>
            <a:endParaRPr lang="en-US" sz="4400">
              <a:latin typeface="Calibri" pitchFamily="34" charset="0"/>
            </a:endParaRPr>
          </a:p>
        </p:txBody>
      </p:sp>
      <p:sp>
        <p:nvSpPr>
          <p:cNvPr id="72708" name="Content Placeholder 2"/>
          <p:cNvSpPr>
            <a:spLocks/>
          </p:cNvSpPr>
          <p:nvPr/>
        </p:nvSpPr>
        <p:spPr bwMode="auto">
          <a:xfrm>
            <a:off x="457200" y="2286000"/>
            <a:ext cx="7620000" cy="3840163"/>
          </a:xfrm>
          <a:prstGeom prst="rect">
            <a:avLst/>
          </a:prstGeom>
          <a:noFill/>
          <a:ln w="9525">
            <a:noFill/>
            <a:miter lim="800000"/>
            <a:headEnd/>
            <a:tailEnd/>
          </a:ln>
        </p:spPr>
        <p:txBody>
          <a:bodyPr/>
          <a:lstStyle/>
          <a:p>
            <a:pPr marL="342900" indent="-342900" rtl="0">
              <a:spcBef>
                <a:spcPct val="20000"/>
              </a:spcBef>
              <a:buFont typeface="Arial" charset="0"/>
              <a:buNone/>
            </a:pPr>
            <a:r>
              <a:rPr lang="en-US" sz="3200" b="1" dirty="0" err="1">
                <a:latin typeface="Calibri" pitchFamily="34" charset="0"/>
              </a:rPr>
              <a:t>Presymptomatic</a:t>
            </a:r>
            <a:r>
              <a:rPr lang="en-US" sz="3200" b="1" dirty="0">
                <a:latin typeface="Calibri" pitchFamily="34" charset="0"/>
              </a:rPr>
              <a:t>  Genetic Testing for late onset disease is VERY informative</a:t>
            </a:r>
            <a:endParaRPr lang="en-US" sz="3000" dirty="0">
              <a:latin typeface="Calibri" pitchFamily="34" charset="0"/>
            </a:endParaRPr>
          </a:p>
          <a:p>
            <a:pPr marL="342900" indent="-342900" rtl="0">
              <a:lnSpc>
                <a:spcPct val="80000"/>
              </a:lnSpc>
              <a:spcBef>
                <a:spcPct val="20000"/>
              </a:spcBef>
              <a:buFont typeface="Arial" charset="0"/>
              <a:buChar char="•"/>
            </a:pPr>
            <a:r>
              <a:rPr lang="en-US" sz="3000" dirty="0">
                <a:latin typeface="Calibri" pitchFamily="34" charset="0"/>
              </a:rPr>
              <a:t>ApoE4</a:t>
            </a:r>
          </a:p>
          <a:p>
            <a:pPr marL="342900" indent="-342900" rtl="0">
              <a:lnSpc>
                <a:spcPct val="80000"/>
              </a:lnSpc>
              <a:spcBef>
                <a:spcPct val="20000"/>
              </a:spcBef>
              <a:buFont typeface="Arial" charset="0"/>
              <a:buChar char="•"/>
            </a:pPr>
            <a:r>
              <a:rPr lang="en-US" sz="3000" dirty="0">
                <a:latin typeface="Calibri" pitchFamily="34" charset="0"/>
              </a:rPr>
              <a:t>Huntington's</a:t>
            </a:r>
          </a:p>
          <a:p>
            <a:pPr marL="342900" indent="-342900" rtl="0">
              <a:lnSpc>
                <a:spcPct val="80000"/>
              </a:lnSpc>
              <a:spcBef>
                <a:spcPct val="20000"/>
              </a:spcBef>
              <a:buFont typeface="Arial" charset="0"/>
              <a:buChar char="•"/>
            </a:pPr>
            <a:r>
              <a:rPr lang="en-US" sz="3000" dirty="0">
                <a:latin typeface="Calibri" pitchFamily="34" charset="0"/>
              </a:rPr>
              <a:t>Alpha-1-antitrypsin deficiency</a:t>
            </a:r>
          </a:p>
          <a:p>
            <a:pPr marL="342900" indent="-342900" rtl="0">
              <a:lnSpc>
                <a:spcPct val="80000"/>
              </a:lnSpc>
              <a:spcBef>
                <a:spcPct val="20000"/>
              </a:spcBef>
              <a:buFont typeface="Arial" charset="0"/>
              <a:buChar char="•"/>
            </a:pPr>
            <a:r>
              <a:rPr lang="en-US" sz="3000" dirty="0">
                <a:latin typeface="Calibri" pitchFamily="34" charset="0"/>
              </a:rPr>
              <a:t>Ataxia </a:t>
            </a:r>
            <a:r>
              <a:rPr lang="en-US" sz="3000" dirty="0" err="1">
                <a:latin typeface="Calibri" pitchFamily="34" charset="0"/>
              </a:rPr>
              <a:t>telangiectasia</a:t>
            </a:r>
            <a:endParaRPr lang="en-US" sz="3000" dirty="0">
              <a:latin typeface="Calibri" pitchFamily="34" charset="0"/>
            </a:endParaRPr>
          </a:p>
          <a:p>
            <a:pPr marL="342900" indent="-342900" rtl="0">
              <a:lnSpc>
                <a:spcPct val="80000"/>
              </a:lnSpc>
              <a:spcBef>
                <a:spcPct val="20000"/>
              </a:spcBef>
              <a:buFont typeface="Arial" charset="0"/>
              <a:buChar char="•"/>
            </a:pPr>
            <a:r>
              <a:rPr lang="en-US" sz="3000" dirty="0">
                <a:latin typeface="Calibri" pitchFamily="34" charset="0"/>
              </a:rPr>
              <a:t>Inherited breast and ovarian cancer</a:t>
            </a:r>
          </a:p>
          <a:p>
            <a:pPr marL="342900" indent="-342900" rtl="0">
              <a:lnSpc>
                <a:spcPct val="80000"/>
              </a:lnSpc>
              <a:spcBef>
                <a:spcPct val="20000"/>
              </a:spcBef>
              <a:buFont typeface="Arial" charset="0"/>
              <a:buChar char="•"/>
            </a:pPr>
            <a:r>
              <a:rPr lang="en-US" sz="3000" dirty="0">
                <a:latin typeface="Calibri" pitchFamily="34" charset="0"/>
              </a:rPr>
              <a:t>Adult Polycystic Kidney Disease</a:t>
            </a:r>
          </a:p>
          <a:p>
            <a:pPr marL="342900" indent="-342900" rtl="0">
              <a:lnSpc>
                <a:spcPct val="80000"/>
              </a:lnSpc>
              <a:spcBef>
                <a:spcPct val="20000"/>
              </a:spcBef>
              <a:buFont typeface="Arial" charset="0"/>
              <a:buChar char="•"/>
            </a:pPr>
            <a:r>
              <a:rPr lang="en-US" sz="3000" dirty="0">
                <a:latin typeface="Calibri" pitchFamily="34" charset="0"/>
              </a:rPr>
              <a:t>Amyotrophic  lateral sclerosis</a:t>
            </a:r>
          </a:p>
        </p:txBody>
      </p:sp>
      <p:sp>
        <p:nvSpPr>
          <p:cNvPr id="72709"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B6D9046-3DF4-4167-899F-1FF3B06CA925}" type="slidenum">
              <a:rPr lang="he-IL" sz="1200">
                <a:solidFill>
                  <a:srgbClr val="898989"/>
                </a:solidFill>
                <a:latin typeface="Calibri" pitchFamily="34" charset="0"/>
              </a:rPr>
              <a:pPr algn="r" rtl="0"/>
              <a:t>11</a:t>
            </a:fld>
            <a:endParaRPr lang="en-US" sz="1200">
              <a:solidFill>
                <a:srgbClr val="898989"/>
              </a:solidFill>
              <a:latin typeface="Calibri" pitchFamily="34" charset="0"/>
            </a:endParaRPr>
          </a:p>
        </p:txBody>
      </p:sp>
      <p:sp>
        <p:nvSpPr>
          <p:cNvPr id="72715" name="Slide Number Placeholder 10"/>
          <p:cNvSpPr>
            <a:spLocks noGrp="1"/>
          </p:cNvSpPr>
          <p:nvPr>
            <p:ph type="sldNum" sz="quarter" idx="12"/>
          </p:nvPr>
        </p:nvSpPr>
        <p:spPr>
          <a:noFill/>
        </p:spPr>
        <p:txBody>
          <a:bodyPr/>
          <a:lstStyle/>
          <a:p>
            <a:fld id="{670342AF-3366-4679-86DD-A640727BAC77}" type="slidenum">
              <a:rPr lang="he-IL" smtClean="0">
                <a:latin typeface="Arial" charset="0"/>
                <a:cs typeface="Arial" charset="0"/>
              </a:rPr>
              <a:pPr/>
              <a:t>11</a:t>
            </a:fld>
            <a:endParaRPr lang="en-US" smtClean="0">
              <a:latin typeface="Arial" charset="0"/>
              <a:cs typeface="Arial" charset="0"/>
            </a:endParaRPr>
          </a:p>
        </p:txBody>
      </p:sp>
      <p:sp>
        <p:nvSpPr>
          <p:cNvPr id="12"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3"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4"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a:xfrm>
            <a:off x="4800600" y="1219200"/>
            <a:ext cx="3733800" cy="1143000"/>
          </a:xfrm>
        </p:spPr>
        <p:txBody>
          <a:bodyPr>
            <a:normAutofit fontScale="90000"/>
          </a:bodyPr>
          <a:lstStyle/>
          <a:p>
            <a:pPr eaLnBrk="1" hangingPunct="1"/>
            <a:r>
              <a:rPr lang="en-US" sz="4000" smtClean="0"/>
              <a:t>What are Current Legal </a:t>
            </a:r>
            <a:br>
              <a:rPr lang="en-US" sz="4000" smtClean="0"/>
            </a:br>
            <a:r>
              <a:rPr lang="en-US" sz="4000" smtClean="0"/>
              <a:t>Genetic Privacy Protections?</a:t>
            </a:r>
          </a:p>
        </p:txBody>
      </p:sp>
      <p:sp>
        <p:nvSpPr>
          <p:cNvPr id="73731" name="Rectangle 3"/>
          <p:cNvSpPr>
            <a:spLocks noGrp="1"/>
          </p:cNvSpPr>
          <p:nvPr>
            <p:ph type="body" idx="4294967295"/>
          </p:nvPr>
        </p:nvSpPr>
        <p:spPr>
          <a:xfrm>
            <a:off x="457200" y="2057400"/>
            <a:ext cx="8229600" cy="4068763"/>
          </a:xfrm>
        </p:spPr>
        <p:txBody>
          <a:bodyPr/>
          <a:lstStyle/>
          <a:p>
            <a:pPr algn="l" rtl="0" eaLnBrk="1" hangingPunct="1"/>
            <a:r>
              <a:rPr lang="en-US" dirty="0" smtClean="0"/>
              <a:t>Federal Law</a:t>
            </a:r>
          </a:p>
          <a:p>
            <a:pPr lvl="1" algn="l" rtl="0" eaLnBrk="1" hangingPunct="1"/>
            <a:r>
              <a:rPr lang="en-US" dirty="0" smtClean="0"/>
              <a:t>HIPAA</a:t>
            </a:r>
          </a:p>
          <a:p>
            <a:pPr lvl="1" algn="l" rtl="0" eaLnBrk="1" hangingPunct="1"/>
            <a:r>
              <a:rPr lang="en-US" dirty="0" smtClean="0"/>
              <a:t>GINA</a:t>
            </a:r>
          </a:p>
          <a:p>
            <a:pPr lvl="1" algn="l" rtl="0" eaLnBrk="1" hangingPunct="1"/>
            <a:r>
              <a:rPr lang="en-US" dirty="0" smtClean="0"/>
              <a:t>Patient Protection and Affordable Care Act</a:t>
            </a:r>
          </a:p>
          <a:p>
            <a:pPr lvl="1" algn="l" rtl="0" eaLnBrk="1" hangingPunct="1"/>
            <a:r>
              <a:rPr lang="en-US" dirty="0" smtClean="0"/>
              <a:t>Americans with Disabilities Act</a:t>
            </a:r>
          </a:p>
          <a:p>
            <a:pPr lvl="1" algn="l" rtl="0" eaLnBrk="1" hangingPunct="1"/>
            <a:r>
              <a:rPr lang="en-US" dirty="0" smtClean="0"/>
              <a:t>Executive Order 13145</a:t>
            </a:r>
          </a:p>
          <a:p>
            <a:pPr algn="l" rtl="0" eaLnBrk="1" hangingPunct="1"/>
            <a:r>
              <a:rPr lang="en-US" dirty="0" smtClean="0"/>
              <a:t>State Laws</a:t>
            </a:r>
          </a:p>
          <a:p>
            <a:pPr algn="l" rtl="0" eaLnBrk="1" hangingPunct="1"/>
            <a:endParaRPr lang="en-US" dirty="0" smtClean="0"/>
          </a:p>
        </p:txBody>
      </p:sp>
      <p:sp>
        <p:nvSpPr>
          <p:cNvPr id="7373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C4FCB308-7200-496E-A35C-25C7D764BA14}" type="slidenum">
              <a:rPr lang="he-IL" sz="1200">
                <a:solidFill>
                  <a:srgbClr val="898989"/>
                </a:solidFill>
                <a:latin typeface="Calibri" pitchFamily="34" charset="0"/>
              </a:rPr>
              <a:pPr algn="r" rtl="0"/>
              <a:t>12</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hipaa"/>
          <p:cNvPicPr>
            <a:picLocks noChangeAspect="1" noChangeArrowheads="1"/>
          </p:cNvPicPr>
          <p:nvPr/>
        </p:nvPicPr>
        <p:blipFill>
          <a:blip r:embed="rId2" cstate="print"/>
          <a:srcRect/>
          <a:stretch>
            <a:fillRect/>
          </a:stretch>
        </p:blipFill>
        <p:spPr bwMode="auto">
          <a:xfrm>
            <a:off x="3429000" y="457200"/>
            <a:ext cx="2495550" cy="1830388"/>
          </a:xfrm>
          <a:prstGeom prst="rect">
            <a:avLst/>
          </a:prstGeom>
          <a:noFill/>
          <a:ln w="9525">
            <a:noFill/>
            <a:miter lim="800000"/>
            <a:headEnd/>
            <a:tailEnd/>
          </a:ln>
        </p:spPr>
      </p:pic>
      <p:sp>
        <p:nvSpPr>
          <p:cNvPr id="74755" name="Rectangle 2"/>
          <p:cNvSpPr>
            <a:spLocks noGrp="1"/>
          </p:cNvSpPr>
          <p:nvPr>
            <p:ph type="title" idx="4294967295"/>
          </p:nvPr>
        </p:nvSpPr>
        <p:spPr>
          <a:xfrm>
            <a:off x="457200" y="1143000"/>
            <a:ext cx="8229600" cy="1173163"/>
          </a:xfrm>
        </p:spPr>
        <p:txBody>
          <a:bodyPr/>
          <a:lstStyle/>
          <a:p>
            <a:pPr eaLnBrk="1" hangingPunct="1"/>
            <a:r>
              <a:rPr lang="en-US" sz="4000" smtClean="0"/>
              <a:t/>
            </a:r>
            <a:br>
              <a:rPr lang="en-US" sz="4000" smtClean="0"/>
            </a:br>
            <a:r>
              <a:rPr lang="en-US" sz="2500" smtClean="0"/>
              <a:t>Health Insurance Portability and Accountability Act of 1996</a:t>
            </a:r>
          </a:p>
        </p:txBody>
      </p:sp>
      <p:sp>
        <p:nvSpPr>
          <p:cNvPr id="74756" name="Rectangle 3"/>
          <p:cNvSpPr>
            <a:spLocks noGrp="1"/>
          </p:cNvSpPr>
          <p:nvPr>
            <p:ph type="body" idx="4294967295"/>
          </p:nvPr>
        </p:nvSpPr>
        <p:spPr>
          <a:xfrm>
            <a:off x="457200" y="2514600"/>
            <a:ext cx="8229600" cy="3611563"/>
          </a:xfrm>
        </p:spPr>
        <p:txBody>
          <a:bodyPr>
            <a:normAutofit lnSpcReduction="10000"/>
          </a:bodyPr>
          <a:lstStyle/>
          <a:p>
            <a:pPr eaLnBrk="1" hangingPunct="1">
              <a:lnSpc>
                <a:spcPct val="80000"/>
              </a:lnSpc>
            </a:pPr>
            <a:r>
              <a:rPr lang="en-US" sz="1600" dirty="0" smtClean="0"/>
              <a:t>protects individuals from being charged higher premiums based on Genetics</a:t>
            </a:r>
          </a:p>
          <a:p>
            <a:pPr eaLnBrk="1" hangingPunct="1">
              <a:lnSpc>
                <a:spcPct val="80000"/>
              </a:lnSpc>
            </a:pPr>
            <a:r>
              <a:rPr lang="en-US" sz="1600" dirty="0" smtClean="0"/>
              <a:t>does not protect groups from being charged higher premiums</a:t>
            </a:r>
          </a:p>
          <a:p>
            <a:pPr eaLnBrk="1" hangingPunct="1">
              <a:lnSpc>
                <a:spcPct val="80000"/>
              </a:lnSpc>
            </a:pPr>
            <a:r>
              <a:rPr lang="en-US" sz="1600" dirty="0" smtClean="0"/>
              <a:t>Treats Genetic information like all other health information:</a:t>
            </a:r>
          </a:p>
          <a:p>
            <a:pPr lvl="1" eaLnBrk="1" hangingPunct="1">
              <a:lnSpc>
                <a:spcPct val="80000"/>
              </a:lnSpc>
            </a:pPr>
            <a:r>
              <a:rPr lang="en-US" sz="1400" dirty="0" smtClean="0"/>
              <a:t> to be protected it must meet the definition of protected health information (PHI): </a:t>
            </a:r>
          </a:p>
          <a:p>
            <a:pPr lvl="2" eaLnBrk="1" hangingPunct="1">
              <a:lnSpc>
                <a:spcPct val="80000"/>
              </a:lnSpc>
            </a:pPr>
            <a:r>
              <a:rPr lang="en-US" sz="1200" dirty="0" smtClean="0"/>
              <a:t>it must be individually identifiable</a:t>
            </a:r>
          </a:p>
          <a:p>
            <a:pPr lvl="2" eaLnBrk="1" hangingPunct="1">
              <a:lnSpc>
                <a:spcPct val="80000"/>
              </a:lnSpc>
            </a:pPr>
            <a:r>
              <a:rPr lang="en-US" sz="1200" dirty="0" smtClean="0"/>
              <a:t>and maintained by a covered health care provider, health plan, or health care clearinghouse. </a:t>
            </a:r>
          </a:p>
          <a:p>
            <a:pPr lvl="2" eaLnBrk="1" hangingPunct="1">
              <a:lnSpc>
                <a:spcPct val="80000"/>
              </a:lnSpc>
            </a:pPr>
            <a:r>
              <a:rPr lang="en-US" sz="1200" dirty="0" smtClean="0"/>
              <a:t>See 45 C.F.R 160.103 and 164.501</a:t>
            </a:r>
          </a:p>
          <a:p>
            <a:pPr lvl="1" eaLnBrk="1" hangingPunct="1">
              <a:lnSpc>
                <a:spcPct val="80000"/>
              </a:lnSpc>
            </a:pPr>
            <a:r>
              <a:rPr lang="en-US" sz="1400" dirty="0" smtClean="0"/>
              <a:t>a use or disclosure of genetic information in violation of the HIPAA Privacy Rule could result in a fine of $100 to $50,000 or more for each violation. </a:t>
            </a:r>
          </a:p>
          <a:p>
            <a:pPr eaLnBrk="1" hangingPunct="1">
              <a:lnSpc>
                <a:spcPct val="80000"/>
              </a:lnSpc>
            </a:pPr>
            <a:r>
              <a:rPr lang="en-US" sz="1600" dirty="0" smtClean="0"/>
              <a:t>HOWEVER</a:t>
            </a:r>
          </a:p>
          <a:p>
            <a:pPr eaLnBrk="1" hangingPunct="1">
              <a:lnSpc>
                <a:spcPct val="80000"/>
              </a:lnSpc>
            </a:pPr>
            <a:r>
              <a:rPr lang="en-US" sz="1600" b="1" dirty="0" smtClean="0"/>
              <a:t>the regulation does not address the type of information that is protected but, rather, who holds it</a:t>
            </a:r>
          </a:p>
          <a:p>
            <a:pPr eaLnBrk="1" hangingPunct="1">
              <a:lnSpc>
                <a:spcPct val="80000"/>
              </a:lnSpc>
            </a:pPr>
            <a:r>
              <a:rPr lang="en-US" sz="1600" dirty="0" smtClean="0"/>
              <a:t>many facilities that perform direct-to-consumer genetic testing and analysis are exempt</a:t>
            </a:r>
          </a:p>
          <a:p>
            <a:pPr eaLnBrk="1" hangingPunct="1">
              <a:lnSpc>
                <a:spcPct val="80000"/>
              </a:lnSpc>
            </a:pPr>
            <a:r>
              <a:rPr lang="en-US" sz="1600" b="1" dirty="0" smtClean="0"/>
              <a:t>HIPAA </a:t>
            </a:r>
            <a:r>
              <a:rPr lang="en-US" sz="1600" dirty="0" smtClean="0"/>
              <a:t>Doesn’t prohibit</a:t>
            </a:r>
          </a:p>
          <a:p>
            <a:pPr lvl="1" eaLnBrk="1" hangingPunct="1">
              <a:lnSpc>
                <a:spcPct val="80000"/>
              </a:lnSpc>
            </a:pPr>
            <a:r>
              <a:rPr lang="en-US" sz="1400" dirty="0" smtClean="0"/>
              <a:t>Requiring or requesting genetic tests</a:t>
            </a:r>
          </a:p>
          <a:p>
            <a:pPr lvl="1" eaLnBrk="1" hangingPunct="1">
              <a:lnSpc>
                <a:spcPct val="80000"/>
              </a:lnSpc>
            </a:pPr>
            <a:r>
              <a:rPr lang="en-US" sz="1400" dirty="0" smtClean="0"/>
              <a:t>Disclosure of genetic data without permission</a:t>
            </a:r>
          </a:p>
          <a:p>
            <a:pPr lvl="1" eaLnBrk="1" hangingPunct="1">
              <a:lnSpc>
                <a:spcPct val="80000"/>
              </a:lnSpc>
            </a:pPr>
            <a:r>
              <a:rPr lang="en-US" sz="1400" dirty="0" smtClean="0"/>
              <a:t>Excluding coverage for a condition </a:t>
            </a:r>
          </a:p>
          <a:p>
            <a:pPr eaLnBrk="1" hangingPunct="1">
              <a:lnSpc>
                <a:spcPct val="80000"/>
              </a:lnSpc>
            </a:pPr>
            <a:r>
              <a:rPr lang="en-US" sz="1600" dirty="0" smtClean="0"/>
              <a:t> </a:t>
            </a:r>
            <a:r>
              <a:rPr lang="en-US" sz="1600" dirty="0" err="1" smtClean="0"/>
              <a:t>Anonymized</a:t>
            </a:r>
            <a:r>
              <a:rPr lang="en-US" sz="1600" dirty="0" smtClean="0"/>
              <a:t> biological material is not considered PHI</a:t>
            </a:r>
          </a:p>
        </p:txBody>
      </p:sp>
      <p:sp>
        <p:nvSpPr>
          <p:cNvPr id="74757"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B6EF2573-6986-4472-AA81-B42F33807584}" type="slidenum">
              <a:rPr lang="he-IL" sz="1200">
                <a:solidFill>
                  <a:srgbClr val="898989"/>
                </a:solidFill>
                <a:latin typeface="Calibri" pitchFamily="34" charset="0"/>
              </a:rPr>
              <a:pPr algn="r" rtl="0"/>
              <a:t>13</a:t>
            </a:fld>
            <a:endParaRPr lang="en-US" sz="1200">
              <a:solidFill>
                <a:srgbClr val="898989"/>
              </a:solidFill>
              <a:latin typeface="Calibri" pitchFamily="34" charset="0"/>
            </a:endParaRPr>
          </a:p>
        </p:txBody>
      </p:sp>
      <p:sp>
        <p:nvSpPr>
          <p:cNvPr id="6"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7"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8"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9"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1" name="Rectangle 10"/>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a:xfrm>
            <a:off x="3962400" y="685800"/>
            <a:ext cx="5181600" cy="914400"/>
          </a:xfrm>
        </p:spPr>
        <p:txBody>
          <a:bodyPr>
            <a:normAutofit fontScale="90000"/>
          </a:bodyPr>
          <a:lstStyle/>
          <a:p>
            <a:pPr eaLnBrk="1" hangingPunct="1"/>
            <a:r>
              <a:rPr lang="en-US" sz="3200" dirty="0" smtClean="0"/>
              <a:t>Genetic Information Nondisclosure Act of  2008</a:t>
            </a:r>
          </a:p>
        </p:txBody>
      </p:sp>
      <p:sp>
        <p:nvSpPr>
          <p:cNvPr id="75779" name="Rectangle 3"/>
          <p:cNvSpPr>
            <a:spLocks noGrp="1"/>
          </p:cNvSpPr>
          <p:nvPr>
            <p:ph type="body" idx="4294967295"/>
          </p:nvPr>
        </p:nvSpPr>
        <p:spPr>
          <a:xfrm>
            <a:off x="685800" y="1600200"/>
            <a:ext cx="8001000" cy="4525963"/>
          </a:xfrm>
        </p:spPr>
        <p:txBody>
          <a:bodyPr>
            <a:normAutofit fontScale="92500" lnSpcReduction="10000"/>
          </a:bodyPr>
          <a:lstStyle/>
          <a:p>
            <a:pPr eaLnBrk="1" hangingPunct="1">
              <a:lnSpc>
                <a:spcPct val="80000"/>
              </a:lnSpc>
            </a:pPr>
            <a:r>
              <a:rPr lang="en-US" sz="2800" b="1" dirty="0" smtClean="0"/>
              <a:t>GINA was 7+ years in the making -  weakness reflects years of cumulative compromises</a:t>
            </a:r>
          </a:p>
          <a:p>
            <a:pPr eaLnBrk="1" hangingPunct="1">
              <a:lnSpc>
                <a:spcPct val="80000"/>
              </a:lnSpc>
            </a:pPr>
            <a:endParaRPr lang="en-US" sz="2800" b="1" dirty="0" smtClean="0"/>
          </a:p>
          <a:p>
            <a:pPr eaLnBrk="1" hangingPunct="1">
              <a:lnSpc>
                <a:spcPct val="80000"/>
              </a:lnSpc>
            </a:pPr>
            <a:r>
              <a:rPr lang="en-US" sz="2800" b="1" dirty="0" smtClean="0"/>
              <a:t>Title I </a:t>
            </a:r>
            <a:r>
              <a:rPr lang="en-US" sz="2800" dirty="0" smtClean="0"/>
              <a:t>relating to Health Insurance</a:t>
            </a:r>
          </a:p>
          <a:p>
            <a:pPr eaLnBrk="1" hangingPunct="1">
              <a:lnSpc>
                <a:spcPct val="80000"/>
              </a:lnSpc>
            </a:pPr>
            <a:r>
              <a:rPr lang="en-US" sz="2800" b="1" dirty="0" smtClean="0"/>
              <a:t>Title II </a:t>
            </a:r>
            <a:r>
              <a:rPr lang="en-US" sz="2800" dirty="0" smtClean="0"/>
              <a:t>relating to Employment Discrimination</a:t>
            </a:r>
          </a:p>
          <a:p>
            <a:pPr eaLnBrk="1" hangingPunct="1">
              <a:lnSpc>
                <a:spcPct val="80000"/>
              </a:lnSpc>
            </a:pPr>
            <a:r>
              <a:rPr lang="en-US" sz="2800" dirty="0" smtClean="0"/>
              <a:t>GINA Prohibits: </a:t>
            </a:r>
          </a:p>
          <a:p>
            <a:pPr lvl="1" eaLnBrk="1" hangingPunct="1">
              <a:lnSpc>
                <a:spcPct val="80000"/>
              </a:lnSpc>
            </a:pPr>
            <a:r>
              <a:rPr lang="en-US" sz="2400" dirty="0" smtClean="0"/>
              <a:t>group and individual health insurers from using genetic data for determining eligibility or premiums</a:t>
            </a:r>
          </a:p>
          <a:p>
            <a:pPr lvl="1" eaLnBrk="1" hangingPunct="1">
              <a:lnSpc>
                <a:spcPct val="80000"/>
              </a:lnSpc>
            </a:pPr>
            <a:r>
              <a:rPr lang="en-US" sz="2400" dirty="0" smtClean="0"/>
              <a:t>insurers from requesting that the insured undergo genetic testing</a:t>
            </a:r>
          </a:p>
          <a:p>
            <a:pPr lvl="1" eaLnBrk="1" hangingPunct="1">
              <a:lnSpc>
                <a:spcPct val="80000"/>
              </a:lnSpc>
            </a:pPr>
            <a:r>
              <a:rPr lang="en-US" sz="2400" dirty="0" smtClean="0"/>
              <a:t>employers from using genetic data to may employment decisions</a:t>
            </a:r>
          </a:p>
          <a:p>
            <a:pPr lvl="1" eaLnBrk="1" hangingPunct="1">
              <a:lnSpc>
                <a:spcPct val="80000"/>
              </a:lnSpc>
            </a:pPr>
            <a:r>
              <a:rPr lang="en-US" sz="2400" dirty="0" smtClean="0"/>
              <a:t>Employers from requesting genetic data about an employee or their family</a:t>
            </a:r>
          </a:p>
          <a:p>
            <a:pPr lvl="1" eaLnBrk="1" hangingPunct="1">
              <a:lnSpc>
                <a:spcPct val="80000"/>
              </a:lnSpc>
            </a:pPr>
            <a:endParaRPr lang="en-US" sz="1800" dirty="0" smtClean="0"/>
          </a:p>
        </p:txBody>
      </p:sp>
      <p:pic>
        <p:nvPicPr>
          <p:cNvPr id="75780" name="Picture 7" descr="gina_logo"/>
          <p:cNvPicPr>
            <a:picLocks noChangeAspect="1" noChangeArrowheads="1"/>
          </p:cNvPicPr>
          <p:nvPr/>
        </p:nvPicPr>
        <p:blipFill>
          <a:blip r:embed="rId2" cstate="print"/>
          <a:srcRect/>
          <a:stretch>
            <a:fillRect/>
          </a:stretch>
        </p:blipFill>
        <p:spPr bwMode="auto">
          <a:xfrm>
            <a:off x="5410200" y="5557837"/>
            <a:ext cx="2293938" cy="1300163"/>
          </a:xfrm>
          <a:prstGeom prst="rect">
            <a:avLst/>
          </a:prstGeom>
          <a:noFill/>
          <a:ln w="9525">
            <a:noFill/>
            <a:miter lim="800000"/>
            <a:headEnd/>
            <a:tailEnd/>
          </a:ln>
        </p:spPr>
      </p:pic>
      <p:sp>
        <p:nvSpPr>
          <p:cNvPr id="75781"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0597DC6A-CF30-4E8E-A5EB-F61ABB2EEB3C}" type="slidenum">
              <a:rPr lang="he-IL" sz="1200">
                <a:solidFill>
                  <a:srgbClr val="898989"/>
                </a:solidFill>
                <a:latin typeface="Calibri" pitchFamily="34" charset="0"/>
              </a:rPr>
              <a:pPr algn="r" rtl="0"/>
              <a:t>14</a:t>
            </a:fld>
            <a:endParaRPr lang="en-US" sz="1200">
              <a:solidFill>
                <a:srgbClr val="898989"/>
              </a:solidFill>
              <a:latin typeface="Calibri" pitchFamily="34" charset="0"/>
            </a:endParaRPr>
          </a:p>
        </p:txBody>
      </p:sp>
      <p:sp>
        <p:nvSpPr>
          <p:cNvPr id="6"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7"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8"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9"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1" name="Rectangle 10"/>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p:cNvSpPr>
          <p:nvPr>
            <p:ph type="body" idx="4294967295"/>
          </p:nvPr>
        </p:nvSpPr>
        <p:spPr/>
        <p:txBody>
          <a:bodyPr/>
          <a:lstStyle/>
          <a:p>
            <a:pPr eaLnBrk="1" hangingPunct="1">
              <a:lnSpc>
                <a:spcPct val="80000"/>
              </a:lnSpc>
            </a:pPr>
            <a:r>
              <a:rPr lang="en-US" sz="1800" smtClean="0"/>
              <a:t>GINA Does NOT:</a:t>
            </a:r>
          </a:p>
          <a:p>
            <a:pPr lvl="1" eaLnBrk="1" hangingPunct="1">
              <a:lnSpc>
                <a:spcPct val="80000"/>
              </a:lnSpc>
            </a:pPr>
            <a:r>
              <a:rPr lang="en-US" sz="1600" smtClean="0"/>
              <a:t>Prevent health care providers from recommending genetic tests</a:t>
            </a:r>
          </a:p>
          <a:p>
            <a:pPr lvl="1" eaLnBrk="1" hangingPunct="1">
              <a:lnSpc>
                <a:spcPct val="80000"/>
              </a:lnSpc>
            </a:pPr>
            <a:r>
              <a:rPr lang="en-US" sz="1600" smtClean="0"/>
              <a:t>Mandate coverage for any particular genetic test</a:t>
            </a:r>
          </a:p>
          <a:p>
            <a:pPr lvl="1" eaLnBrk="1" hangingPunct="1">
              <a:lnSpc>
                <a:spcPct val="80000"/>
              </a:lnSpc>
            </a:pPr>
            <a:r>
              <a:rPr lang="en-US" sz="1600" smtClean="0"/>
              <a:t>Prohibit underwriting on the basis of current health information</a:t>
            </a:r>
          </a:p>
          <a:p>
            <a:pPr lvl="1" eaLnBrk="1" hangingPunct="1">
              <a:lnSpc>
                <a:spcPct val="80000"/>
              </a:lnSpc>
            </a:pPr>
            <a:r>
              <a:rPr lang="en-US" sz="1600" smtClean="0"/>
              <a:t>Include life, disability or other insurers from asking for or using genetic data</a:t>
            </a:r>
          </a:p>
          <a:p>
            <a:pPr lvl="1" eaLnBrk="1" hangingPunct="1">
              <a:lnSpc>
                <a:spcPct val="80000"/>
              </a:lnSpc>
            </a:pPr>
            <a:r>
              <a:rPr lang="en-US" sz="1600" smtClean="0"/>
              <a:t>Apply to military personal or veterans obtaining insurance through the Dept. of Veteran Affairs</a:t>
            </a:r>
          </a:p>
          <a:p>
            <a:pPr lvl="1" eaLnBrk="1" hangingPunct="1">
              <a:lnSpc>
                <a:spcPct val="80000"/>
              </a:lnSpc>
            </a:pPr>
            <a:r>
              <a:rPr lang="en-US" sz="1600" smtClean="0"/>
              <a:t>Apply to federal employers</a:t>
            </a:r>
          </a:p>
          <a:p>
            <a:pPr eaLnBrk="1" hangingPunct="1">
              <a:lnSpc>
                <a:spcPct val="80000"/>
              </a:lnSpc>
            </a:pPr>
            <a:r>
              <a:rPr lang="en-US" sz="1800" smtClean="0"/>
              <a:t>GINA amends </a:t>
            </a:r>
          </a:p>
          <a:p>
            <a:pPr lvl="1" eaLnBrk="1" hangingPunct="1">
              <a:lnSpc>
                <a:spcPct val="80000"/>
              </a:lnSpc>
            </a:pPr>
            <a:r>
              <a:rPr lang="en-US" sz="1600" smtClean="0"/>
              <a:t> the Employee Retirement Income Security Act (ERISA),</a:t>
            </a:r>
          </a:p>
          <a:p>
            <a:pPr lvl="1" eaLnBrk="1" hangingPunct="1">
              <a:lnSpc>
                <a:spcPct val="80000"/>
              </a:lnSpc>
            </a:pPr>
            <a:r>
              <a:rPr lang="en-US" sz="1600" smtClean="0"/>
              <a:t> the Public Health Services Act (PHSA)</a:t>
            </a:r>
          </a:p>
          <a:p>
            <a:pPr lvl="1" eaLnBrk="1" hangingPunct="1">
              <a:lnSpc>
                <a:spcPct val="80000"/>
              </a:lnSpc>
            </a:pPr>
            <a:r>
              <a:rPr lang="en-US" sz="1600" smtClean="0"/>
              <a:t> HIPAA, and </a:t>
            </a:r>
          </a:p>
          <a:p>
            <a:pPr lvl="1" eaLnBrk="1" hangingPunct="1">
              <a:lnSpc>
                <a:spcPct val="80000"/>
              </a:lnSpc>
            </a:pPr>
            <a:r>
              <a:rPr lang="en-US" sz="1600" smtClean="0"/>
              <a:t> the Internal Revenue Code. </a:t>
            </a:r>
          </a:p>
          <a:p>
            <a:pPr eaLnBrk="1" hangingPunct="1">
              <a:lnSpc>
                <a:spcPct val="80000"/>
              </a:lnSpc>
              <a:buFontTx/>
              <a:buNone/>
            </a:pPr>
            <a:endParaRPr lang="en-US" sz="1800" smtClean="0"/>
          </a:p>
          <a:p>
            <a:pPr eaLnBrk="1" hangingPunct="1">
              <a:lnSpc>
                <a:spcPct val="80000"/>
              </a:lnSpc>
              <a:buFontTx/>
              <a:buNone/>
            </a:pPr>
            <a:r>
              <a:rPr lang="en-US" sz="1800" smtClean="0"/>
              <a:t>GINA also was crafted to apply to those employers covered by Title VII of the Civil Rights Act of 1964, which bans discrimination on the basis of race, color, religion, sex, or national origin. </a:t>
            </a:r>
            <a:r>
              <a:rPr lang="en-US" sz="1800" b="1" smtClean="0"/>
              <a:t>Under Title VII, employers with fewer than 15 employees are not included.</a:t>
            </a:r>
            <a:r>
              <a:rPr lang="en-US" sz="1800" smtClean="0"/>
              <a:t> </a:t>
            </a:r>
          </a:p>
          <a:p>
            <a:pPr eaLnBrk="1" hangingPunct="1">
              <a:lnSpc>
                <a:spcPct val="80000"/>
              </a:lnSpc>
            </a:pPr>
            <a:endParaRPr lang="en-US" sz="1800" smtClean="0"/>
          </a:p>
        </p:txBody>
      </p:sp>
      <p:pic>
        <p:nvPicPr>
          <p:cNvPr id="76803" name="Picture 4" descr="gina_logo"/>
          <p:cNvPicPr>
            <a:picLocks noChangeAspect="1" noChangeArrowheads="1"/>
          </p:cNvPicPr>
          <p:nvPr/>
        </p:nvPicPr>
        <p:blipFill>
          <a:blip r:embed="rId2" cstate="print"/>
          <a:srcRect/>
          <a:stretch>
            <a:fillRect/>
          </a:stretch>
        </p:blipFill>
        <p:spPr bwMode="auto">
          <a:xfrm>
            <a:off x="5867400" y="3352800"/>
            <a:ext cx="2293938" cy="1300163"/>
          </a:xfrm>
          <a:prstGeom prst="rect">
            <a:avLst/>
          </a:prstGeom>
          <a:noFill/>
          <a:ln w="9525">
            <a:noFill/>
            <a:miter lim="800000"/>
            <a:headEnd/>
            <a:tailEnd/>
          </a:ln>
        </p:spPr>
      </p:pic>
      <p:sp>
        <p:nvSpPr>
          <p:cNvPr id="76804"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2DC09B2-F3EB-41A4-A890-273E0D85A272}" type="slidenum">
              <a:rPr lang="he-IL" sz="1200">
                <a:solidFill>
                  <a:srgbClr val="898989"/>
                </a:solidFill>
                <a:latin typeface="Calibri" pitchFamily="34" charset="0"/>
              </a:rPr>
              <a:pPr algn="r" rtl="0"/>
              <a:t>15</a:t>
            </a:fld>
            <a:endParaRPr lang="en-US" sz="1200">
              <a:solidFill>
                <a:srgbClr val="898989"/>
              </a:solidFill>
              <a:latin typeface="Calibri" pitchFamily="34" charset="0"/>
            </a:endParaRPr>
          </a:p>
        </p:txBody>
      </p:sp>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2"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3"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Rectangle 1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p:txBody>
          <a:bodyPr/>
          <a:lstStyle/>
          <a:p>
            <a:pPr eaLnBrk="1" hangingPunct="1">
              <a:lnSpc>
                <a:spcPct val="80000"/>
              </a:lnSpc>
            </a:pPr>
            <a:r>
              <a:rPr lang="en-US" sz="2800" smtClean="0"/>
              <a:t>Title II of GINA prohibits use of genetic information in the employment context, restricts employers and other entities covered by Title II from requesting, requiring, or purchasing genetic information, and strictly limits such entities from disclosing genetic information. The law incorporates by reference many of the familiar definitions, remedies, and procedures from Title VII of the Civil Rights Act of 1964, as amended, and other statutes protecting federal, state, and Congressional employees from discrimination.</a:t>
            </a:r>
            <a:r>
              <a:rPr lang="he-IL" sz="2800" smtClean="0"/>
              <a:t> </a:t>
            </a:r>
          </a:p>
          <a:p>
            <a:pPr eaLnBrk="1" hangingPunct="1">
              <a:lnSpc>
                <a:spcPct val="80000"/>
              </a:lnSpc>
              <a:buFontTx/>
              <a:buNone/>
            </a:pPr>
            <a:r>
              <a:rPr lang="he-IL" sz="2800" smtClean="0"/>
              <a:t>75    </a:t>
            </a:r>
            <a:r>
              <a:rPr lang="en-US" sz="2800" smtClean="0"/>
              <a:t> Fed. Reg. 68912 (Nov. 9 2010)</a:t>
            </a:r>
          </a:p>
        </p:txBody>
      </p:sp>
      <p:pic>
        <p:nvPicPr>
          <p:cNvPr id="77827" name="Picture 4" descr="gina_logo"/>
          <p:cNvPicPr>
            <a:picLocks noChangeAspect="1" noChangeArrowheads="1"/>
          </p:cNvPicPr>
          <p:nvPr/>
        </p:nvPicPr>
        <p:blipFill>
          <a:blip r:embed="rId2" cstate="print"/>
          <a:srcRect/>
          <a:stretch>
            <a:fillRect/>
          </a:stretch>
        </p:blipFill>
        <p:spPr bwMode="auto">
          <a:xfrm>
            <a:off x="6096000" y="5334000"/>
            <a:ext cx="2293938" cy="1300163"/>
          </a:xfrm>
          <a:prstGeom prst="rect">
            <a:avLst/>
          </a:prstGeom>
          <a:noFill/>
          <a:ln w="9525">
            <a:noFill/>
            <a:miter lim="800000"/>
            <a:headEnd/>
            <a:tailEnd/>
          </a:ln>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1"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2"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Rectangle 12"/>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PACA"/>
          <p:cNvPicPr>
            <a:picLocks noChangeAspect="1" noChangeArrowheads="1"/>
          </p:cNvPicPr>
          <p:nvPr/>
        </p:nvPicPr>
        <p:blipFill>
          <a:blip r:embed="rId2" cstate="print"/>
          <a:srcRect/>
          <a:stretch>
            <a:fillRect/>
          </a:stretch>
        </p:blipFill>
        <p:spPr bwMode="auto">
          <a:xfrm>
            <a:off x="7010400" y="4191000"/>
            <a:ext cx="2133600" cy="2133600"/>
          </a:xfrm>
          <a:prstGeom prst="rect">
            <a:avLst/>
          </a:prstGeom>
          <a:noFill/>
          <a:ln w="9525">
            <a:noFill/>
            <a:miter lim="800000"/>
            <a:headEnd/>
            <a:tailEnd/>
          </a:ln>
        </p:spPr>
      </p:pic>
      <p:sp>
        <p:nvSpPr>
          <p:cNvPr id="78851" name="Rectangle 2"/>
          <p:cNvSpPr>
            <a:spLocks noGrp="1"/>
          </p:cNvSpPr>
          <p:nvPr>
            <p:ph type="title" idx="4294967295"/>
          </p:nvPr>
        </p:nvSpPr>
        <p:spPr>
          <a:xfrm>
            <a:off x="1752600" y="838200"/>
            <a:ext cx="7391400" cy="1524000"/>
          </a:xfrm>
        </p:spPr>
        <p:txBody>
          <a:bodyPr>
            <a:normAutofit fontScale="90000"/>
          </a:bodyPr>
          <a:lstStyle/>
          <a:p>
            <a:pPr eaLnBrk="1" hangingPunct="1"/>
            <a:r>
              <a:rPr lang="en-US" sz="4000" dirty="0" smtClean="0"/>
              <a:t>2010 Patient Protection and Affordable Care Act (ACA)</a:t>
            </a:r>
            <a:br>
              <a:rPr lang="en-US" sz="4000" dirty="0" smtClean="0"/>
            </a:br>
            <a:r>
              <a:rPr lang="en-US" sz="4000" dirty="0" smtClean="0"/>
              <a:t>Pub. L. No. 111-148, § 2705 (2010).  </a:t>
            </a:r>
          </a:p>
        </p:txBody>
      </p:sp>
      <p:sp>
        <p:nvSpPr>
          <p:cNvPr id="78852" name="Rectangle 3"/>
          <p:cNvSpPr>
            <a:spLocks noGrp="1"/>
          </p:cNvSpPr>
          <p:nvPr>
            <p:ph type="body" idx="4294967295"/>
          </p:nvPr>
        </p:nvSpPr>
        <p:spPr>
          <a:xfrm>
            <a:off x="152400" y="2590800"/>
            <a:ext cx="8534400" cy="3840163"/>
          </a:xfrm>
        </p:spPr>
        <p:txBody>
          <a:bodyPr/>
          <a:lstStyle/>
          <a:p>
            <a:pPr eaLnBrk="1" hangingPunct="1">
              <a:lnSpc>
                <a:spcPct val="80000"/>
              </a:lnSpc>
            </a:pPr>
            <a:endParaRPr lang="en-US" sz="1600" smtClean="0"/>
          </a:p>
          <a:p>
            <a:pPr eaLnBrk="1" hangingPunct="1">
              <a:lnSpc>
                <a:spcPct val="80000"/>
              </a:lnSpc>
              <a:buFontTx/>
              <a:buNone/>
            </a:pPr>
            <a:r>
              <a:rPr lang="en-US" sz="1600" b="1" smtClean="0"/>
              <a:t>SEC. 2705. PROHIBITING DISCRIMINATION AGAINST INDIVIDUAL PARTICIPANTS AND BENEFICIARIES BASED ON HEALTH STATUS.</a:t>
            </a:r>
          </a:p>
          <a:p>
            <a:pPr eaLnBrk="1" hangingPunct="1">
              <a:lnSpc>
                <a:spcPct val="80000"/>
              </a:lnSpc>
              <a:buFontTx/>
              <a:buNone/>
            </a:pPr>
            <a:r>
              <a:rPr lang="en-US" sz="1600" smtClean="0"/>
              <a:t>‘(a) In General- A </a:t>
            </a:r>
            <a:r>
              <a:rPr lang="en-US" sz="1600" b="1" smtClean="0"/>
              <a:t>group health plan and a health insurance issuer offering group or individual health insurance coverage may not establish rules for eligibility</a:t>
            </a:r>
            <a:r>
              <a:rPr lang="en-US" sz="1600" smtClean="0"/>
              <a:t> (including continued eligibility) of any individual to enroll under the terms of the plan or coverage based on any of the following health status-related factors in relation to the individual or a dependent of the individual:</a:t>
            </a:r>
          </a:p>
          <a:p>
            <a:pPr eaLnBrk="1" hangingPunct="1">
              <a:lnSpc>
                <a:spcPct val="80000"/>
              </a:lnSpc>
              <a:buFontTx/>
              <a:buNone/>
            </a:pPr>
            <a:r>
              <a:rPr lang="en-US" sz="1600" smtClean="0"/>
              <a:t>‘(1) Health status.</a:t>
            </a:r>
          </a:p>
          <a:p>
            <a:pPr eaLnBrk="1" hangingPunct="1">
              <a:lnSpc>
                <a:spcPct val="80000"/>
              </a:lnSpc>
              <a:buFontTx/>
              <a:buNone/>
            </a:pPr>
            <a:r>
              <a:rPr lang="en-US" sz="1600" smtClean="0"/>
              <a:t>‘(2) Medical condition (including both physical and mental illnesses).</a:t>
            </a:r>
          </a:p>
          <a:p>
            <a:pPr eaLnBrk="1" hangingPunct="1">
              <a:lnSpc>
                <a:spcPct val="80000"/>
              </a:lnSpc>
              <a:buFontTx/>
              <a:buNone/>
            </a:pPr>
            <a:r>
              <a:rPr lang="en-US" sz="1600" smtClean="0"/>
              <a:t>‘(3) Claims experience.</a:t>
            </a:r>
          </a:p>
          <a:p>
            <a:pPr eaLnBrk="1" hangingPunct="1">
              <a:lnSpc>
                <a:spcPct val="80000"/>
              </a:lnSpc>
              <a:buFontTx/>
              <a:buNone/>
            </a:pPr>
            <a:r>
              <a:rPr lang="en-US" sz="1600" smtClean="0"/>
              <a:t>‘(4) Receipt of health care.</a:t>
            </a:r>
          </a:p>
          <a:p>
            <a:pPr eaLnBrk="1" hangingPunct="1">
              <a:lnSpc>
                <a:spcPct val="80000"/>
              </a:lnSpc>
              <a:buFontTx/>
              <a:buNone/>
            </a:pPr>
            <a:r>
              <a:rPr lang="en-US" sz="1600" smtClean="0"/>
              <a:t>‘(5) Medical history.</a:t>
            </a:r>
          </a:p>
          <a:p>
            <a:pPr eaLnBrk="1" hangingPunct="1">
              <a:lnSpc>
                <a:spcPct val="80000"/>
              </a:lnSpc>
              <a:buFontTx/>
              <a:buNone/>
            </a:pPr>
            <a:r>
              <a:rPr lang="en-US" sz="1600" b="1" smtClean="0"/>
              <a:t>‘(6) Genetic information.</a:t>
            </a:r>
          </a:p>
          <a:p>
            <a:pPr eaLnBrk="1" hangingPunct="1">
              <a:lnSpc>
                <a:spcPct val="80000"/>
              </a:lnSpc>
              <a:buFontTx/>
              <a:buNone/>
            </a:pPr>
            <a:r>
              <a:rPr lang="en-US" sz="1600" smtClean="0"/>
              <a:t>‘(7) Evidence of insurability (including conditions arising out of acts of domestic violence).</a:t>
            </a:r>
          </a:p>
          <a:p>
            <a:pPr eaLnBrk="1" hangingPunct="1">
              <a:lnSpc>
                <a:spcPct val="80000"/>
              </a:lnSpc>
              <a:buFontTx/>
              <a:buNone/>
            </a:pPr>
            <a:r>
              <a:rPr lang="en-US" sz="1600" smtClean="0"/>
              <a:t>‘(8) Disability.</a:t>
            </a:r>
          </a:p>
          <a:p>
            <a:pPr eaLnBrk="1" hangingPunct="1">
              <a:lnSpc>
                <a:spcPct val="80000"/>
              </a:lnSpc>
              <a:buFontTx/>
              <a:buNone/>
            </a:pPr>
            <a:r>
              <a:rPr lang="en-US" sz="1600" smtClean="0"/>
              <a:t>‘(9) Any other health status-related factor determined appropriate by the Secretary.</a:t>
            </a:r>
          </a:p>
          <a:p>
            <a:pPr eaLnBrk="1" hangingPunct="1">
              <a:lnSpc>
                <a:spcPct val="80000"/>
              </a:lnSpc>
            </a:pPr>
            <a:endParaRPr lang="en-US" sz="1600" smtClean="0"/>
          </a:p>
        </p:txBody>
      </p:sp>
      <p:sp>
        <p:nvSpPr>
          <p:cNvPr id="78853"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EF0FA571-4F44-47A2-8153-7C59B7496DD0}" type="slidenum">
              <a:rPr lang="he-IL" sz="1200">
                <a:solidFill>
                  <a:srgbClr val="898989"/>
                </a:solidFill>
                <a:latin typeface="Calibri" pitchFamily="34" charset="0"/>
              </a:rPr>
              <a:pPr algn="r" rtl="0"/>
              <a:t>17</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a:xfrm>
            <a:off x="4343400" y="914400"/>
            <a:ext cx="4419600" cy="1143000"/>
          </a:xfrm>
        </p:spPr>
        <p:txBody>
          <a:bodyPr>
            <a:normAutofit fontScale="90000"/>
          </a:bodyPr>
          <a:lstStyle/>
          <a:p>
            <a:pPr eaLnBrk="1" hangingPunct="1"/>
            <a:r>
              <a:rPr lang="en-US" sz="4000" smtClean="0"/>
              <a:t>Americans with Disabilities Act</a:t>
            </a:r>
            <a:br>
              <a:rPr lang="en-US" sz="4000" smtClean="0"/>
            </a:br>
            <a:r>
              <a:rPr lang="en-US" sz="4000" smtClean="0"/>
              <a:t>42 USC </a:t>
            </a:r>
            <a:r>
              <a:rPr lang="en-US" sz="4000" smtClean="0">
                <a:latin typeface="Times New Roman" pitchFamily="18" charset="0"/>
                <a:cs typeface="Times New Roman" pitchFamily="18" charset="0"/>
              </a:rPr>
              <a:t>§</a:t>
            </a:r>
            <a:r>
              <a:rPr lang="en-US" sz="4000" smtClean="0"/>
              <a:t>12101 </a:t>
            </a:r>
            <a:r>
              <a:rPr lang="en-US" sz="4000" i="1" smtClean="0"/>
              <a:t>et seq</a:t>
            </a:r>
            <a:r>
              <a:rPr lang="en-US" sz="4000" smtClean="0"/>
              <a:t>.</a:t>
            </a:r>
          </a:p>
        </p:txBody>
      </p:sp>
      <p:sp>
        <p:nvSpPr>
          <p:cNvPr id="79875" name="Rectangle 3"/>
          <p:cNvSpPr>
            <a:spLocks noGrp="1"/>
          </p:cNvSpPr>
          <p:nvPr>
            <p:ph type="body" idx="4294967295"/>
          </p:nvPr>
        </p:nvSpPr>
        <p:spPr>
          <a:xfrm>
            <a:off x="457200" y="2438400"/>
            <a:ext cx="8229600" cy="3687763"/>
          </a:xfrm>
        </p:spPr>
        <p:txBody>
          <a:bodyPr/>
          <a:lstStyle/>
          <a:p>
            <a:pPr eaLnBrk="1" hangingPunct="1"/>
            <a:r>
              <a:rPr lang="en-US" sz="2800" smtClean="0"/>
              <a:t>ADA was interpreted by the Equal Employment Opportunity Commission (EEOC) as including genetic information, but its protections in this area are “limited and uncertain” (EEOC Commissioner Paul Miller 2000)</a:t>
            </a:r>
          </a:p>
          <a:p>
            <a:pPr eaLnBrk="1" hangingPunct="1"/>
            <a:r>
              <a:rPr lang="en-US" sz="2800" smtClean="0"/>
              <a:t>No Supreme Court cases in this area however, the Court may likely find that genetic defects may not be covered.</a:t>
            </a:r>
          </a:p>
          <a:p>
            <a:pPr eaLnBrk="1" hangingPunct="1"/>
            <a:endParaRPr lang="en-US" sz="2800" smtClean="0"/>
          </a:p>
        </p:txBody>
      </p:sp>
      <p:sp>
        <p:nvSpPr>
          <p:cNvPr id="79876"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46F5807-1FA5-4DA5-A4E6-2D4D9FCDB73F}" type="slidenum">
              <a:rPr lang="he-IL" sz="1200">
                <a:solidFill>
                  <a:srgbClr val="898989"/>
                </a:solidFill>
                <a:latin typeface="Calibri" pitchFamily="34" charset="0"/>
              </a:rPr>
              <a:pPr algn="r" rtl="0"/>
              <a:t>18</a:t>
            </a:fld>
            <a:endParaRPr lang="en-US" sz="1200">
              <a:solidFill>
                <a:srgbClr val="898989"/>
              </a:solidFill>
              <a:latin typeface="Calibri" pitchFamily="34" charset="0"/>
            </a:endParaRPr>
          </a:p>
        </p:txBody>
      </p:sp>
      <p:pic>
        <p:nvPicPr>
          <p:cNvPr id="79877" name="Picture 5"/>
          <p:cNvPicPr>
            <a:picLocks noChangeAspect="1" noChangeArrowheads="1"/>
          </p:cNvPicPr>
          <p:nvPr/>
        </p:nvPicPr>
        <p:blipFill>
          <a:blip r:embed="rId2" cstate="print"/>
          <a:srcRect/>
          <a:stretch>
            <a:fillRect/>
          </a:stretch>
        </p:blipFill>
        <p:spPr bwMode="auto">
          <a:xfrm>
            <a:off x="0" y="838200"/>
            <a:ext cx="4667250" cy="1409700"/>
          </a:xfrm>
          <a:prstGeom prst="rect">
            <a:avLst/>
          </a:prstGeom>
          <a:noFill/>
          <a:ln w="9525">
            <a:noFill/>
            <a:miter lim="800000"/>
            <a:headEnd/>
            <a:tailEnd/>
          </a:ln>
        </p:spPr>
      </p:pic>
      <p:sp>
        <p:nvSpPr>
          <p:cNvPr id="6"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7"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8"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9"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0" name="Rectangle 11"/>
          <p:cNvSpPr>
            <a:spLocks noChangeArrowheads="1"/>
          </p:cNvSpPr>
          <p:nvPr/>
        </p:nvSpPr>
        <p:spPr bwMode="auto">
          <a:xfrm>
            <a:off x="0" y="304800"/>
            <a:ext cx="9067800" cy="457200"/>
          </a:xfrm>
          <a:prstGeom prst="rect">
            <a:avLst/>
          </a:prstGeom>
          <a:gradFill rotWithShape="1">
            <a:gsLst>
              <a:gs pos="0">
                <a:schemeClr val="bg2"/>
              </a:gs>
              <a:gs pos="100000">
                <a:schemeClr val="bg2">
                  <a:gamma/>
                  <a:shade val="46275"/>
                  <a:invGamma/>
                </a:schemeClr>
              </a:gs>
            </a:gsLst>
            <a:lin ang="0" scaled="1"/>
          </a:gradFill>
          <a:ln w="9525">
            <a:noFill/>
            <a:miter lim="800000"/>
            <a:headEnd/>
            <a:tailEnd/>
          </a:ln>
          <a:effectLst/>
        </p:spPr>
        <p:txBody>
          <a:bodyPr anchor="ctr"/>
          <a:lstStyle/>
          <a:p>
            <a:pPr>
              <a:defRPr/>
            </a:pPr>
            <a:r>
              <a:rPr lang="en-US" sz="3000" dirty="0">
                <a:solidFill>
                  <a:schemeClr val="bg1"/>
                </a:solidFill>
              </a:rPr>
              <a:t>Molecular Biology and the Law</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5011738" y="1524000"/>
            <a:ext cx="3940175" cy="4972050"/>
          </a:xfrm>
          <a:prstGeom prst="rect">
            <a:avLst/>
          </a:prstGeom>
          <a:noFill/>
          <a:ln w="9525">
            <a:noFill/>
            <a:miter lim="800000"/>
            <a:headEnd/>
            <a:tailEnd/>
          </a:ln>
        </p:spPr>
      </p:pic>
      <p:sp>
        <p:nvSpPr>
          <p:cNvPr id="80899" name="Rectangle 2"/>
          <p:cNvSpPr>
            <a:spLocks noGrp="1"/>
          </p:cNvSpPr>
          <p:nvPr>
            <p:ph type="title" idx="4294967295"/>
          </p:nvPr>
        </p:nvSpPr>
        <p:spPr>
          <a:xfrm>
            <a:off x="0" y="685800"/>
            <a:ext cx="8763000" cy="1143000"/>
          </a:xfrm>
        </p:spPr>
        <p:txBody>
          <a:bodyPr/>
          <a:lstStyle/>
          <a:p>
            <a:pPr eaLnBrk="1" hangingPunct="1"/>
            <a:r>
              <a:rPr lang="en-US" sz="3600" dirty="0" smtClean="0"/>
              <a:t>Executive Order 13145 (Clinton Feb. 9, 2000)</a:t>
            </a:r>
          </a:p>
        </p:txBody>
      </p:sp>
      <p:sp>
        <p:nvSpPr>
          <p:cNvPr id="80900" name="Rectangle 3"/>
          <p:cNvSpPr>
            <a:spLocks noGrp="1"/>
          </p:cNvSpPr>
          <p:nvPr>
            <p:ph type="body" idx="4294967295"/>
          </p:nvPr>
        </p:nvSpPr>
        <p:spPr>
          <a:xfrm>
            <a:off x="0" y="1828800"/>
            <a:ext cx="4953000" cy="4800600"/>
          </a:xfrm>
        </p:spPr>
        <p:txBody>
          <a:bodyPr>
            <a:normAutofit lnSpcReduction="10000"/>
          </a:bodyPr>
          <a:lstStyle/>
          <a:p>
            <a:pPr eaLnBrk="1" hangingPunct="1">
              <a:lnSpc>
                <a:spcPct val="80000"/>
              </a:lnSpc>
            </a:pPr>
            <a:r>
              <a:rPr lang="en-US" sz="1600" dirty="0" smtClean="0"/>
              <a:t>The Executive Order directs departments and agencies to implement several nondiscrimination requirements. Under the Executive Order, departments and agencies </a:t>
            </a:r>
            <a:r>
              <a:rPr lang="en-US" sz="1600" b="1" dirty="0" smtClean="0"/>
              <a:t>must not</a:t>
            </a:r>
            <a:r>
              <a:rPr lang="en-US" sz="1600" dirty="0" smtClean="0"/>
              <a:t>:</a:t>
            </a:r>
          </a:p>
          <a:p>
            <a:pPr eaLnBrk="1" hangingPunct="1">
              <a:lnSpc>
                <a:spcPct val="80000"/>
              </a:lnSpc>
            </a:pPr>
            <a:r>
              <a:rPr lang="en-US" sz="1600" dirty="0" smtClean="0"/>
              <a:t>engage in adverse employment actions on the basis of protected genetic information or information about a request for, or the receipt of, genetic services;</a:t>
            </a:r>
          </a:p>
          <a:p>
            <a:pPr eaLnBrk="1" hangingPunct="1">
              <a:lnSpc>
                <a:spcPct val="80000"/>
              </a:lnSpc>
            </a:pPr>
            <a:r>
              <a:rPr lang="en-US" sz="1600" dirty="0" smtClean="0"/>
              <a:t>request, require, collect, or purchase protected genetic information about employees, with limited exceptions;</a:t>
            </a:r>
          </a:p>
          <a:p>
            <a:pPr eaLnBrk="1" hangingPunct="1">
              <a:lnSpc>
                <a:spcPct val="80000"/>
              </a:lnSpc>
            </a:pPr>
            <a:r>
              <a:rPr lang="en-US" sz="1600" dirty="0" smtClean="0"/>
              <a:t>maintain protected genetic information in general personnel files, rather than in confidential medical files; or</a:t>
            </a:r>
          </a:p>
          <a:p>
            <a:pPr eaLnBrk="1" hangingPunct="1">
              <a:lnSpc>
                <a:spcPct val="80000"/>
              </a:lnSpc>
            </a:pPr>
            <a:r>
              <a:rPr lang="en-US" sz="1600" dirty="0" smtClean="0"/>
              <a:t>disclose protected genetic information about employees, except in limited circumstances.</a:t>
            </a:r>
          </a:p>
          <a:p>
            <a:pPr eaLnBrk="1" hangingPunct="1">
              <a:lnSpc>
                <a:spcPct val="80000"/>
              </a:lnSpc>
            </a:pPr>
            <a:r>
              <a:rPr lang="en-US" sz="1600" dirty="0" smtClean="0"/>
              <a:t>Under the Executive Order, departments and agencies must </a:t>
            </a:r>
            <a:r>
              <a:rPr lang="en-US" sz="1600" b="1" dirty="0" smtClean="0"/>
              <a:t>assure the confidentiality</a:t>
            </a:r>
            <a:r>
              <a:rPr lang="en-US" sz="1600" dirty="0" smtClean="0"/>
              <a:t> of any protected genetic information that they collect. This information must be treated with the same care as other confidential medical information and must be kept in files that are maintained separately from official personnel files </a:t>
            </a:r>
          </a:p>
          <a:p>
            <a:pPr eaLnBrk="1" hangingPunct="1">
              <a:lnSpc>
                <a:spcPct val="80000"/>
              </a:lnSpc>
            </a:pPr>
            <a:endParaRPr lang="en-US" sz="1600" dirty="0" smtClean="0"/>
          </a:p>
        </p:txBody>
      </p:sp>
      <p:sp>
        <p:nvSpPr>
          <p:cNvPr id="80901"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42F41234-9DDF-4BFD-9325-227715F0A0C4}" type="slidenum">
              <a:rPr lang="he-IL" sz="1200">
                <a:solidFill>
                  <a:srgbClr val="898989"/>
                </a:solidFill>
                <a:latin typeface="Calibri" pitchFamily="34" charset="0"/>
              </a:rPr>
              <a:pPr algn="r" rtl="0"/>
              <a:t>19</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 A little about me</a:t>
            </a:r>
          </a:p>
        </p:txBody>
      </p:sp>
      <p:sp>
        <p:nvSpPr>
          <p:cNvPr id="26627" name="Rectangle 3"/>
          <p:cNvSpPr>
            <a:spLocks noGrp="1" noChangeArrowheads="1"/>
          </p:cNvSpPr>
          <p:nvPr>
            <p:ph type="body" idx="1"/>
          </p:nvPr>
        </p:nvSpPr>
        <p:spPr>
          <a:xfrm>
            <a:off x="457200" y="1600200"/>
            <a:ext cx="6858000" cy="4800600"/>
          </a:xfrm>
        </p:spPr>
        <p:txBody>
          <a:bodyPr/>
          <a:lstStyle/>
          <a:p>
            <a:pPr algn="l" rtl="0" eaLnBrk="1" hangingPunct="1">
              <a:lnSpc>
                <a:spcPct val="80000"/>
              </a:lnSpc>
              <a:buFontTx/>
              <a:buNone/>
            </a:pPr>
            <a:r>
              <a:rPr lang="en-US" sz="1400" b="1" smtClean="0"/>
              <a:t>EDUCATION</a:t>
            </a:r>
          </a:p>
          <a:p>
            <a:pPr algn="l" rtl="0" eaLnBrk="1" hangingPunct="1">
              <a:lnSpc>
                <a:spcPct val="80000"/>
              </a:lnSpc>
            </a:pPr>
            <a:r>
              <a:rPr lang="en-US" sz="1400" smtClean="0"/>
              <a:t>PhD Genetics  </a:t>
            </a:r>
          </a:p>
          <a:p>
            <a:pPr lvl="2" algn="l" rtl="0" eaLnBrk="1" hangingPunct="1">
              <a:lnSpc>
                <a:spcPct val="80000"/>
              </a:lnSpc>
              <a:buFontTx/>
              <a:buNone/>
            </a:pPr>
            <a:r>
              <a:rPr lang="en-US" sz="1200" smtClean="0"/>
              <a:t>Yale University 2004</a:t>
            </a:r>
          </a:p>
          <a:p>
            <a:pPr lvl="2" algn="l" rtl="0" eaLnBrk="1" hangingPunct="1">
              <a:lnSpc>
                <a:spcPct val="80000"/>
              </a:lnSpc>
              <a:buFontTx/>
              <a:buNone/>
            </a:pPr>
            <a:r>
              <a:rPr lang="en-US" sz="1200" smtClean="0"/>
              <a:t>Correlating mRNA expression values with protein levels in yeast</a:t>
            </a:r>
          </a:p>
          <a:p>
            <a:pPr algn="l" rtl="0" eaLnBrk="1" hangingPunct="1">
              <a:lnSpc>
                <a:spcPct val="80000"/>
              </a:lnSpc>
              <a:buFontTx/>
              <a:buNone/>
            </a:pPr>
            <a:r>
              <a:rPr lang="en-US" sz="1400" smtClean="0"/>
              <a:t>		with Mark Gerstein</a:t>
            </a:r>
            <a:r>
              <a:rPr lang="he-IL" sz="1400" smtClean="0"/>
              <a:t> </a:t>
            </a:r>
            <a:endParaRPr lang="en-US" sz="1400" smtClean="0"/>
          </a:p>
          <a:p>
            <a:pPr algn="l" rtl="0" eaLnBrk="1" hangingPunct="1">
              <a:lnSpc>
                <a:spcPct val="80000"/>
              </a:lnSpc>
            </a:pPr>
            <a:r>
              <a:rPr lang="en-US" sz="1400" smtClean="0"/>
              <a:t>JD</a:t>
            </a:r>
          </a:p>
          <a:p>
            <a:pPr lvl="1" algn="l" rtl="0" eaLnBrk="1" hangingPunct="1">
              <a:lnSpc>
                <a:spcPct val="80000"/>
              </a:lnSpc>
              <a:buFontTx/>
              <a:buNone/>
            </a:pPr>
            <a:r>
              <a:rPr lang="en-US" sz="1200" smtClean="0"/>
              <a:t>		University of California, Berkeley 2007</a:t>
            </a:r>
          </a:p>
          <a:p>
            <a:pPr lvl="1" algn="l" rtl="0" eaLnBrk="1" hangingPunct="1">
              <a:lnSpc>
                <a:spcPct val="80000"/>
              </a:lnSpc>
              <a:buFontTx/>
              <a:buNone/>
            </a:pPr>
            <a:r>
              <a:rPr lang="en-US" sz="1200" smtClean="0"/>
              <a:t>		Focus on IP</a:t>
            </a:r>
          </a:p>
          <a:p>
            <a:pPr lvl="1" algn="l" rtl="0" eaLnBrk="1" hangingPunct="1">
              <a:lnSpc>
                <a:spcPct val="80000"/>
              </a:lnSpc>
              <a:buFontTx/>
              <a:buNone/>
            </a:pPr>
            <a:r>
              <a:rPr lang="en-US" sz="1200" smtClean="0"/>
              <a:t>		Wrote draft Patent Act for Jamaica as Part of Samuelson Clinic</a:t>
            </a:r>
          </a:p>
          <a:p>
            <a:pPr lvl="1" algn="l" rtl="0" eaLnBrk="1" hangingPunct="1">
              <a:lnSpc>
                <a:spcPct val="80000"/>
              </a:lnSpc>
              <a:buFontTx/>
              <a:buNone/>
            </a:pPr>
            <a:endParaRPr lang="en-US" sz="1200" smtClean="0"/>
          </a:p>
          <a:p>
            <a:pPr algn="l" rtl="0" eaLnBrk="1" hangingPunct="1">
              <a:lnSpc>
                <a:spcPct val="80000"/>
              </a:lnSpc>
            </a:pPr>
            <a:r>
              <a:rPr lang="en-US" sz="1400" smtClean="0"/>
              <a:t>Licensed to Practice Law </a:t>
            </a:r>
          </a:p>
          <a:p>
            <a:pPr lvl="1" algn="l" rtl="0" eaLnBrk="1" hangingPunct="1">
              <a:lnSpc>
                <a:spcPct val="80000"/>
              </a:lnSpc>
              <a:buFontTx/>
              <a:buNone/>
            </a:pPr>
            <a:r>
              <a:rPr lang="en-US" sz="1200" smtClean="0"/>
              <a:t>		California and </a:t>
            </a:r>
          </a:p>
          <a:p>
            <a:pPr lvl="1" algn="l" rtl="0" eaLnBrk="1" hangingPunct="1">
              <a:lnSpc>
                <a:spcPct val="80000"/>
              </a:lnSpc>
              <a:buFontTx/>
              <a:buNone/>
            </a:pPr>
            <a:r>
              <a:rPr lang="en-US" sz="1200" smtClean="0"/>
              <a:t>		before the United States Patent Office		</a:t>
            </a:r>
          </a:p>
          <a:p>
            <a:pPr lvl="1" algn="l" rtl="0" eaLnBrk="1" hangingPunct="1">
              <a:lnSpc>
                <a:spcPct val="80000"/>
              </a:lnSpc>
              <a:buFontTx/>
              <a:buNone/>
            </a:pPr>
            <a:endParaRPr lang="en-US" sz="1200" smtClean="0"/>
          </a:p>
          <a:p>
            <a:pPr algn="l" rtl="0" eaLnBrk="1" hangingPunct="1">
              <a:lnSpc>
                <a:spcPct val="80000"/>
              </a:lnSpc>
            </a:pPr>
            <a:r>
              <a:rPr lang="en-US" sz="1400" smtClean="0"/>
              <a:t>PostDocs</a:t>
            </a:r>
          </a:p>
          <a:p>
            <a:pPr lvl="1" algn="l" rtl="0" eaLnBrk="1" hangingPunct="1">
              <a:lnSpc>
                <a:spcPct val="80000"/>
              </a:lnSpc>
            </a:pPr>
            <a:r>
              <a:rPr lang="en-US" sz="1200" smtClean="0"/>
              <a:t>ETH Zurich 2005-08</a:t>
            </a:r>
          </a:p>
          <a:p>
            <a:pPr lvl="1" algn="l" rtl="0" eaLnBrk="1" hangingPunct="1">
              <a:lnSpc>
                <a:spcPct val="80000"/>
              </a:lnSpc>
            </a:pPr>
            <a:r>
              <a:rPr lang="en-US" sz="1200" smtClean="0"/>
              <a:t>Stanford University 07-08</a:t>
            </a:r>
          </a:p>
          <a:p>
            <a:pPr lvl="1" algn="l" rtl="0" eaLnBrk="1" hangingPunct="1">
              <a:lnSpc>
                <a:spcPct val="80000"/>
              </a:lnSpc>
              <a:buFontTx/>
              <a:buNone/>
            </a:pPr>
            <a:endParaRPr lang="en-US" sz="1200" smtClean="0"/>
          </a:p>
          <a:p>
            <a:pPr algn="l" rtl="0" eaLnBrk="1" hangingPunct="1">
              <a:lnSpc>
                <a:spcPct val="80000"/>
              </a:lnSpc>
              <a:buFontTx/>
              <a:buNone/>
            </a:pPr>
            <a:r>
              <a:rPr lang="en-US" sz="1400" b="1" smtClean="0"/>
              <a:t>CURRENTLY</a:t>
            </a:r>
            <a:endParaRPr lang="en-US" sz="1400" smtClean="0"/>
          </a:p>
          <a:p>
            <a:pPr lvl="1" algn="l" rtl="0" eaLnBrk="1" hangingPunct="1">
              <a:lnSpc>
                <a:spcPct val="80000"/>
              </a:lnSpc>
              <a:buFontTx/>
              <a:buNone/>
            </a:pPr>
            <a:r>
              <a:rPr lang="en-US" sz="1200" smtClean="0"/>
              <a:t>Assistant (Adj) Professor, Yale</a:t>
            </a:r>
          </a:p>
          <a:p>
            <a:pPr lvl="1" algn="l" rtl="0" eaLnBrk="1" hangingPunct="1">
              <a:lnSpc>
                <a:spcPct val="80000"/>
              </a:lnSpc>
              <a:buFontTx/>
              <a:buNone/>
            </a:pPr>
            <a:r>
              <a:rPr lang="en-US" sz="1200" smtClean="0"/>
              <a:t>Non Resident Fellow, Center for Law and the Biosciences </a:t>
            </a:r>
          </a:p>
          <a:p>
            <a:pPr lvl="1" algn="l" rtl="0" eaLnBrk="1" hangingPunct="1">
              <a:lnSpc>
                <a:spcPct val="80000"/>
              </a:lnSpc>
              <a:buFontTx/>
              <a:buNone/>
            </a:pPr>
            <a:r>
              <a:rPr lang="en-US" sz="1200" smtClean="0"/>
              <a:t>		Stanford Law School</a:t>
            </a:r>
          </a:p>
          <a:p>
            <a:pPr lvl="1" algn="l" rtl="0" eaLnBrk="1" hangingPunct="1">
              <a:lnSpc>
                <a:spcPct val="80000"/>
              </a:lnSpc>
              <a:buFontTx/>
              <a:buNone/>
            </a:pPr>
            <a:r>
              <a:rPr lang="en-US" sz="1200" smtClean="0"/>
              <a:t>Practicing  IP Law Pearl Cohen Zedek Latzer</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5" descr="birds_eye_view_map"/>
          <p:cNvPicPr>
            <a:picLocks noChangeAspect="1" noChangeArrowheads="1"/>
          </p:cNvPicPr>
          <p:nvPr/>
        </p:nvPicPr>
        <p:blipFill>
          <a:blip r:embed="rId2" cstate="print"/>
          <a:srcRect/>
          <a:stretch>
            <a:fillRect/>
          </a:stretch>
        </p:blipFill>
        <p:spPr bwMode="auto">
          <a:xfrm>
            <a:off x="685800" y="685800"/>
            <a:ext cx="7924800" cy="5659438"/>
          </a:xfrm>
          <a:prstGeom prst="rect">
            <a:avLst/>
          </a:prstGeom>
          <a:noFill/>
          <a:ln w="9525">
            <a:noFill/>
            <a:miter lim="800000"/>
            <a:headEnd/>
            <a:tailEnd/>
          </a:ln>
        </p:spPr>
      </p:pic>
      <p:sp>
        <p:nvSpPr>
          <p:cNvPr id="81924"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1F6C3482-9A57-4822-9111-42B37B1178F4}" type="slidenum">
              <a:rPr lang="he-IL" sz="1200">
                <a:solidFill>
                  <a:srgbClr val="898989"/>
                </a:solidFill>
                <a:latin typeface="Calibri" pitchFamily="34" charset="0"/>
              </a:rPr>
              <a:pPr algn="r" rtl="0"/>
              <a:t>20</a:t>
            </a:fld>
            <a:endParaRPr lang="en-US" sz="1200">
              <a:solidFill>
                <a:srgbClr val="898989"/>
              </a:solidFill>
              <a:latin typeface="Calibri" pitchFamily="34" charset="0"/>
            </a:endParaRPr>
          </a:p>
        </p:txBody>
      </p:sp>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8"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1"/>
          <p:cNvSpPr>
            <a:spLocks noGrp="1"/>
          </p:cNvSpPr>
          <p:nvPr>
            <p:ph idx="4294967295"/>
          </p:nvPr>
        </p:nvSpPr>
        <p:spPr>
          <a:xfrm>
            <a:off x="381000" y="1006475"/>
            <a:ext cx="8229600" cy="5851525"/>
          </a:xfrm>
        </p:spPr>
        <p:txBody>
          <a:bodyPr/>
          <a:lstStyle/>
          <a:p>
            <a:pPr algn="l" rtl="0" eaLnBrk="1" hangingPunct="1">
              <a:buFontTx/>
              <a:buNone/>
            </a:pPr>
            <a:r>
              <a:rPr lang="en-US" sz="3600" b="1" dirty="0" smtClean="0"/>
              <a:t>Legal protections notwithstanding…</a:t>
            </a:r>
          </a:p>
          <a:p>
            <a:pPr algn="l" rtl="0" eaLnBrk="1" hangingPunct="1">
              <a:buFontTx/>
              <a:buNone/>
            </a:pPr>
            <a:endParaRPr lang="en-US" sz="3600" b="1" dirty="0" smtClean="0"/>
          </a:p>
          <a:p>
            <a:pPr algn="l" rtl="0" eaLnBrk="1" hangingPunct="1">
              <a:buFontTx/>
              <a:buAutoNum type="arabicParenR"/>
            </a:pPr>
            <a:r>
              <a:rPr lang="en-US" sz="2400" dirty="0" smtClean="0"/>
              <a:t>We can’t stop people from sharing their own data</a:t>
            </a:r>
          </a:p>
          <a:p>
            <a:pPr algn="l" rtl="0" eaLnBrk="1" hangingPunct="1">
              <a:buFontTx/>
              <a:buAutoNum type="arabicParenR"/>
            </a:pPr>
            <a:r>
              <a:rPr lang="en-US" sz="2400" dirty="0" smtClean="0"/>
              <a:t>Data is difficult to </a:t>
            </a:r>
            <a:r>
              <a:rPr lang="en-US" sz="2400" dirty="0" err="1" smtClean="0"/>
              <a:t>anonymize</a:t>
            </a:r>
            <a:endParaRPr lang="en-US" sz="2400" dirty="0" smtClean="0"/>
          </a:p>
          <a:p>
            <a:pPr lvl="1">
              <a:buFontTx/>
              <a:buAutoNum type="alphaUcPeriod"/>
            </a:pPr>
            <a:r>
              <a:rPr lang="en-US" sz="2000" dirty="0" smtClean="0"/>
              <a:t>Protection of Data is administratively costly</a:t>
            </a:r>
          </a:p>
          <a:p>
            <a:pPr lvl="1">
              <a:buFontTx/>
              <a:buAutoNum type="alphaUcPeriod"/>
            </a:pPr>
            <a:r>
              <a:rPr lang="en-US" sz="2000" dirty="0" smtClean="0"/>
              <a:t>Protection of Data is monetarily costly</a:t>
            </a:r>
          </a:p>
          <a:p>
            <a:pPr algn="l" rtl="0" eaLnBrk="1" hangingPunct="1">
              <a:buFontTx/>
              <a:buAutoNum type="arabicParenR"/>
            </a:pPr>
            <a:r>
              <a:rPr lang="en-US" sz="2400" dirty="0" smtClean="0"/>
              <a:t>Usefulness of protected data is limited</a:t>
            </a:r>
          </a:p>
          <a:p>
            <a:pPr algn="l" rtl="0" eaLnBrk="1" hangingPunct="1">
              <a:buFontTx/>
              <a:buAutoNum type="arabicParenR"/>
            </a:pPr>
            <a:r>
              <a:rPr lang="en-US" sz="2400" dirty="0" smtClean="0"/>
              <a:t>Data is held in insecure locations</a:t>
            </a:r>
          </a:p>
          <a:p>
            <a:pPr algn="l" rtl="0" eaLnBrk="1" hangingPunct="1">
              <a:buFontTx/>
              <a:buAutoNum type="arabicParenR"/>
            </a:pPr>
            <a:r>
              <a:rPr lang="en-US" sz="2400" dirty="0" smtClean="0"/>
              <a:t>Data is passed around among researchers/medical professionals through insecure channels</a:t>
            </a:r>
          </a:p>
          <a:p>
            <a:pPr algn="l" rtl="0" eaLnBrk="1" hangingPunct="1">
              <a:buNone/>
            </a:pPr>
            <a:endParaRPr lang="en-US" sz="2400" dirty="0" smtClean="0"/>
          </a:p>
          <a:p>
            <a:pPr algn="l" rtl="0" eaLnBrk="1" hangingPunct="1">
              <a:buNone/>
            </a:pPr>
            <a:r>
              <a:rPr lang="en-US" sz="2400" dirty="0" smtClean="0"/>
              <a:t>Tradeoff: Accessibility vs. Protection</a:t>
            </a:r>
          </a:p>
          <a:p>
            <a:pPr algn="l" rtl="0" eaLnBrk="1" hangingPunct="1">
              <a:buFontTx/>
              <a:buNone/>
            </a:pPr>
            <a:endParaRPr lang="en-US" sz="2400" dirty="0" smtClean="0"/>
          </a:p>
          <a:p>
            <a:pPr marL="1314450" lvl="2" indent="-514350" algn="l" rtl="0" eaLnBrk="1" hangingPunct="1">
              <a:buFontTx/>
              <a:buNone/>
            </a:pPr>
            <a:endParaRPr lang="en-US" sz="1800" dirty="0" smtClean="0"/>
          </a:p>
        </p:txBody>
      </p:sp>
      <p:sp>
        <p:nvSpPr>
          <p:cNvPr id="8294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9CCF77BC-D713-48D4-8436-21ECC44DD06F}" type="slidenum">
              <a:rPr lang="he-IL" sz="1200">
                <a:solidFill>
                  <a:srgbClr val="898989"/>
                </a:solidFill>
                <a:latin typeface="Calibri" pitchFamily="34" charset="0"/>
              </a:rPr>
              <a:pPr algn="r" rtl="0"/>
              <a:t>21</a:t>
            </a:fld>
            <a:endParaRPr lang="en-US" sz="1200">
              <a:solidFill>
                <a:srgbClr val="898989"/>
              </a:solidFill>
              <a:latin typeface="Calibri" pitchFamily="34" charset="0"/>
            </a:endParaRPr>
          </a:p>
        </p:txBody>
      </p:sp>
      <p:sp>
        <p:nvSpPr>
          <p:cNvPr id="1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1"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2"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3" name="Rectangle 22"/>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idx="4294967295"/>
          </p:nvPr>
        </p:nvSpPr>
        <p:spPr>
          <a:xfrm>
            <a:off x="0" y="533400"/>
            <a:ext cx="9144000" cy="990600"/>
          </a:xfrm>
        </p:spPr>
        <p:txBody>
          <a:bodyPr>
            <a:normAutofit fontScale="90000"/>
          </a:bodyPr>
          <a:lstStyle/>
          <a:p>
            <a:pPr algn="r" eaLnBrk="1" hangingPunct="1"/>
            <a:r>
              <a:rPr lang="en-US" sz="4000" dirty="0" smtClean="0"/>
              <a:t/>
            </a:r>
            <a:br>
              <a:rPr lang="en-US" sz="4000" dirty="0" smtClean="0"/>
            </a:br>
            <a:r>
              <a:rPr lang="en-US" sz="4000" dirty="0" smtClean="0"/>
              <a:t>Trend is toward closed data even in science</a:t>
            </a:r>
          </a:p>
        </p:txBody>
      </p:sp>
      <p:pic>
        <p:nvPicPr>
          <p:cNvPr id="83971" name="Picture 4"/>
          <p:cNvPicPr>
            <a:picLocks noChangeAspect="1" noChangeArrowheads="1"/>
          </p:cNvPicPr>
          <p:nvPr/>
        </p:nvPicPr>
        <p:blipFill>
          <a:blip r:embed="rId2" cstate="print"/>
          <a:srcRect/>
          <a:stretch>
            <a:fillRect/>
          </a:stretch>
        </p:blipFill>
        <p:spPr bwMode="auto">
          <a:xfrm>
            <a:off x="304800" y="4572000"/>
            <a:ext cx="3505200" cy="2138363"/>
          </a:xfrm>
          <a:prstGeom prst="rect">
            <a:avLst/>
          </a:prstGeom>
          <a:noFill/>
          <a:ln w="9525">
            <a:noFill/>
            <a:round/>
            <a:headEnd/>
            <a:tailEnd/>
          </a:ln>
        </p:spPr>
      </p:pic>
      <p:pic>
        <p:nvPicPr>
          <p:cNvPr id="83972" name="Picture 7" descr="top_2009_license_AUTM"/>
          <p:cNvPicPr>
            <a:picLocks noChangeAspect="1" noChangeArrowheads="1"/>
          </p:cNvPicPr>
          <p:nvPr/>
        </p:nvPicPr>
        <p:blipFill>
          <a:blip r:embed="rId3" cstate="print"/>
          <a:srcRect/>
          <a:stretch>
            <a:fillRect/>
          </a:stretch>
        </p:blipFill>
        <p:spPr bwMode="auto">
          <a:xfrm>
            <a:off x="3200400" y="1600200"/>
            <a:ext cx="4038600" cy="2895600"/>
          </a:xfrm>
          <a:prstGeom prst="rect">
            <a:avLst/>
          </a:prstGeom>
          <a:noFill/>
          <a:ln w="9525">
            <a:noFill/>
            <a:miter lim="800000"/>
            <a:headEnd/>
            <a:tailEnd/>
          </a:ln>
        </p:spPr>
      </p:pic>
      <p:pic>
        <p:nvPicPr>
          <p:cNvPr id="83973" name="Picture 9" descr="fig05-32"/>
          <p:cNvPicPr>
            <a:picLocks noChangeAspect="1" noChangeArrowheads="1"/>
          </p:cNvPicPr>
          <p:nvPr/>
        </p:nvPicPr>
        <p:blipFill>
          <a:blip r:embed="rId4" cstate="print"/>
          <a:srcRect/>
          <a:stretch>
            <a:fillRect/>
          </a:stretch>
        </p:blipFill>
        <p:spPr bwMode="auto">
          <a:xfrm>
            <a:off x="533400" y="2057400"/>
            <a:ext cx="2819400" cy="2647950"/>
          </a:xfrm>
          <a:prstGeom prst="rect">
            <a:avLst/>
          </a:prstGeom>
          <a:noFill/>
          <a:ln w="9525">
            <a:noFill/>
            <a:miter lim="800000"/>
            <a:headEnd/>
            <a:tailEnd/>
          </a:ln>
        </p:spPr>
      </p:pic>
      <p:sp>
        <p:nvSpPr>
          <p:cNvPr id="83974" name="Rectangle 10"/>
          <p:cNvSpPr>
            <a:spLocks noChangeArrowheads="1"/>
          </p:cNvSpPr>
          <p:nvPr/>
        </p:nvSpPr>
        <p:spPr bwMode="auto">
          <a:xfrm>
            <a:off x="3657600" y="3276600"/>
            <a:ext cx="4267200" cy="1143000"/>
          </a:xfrm>
          <a:prstGeom prst="rect">
            <a:avLst/>
          </a:prstGeom>
          <a:solidFill>
            <a:schemeClr val="bg1"/>
          </a:solidFill>
          <a:ln w="9525">
            <a:noFill/>
            <a:miter lim="800000"/>
            <a:headEnd/>
            <a:tailEnd/>
          </a:ln>
        </p:spPr>
        <p:txBody>
          <a:bodyPr wrap="none" anchor="ctr"/>
          <a:lstStyle/>
          <a:p>
            <a:pPr rtl="0"/>
            <a:endParaRPr lang="en-US"/>
          </a:p>
        </p:txBody>
      </p:sp>
      <p:pic>
        <p:nvPicPr>
          <p:cNvPr id="83975" name="Picture 5" descr="Graphic of the growth of GenBank 1982-2008"/>
          <p:cNvPicPr>
            <a:picLocks noChangeAspect="1" noChangeArrowheads="1"/>
          </p:cNvPicPr>
          <p:nvPr/>
        </p:nvPicPr>
        <p:blipFill>
          <a:blip r:embed="rId5" cstate="print"/>
          <a:srcRect/>
          <a:stretch>
            <a:fillRect/>
          </a:stretch>
        </p:blipFill>
        <p:spPr bwMode="auto">
          <a:xfrm>
            <a:off x="3962400" y="3352800"/>
            <a:ext cx="2692400" cy="2762250"/>
          </a:xfrm>
          <a:prstGeom prst="rect">
            <a:avLst/>
          </a:prstGeom>
          <a:noFill/>
          <a:ln w="9525">
            <a:noFill/>
            <a:miter lim="800000"/>
            <a:headEnd/>
            <a:tailEnd/>
          </a:ln>
        </p:spPr>
      </p:pic>
      <p:sp>
        <p:nvSpPr>
          <p:cNvPr id="83976" name="Rectangle 3"/>
          <p:cNvSpPr>
            <a:spLocks noGrp="1"/>
          </p:cNvSpPr>
          <p:nvPr>
            <p:ph type="body" idx="4294967295"/>
          </p:nvPr>
        </p:nvSpPr>
        <p:spPr>
          <a:xfrm>
            <a:off x="6705600" y="3733800"/>
            <a:ext cx="2286000" cy="2239963"/>
          </a:xfrm>
        </p:spPr>
        <p:txBody>
          <a:bodyPr/>
          <a:lstStyle/>
          <a:p>
            <a:pPr eaLnBrk="1" hangingPunct="1">
              <a:lnSpc>
                <a:spcPct val="80000"/>
              </a:lnSpc>
            </a:pPr>
            <a:r>
              <a:rPr lang="en-US" sz="2800" smtClean="0"/>
              <a:t>IP</a:t>
            </a:r>
          </a:p>
          <a:p>
            <a:pPr eaLnBrk="1" hangingPunct="1">
              <a:lnSpc>
                <a:spcPct val="80000"/>
              </a:lnSpc>
            </a:pPr>
            <a:r>
              <a:rPr lang="en-US" sz="2800" smtClean="0"/>
              <a:t>Licensing</a:t>
            </a:r>
          </a:p>
          <a:p>
            <a:pPr eaLnBrk="1" hangingPunct="1">
              <a:lnSpc>
                <a:spcPct val="80000"/>
              </a:lnSpc>
            </a:pPr>
            <a:r>
              <a:rPr lang="en-US" sz="2800" smtClean="0"/>
              <a:t>Size of data</a:t>
            </a:r>
          </a:p>
          <a:p>
            <a:pPr eaLnBrk="1" hangingPunct="1">
              <a:lnSpc>
                <a:spcPct val="80000"/>
              </a:lnSpc>
            </a:pPr>
            <a:r>
              <a:rPr lang="en-US" sz="2800" smtClean="0"/>
              <a:t>Privacy Concerns</a:t>
            </a:r>
          </a:p>
        </p:txBody>
      </p:sp>
      <p:sp>
        <p:nvSpPr>
          <p:cNvPr id="1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1"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2"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3" name="Rectangle 22"/>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ph sz="half" idx="4294967295"/>
          </p:nvPr>
        </p:nvGraphicFramePr>
        <p:xfrm>
          <a:off x="2286000" y="4191000"/>
          <a:ext cx="2286000" cy="1657350"/>
        </p:xfrm>
        <a:graphic>
          <a:graphicData uri="http://schemas.openxmlformats.org/presentationml/2006/ole">
            <p:oleObj spid="_x0000_s1026" name="Image" r:id="rId3" imgW="3504762" imgH="2539683" progId="">
              <p:embed/>
            </p:oleObj>
          </a:graphicData>
        </a:graphic>
      </p:graphicFrame>
      <p:pic>
        <p:nvPicPr>
          <p:cNvPr id="16387" name="Picture 8" descr="180px-National_Bank_Oamaru"/>
          <p:cNvPicPr>
            <a:picLocks noChangeAspect="1" noChangeArrowheads="1"/>
          </p:cNvPicPr>
          <p:nvPr/>
        </p:nvPicPr>
        <p:blipFill>
          <a:blip r:embed="rId4" cstate="print">
            <a:lum bright="70000" contrast="-70000"/>
          </a:blip>
          <a:srcRect/>
          <a:stretch>
            <a:fillRect/>
          </a:stretch>
        </p:blipFill>
        <p:spPr bwMode="auto">
          <a:xfrm>
            <a:off x="5715000" y="274638"/>
            <a:ext cx="3048000" cy="2506662"/>
          </a:xfrm>
          <a:prstGeom prst="rect">
            <a:avLst/>
          </a:prstGeom>
          <a:noFill/>
          <a:ln w="9525">
            <a:noFill/>
            <a:miter lim="800000"/>
            <a:headEnd/>
            <a:tailEnd/>
          </a:ln>
        </p:spPr>
      </p:pic>
      <p:pic>
        <p:nvPicPr>
          <p:cNvPr id="16388" name="Picture 6" descr="ccc"/>
          <p:cNvPicPr>
            <a:picLocks noChangeAspect="1" noChangeArrowheads="1"/>
          </p:cNvPicPr>
          <p:nvPr/>
        </p:nvPicPr>
        <p:blipFill>
          <a:blip r:embed="rId5" cstate="print">
            <a:lum bright="70000" contrast="-70000"/>
          </a:blip>
          <a:srcRect/>
          <a:stretch>
            <a:fillRect/>
          </a:stretch>
        </p:blipFill>
        <p:spPr bwMode="auto">
          <a:xfrm>
            <a:off x="4648200" y="2819400"/>
            <a:ext cx="4286250" cy="2847975"/>
          </a:xfrm>
          <a:prstGeom prst="rect">
            <a:avLst/>
          </a:prstGeom>
          <a:noFill/>
          <a:ln w="9525">
            <a:noFill/>
            <a:miter lim="800000"/>
            <a:headEnd/>
            <a:tailEnd/>
          </a:ln>
        </p:spPr>
      </p:pic>
      <p:sp>
        <p:nvSpPr>
          <p:cNvPr id="16389" name="Rectangle 2"/>
          <p:cNvSpPr>
            <a:spLocks noGrp="1"/>
          </p:cNvSpPr>
          <p:nvPr>
            <p:ph type="title" idx="4294967295"/>
          </p:nvPr>
        </p:nvSpPr>
        <p:spPr>
          <a:xfrm>
            <a:off x="609600" y="533400"/>
            <a:ext cx="8229600" cy="1143000"/>
          </a:xfrm>
        </p:spPr>
        <p:txBody>
          <a:bodyPr/>
          <a:lstStyle/>
          <a:p>
            <a:pPr eaLnBrk="1" hangingPunct="1"/>
            <a:r>
              <a:rPr lang="en-US" smtClean="0"/>
              <a:t>Want to promote SAFE Access</a:t>
            </a:r>
          </a:p>
        </p:txBody>
      </p:sp>
      <p:sp>
        <p:nvSpPr>
          <p:cNvPr id="16390" name="Rectangle 3"/>
          <p:cNvSpPr>
            <a:spLocks noGrp="1"/>
          </p:cNvSpPr>
          <p:nvPr>
            <p:ph type="body" sz="half" idx="4294967295"/>
          </p:nvPr>
        </p:nvSpPr>
        <p:spPr>
          <a:xfrm>
            <a:off x="457200" y="1600200"/>
            <a:ext cx="7391400" cy="4525963"/>
          </a:xfrm>
        </p:spPr>
        <p:txBody>
          <a:bodyPr/>
          <a:lstStyle/>
          <a:p>
            <a:pPr eaLnBrk="1" hangingPunct="1">
              <a:lnSpc>
                <a:spcPct val="80000"/>
              </a:lnSpc>
            </a:pPr>
            <a:r>
              <a:rPr lang="en-US" sz="2400" smtClean="0"/>
              <a:t>High Level Data formats that are informative but without too much disclosure</a:t>
            </a:r>
          </a:p>
          <a:p>
            <a:pPr lvl="1" eaLnBrk="1" hangingPunct="1">
              <a:lnSpc>
                <a:spcPct val="80000"/>
              </a:lnSpc>
            </a:pPr>
            <a:r>
              <a:rPr lang="en-US" sz="2000" smtClean="0"/>
              <a:t>Mapped Read Format (MRF)</a:t>
            </a:r>
          </a:p>
          <a:p>
            <a:pPr lvl="1" eaLnBrk="1" hangingPunct="1">
              <a:lnSpc>
                <a:spcPct val="80000"/>
              </a:lnSpc>
            </a:pPr>
            <a:r>
              <a:rPr lang="en-US" sz="2000" smtClean="0"/>
              <a:t>CRAM</a:t>
            </a:r>
          </a:p>
          <a:p>
            <a:pPr eaLnBrk="1" hangingPunct="1">
              <a:lnSpc>
                <a:spcPct val="80000"/>
              </a:lnSpc>
            </a:pPr>
            <a:r>
              <a:rPr lang="en-US" sz="2400" smtClean="0"/>
              <a:t>Centralized and Monitored Cloud Computing Resources</a:t>
            </a:r>
          </a:p>
          <a:p>
            <a:pPr eaLnBrk="1" hangingPunct="1">
              <a:lnSpc>
                <a:spcPct val="80000"/>
              </a:lnSpc>
            </a:pPr>
            <a:r>
              <a:rPr lang="en-US" sz="2400" smtClean="0"/>
              <a:t>Look to other models (e.g., Financial Services)</a:t>
            </a:r>
          </a:p>
          <a:p>
            <a:pPr eaLnBrk="1" hangingPunct="1">
              <a:lnSpc>
                <a:spcPct val="80000"/>
              </a:lnSpc>
            </a:pPr>
            <a:r>
              <a:rPr lang="en-US" sz="2400" smtClean="0"/>
              <a:t>Informed Consent</a:t>
            </a:r>
          </a:p>
          <a:p>
            <a:pPr eaLnBrk="1" hangingPunct="1">
              <a:lnSpc>
                <a:spcPct val="80000"/>
              </a:lnSpc>
            </a:pPr>
            <a:r>
              <a:rPr lang="en-US" sz="2400" smtClean="0"/>
              <a:t>Education</a:t>
            </a:r>
          </a:p>
        </p:txBody>
      </p:sp>
      <p:sp>
        <p:nvSpPr>
          <p:cNvPr id="16391" name="Rectangle 4"/>
          <p:cNvSpPr>
            <a:spLocks noChangeArrowheads="1"/>
          </p:cNvSpPr>
          <p:nvPr/>
        </p:nvSpPr>
        <p:spPr bwMode="auto">
          <a:xfrm>
            <a:off x="457200" y="5762625"/>
            <a:ext cx="8382000" cy="822325"/>
          </a:xfrm>
          <a:prstGeom prst="rect">
            <a:avLst/>
          </a:prstGeom>
          <a:noFill/>
          <a:ln w="9525">
            <a:noFill/>
            <a:miter lim="800000"/>
            <a:headEnd/>
            <a:tailEnd/>
          </a:ln>
        </p:spPr>
        <p:txBody>
          <a:bodyPr anchor="ctr">
            <a:spAutoFit/>
          </a:bodyPr>
          <a:lstStyle/>
          <a:p>
            <a:pPr rtl="0">
              <a:buSzPct val="100000"/>
              <a:tabLst>
                <a:tab pos="228600" algn="l"/>
              </a:tabLst>
            </a:pPr>
            <a:r>
              <a:rPr lang="en-US" sz="1200"/>
              <a:t>Dov Greenbaum, Mark Gerstein, </a:t>
            </a:r>
            <a:r>
              <a:rPr lang="en-US" sz="1200" u="sng"/>
              <a:t>The Role of Cloud Computing in Managing the Deluge of Potentially Private Genetic Data</a:t>
            </a:r>
            <a:r>
              <a:rPr lang="en-US" sz="1200"/>
              <a:t>, 11 American Journal of Bioethics  39 (2011).</a:t>
            </a:r>
          </a:p>
          <a:p>
            <a:pPr rtl="0">
              <a:buSzPct val="100000"/>
              <a:tabLst>
                <a:tab pos="228600" algn="l"/>
              </a:tabLst>
            </a:pPr>
            <a:r>
              <a:rPr lang="en-US" sz="1200"/>
              <a:t>8.	Dov Greenbaum, Andrea Sboner, Xinmeng Jasmine Mu, Mark Gerstein, </a:t>
            </a:r>
            <a:r>
              <a:rPr lang="en-US" sz="1200" u="sng"/>
              <a:t>Genomics &amp; Privacy: Implications of the New Reality of Closed Data for the Field,</a:t>
            </a:r>
            <a:r>
              <a:rPr lang="en-US" sz="1200"/>
              <a:t> 7  PLOS COMPUTATIONAL BIOLOGY,  e1002278. Epub 2011 Dec 1.</a:t>
            </a:r>
          </a:p>
        </p:txBody>
      </p:sp>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5"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6" name="AutoShape 10"/>
          <p:cNvSpPr>
            <a:spLocks noChangeArrowheads="1"/>
          </p:cNvSpPr>
          <p:nvPr/>
        </p:nvSpPr>
        <p:spPr bwMode="auto">
          <a:xfrm>
            <a:off x="25146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Rectangle 17"/>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4267200" cy="4525963"/>
          </a:xfrm>
        </p:spPr>
        <p:txBody>
          <a:bodyPr>
            <a:normAutofit fontScale="92500" lnSpcReduction="20000"/>
          </a:bodyPr>
          <a:lstStyle/>
          <a:p>
            <a:pPr algn="l" rtl="0"/>
            <a:r>
              <a:rPr lang="en-US" dirty="0" smtClean="0"/>
              <a:t>Background</a:t>
            </a:r>
          </a:p>
          <a:p>
            <a:pPr lvl="1"/>
            <a:r>
              <a:rPr lang="en-US" dirty="0" smtClean="0"/>
              <a:t>Working Definition</a:t>
            </a:r>
          </a:p>
          <a:p>
            <a:pPr lvl="1"/>
            <a:r>
              <a:rPr lang="en-US" dirty="0" smtClean="0"/>
              <a:t>Pros and Cons</a:t>
            </a:r>
          </a:p>
          <a:p>
            <a:pPr lvl="1"/>
            <a:r>
              <a:rPr lang="en-US" dirty="0" smtClean="0"/>
              <a:t>Current Protections</a:t>
            </a:r>
          </a:p>
          <a:p>
            <a:pPr lvl="1"/>
            <a:r>
              <a:rPr lang="en-US" dirty="0" smtClean="0"/>
              <a:t>Stumbling blocks</a:t>
            </a:r>
          </a:p>
          <a:p>
            <a:pPr lvl="1"/>
            <a:r>
              <a:rPr lang="en-US" dirty="0" smtClean="0"/>
              <a:t>Potential components of a solution</a:t>
            </a:r>
          </a:p>
          <a:p>
            <a:pPr algn="l" rtl="0"/>
            <a:r>
              <a:rPr lang="en-US" dirty="0" smtClean="0"/>
              <a:t>Threats to Genomic Privacy</a:t>
            </a:r>
          </a:p>
          <a:p>
            <a:pPr algn="l" rtl="0"/>
            <a:r>
              <a:rPr lang="en-US" dirty="0" smtClean="0"/>
              <a:t>Genomic Privacy in Athletics</a:t>
            </a: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4267200" cy="4525963"/>
          </a:xfrm>
        </p:spPr>
        <p:txBody>
          <a:bodyPr>
            <a:normAutofit/>
          </a:bodyPr>
          <a:lstStyle/>
          <a:p>
            <a:pPr algn="l" rtl="0"/>
            <a:r>
              <a:rPr lang="en-US" dirty="0" smtClean="0"/>
              <a:t>Background</a:t>
            </a:r>
          </a:p>
          <a:p>
            <a:pPr algn="l" rtl="0"/>
            <a:r>
              <a:rPr lang="en-US" dirty="0" smtClean="0"/>
              <a:t>Threats to Genomic Privacy</a:t>
            </a:r>
          </a:p>
          <a:p>
            <a:pPr lvl="1" algn="l" rtl="0"/>
            <a:r>
              <a:rPr lang="en-US" dirty="0" smtClean="0"/>
              <a:t>You</a:t>
            </a:r>
          </a:p>
          <a:p>
            <a:pPr lvl="1" algn="l" rtl="0"/>
            <a:r>
              <a:rPr lang="en-US" dirty="0" smtClean="0"/>
              <a:t>Someone Else</a:t>
            </a:r>
          </a:p>
          <a:p>
            <a:pPr lvl="1" algn="l" rtl="0"/>
            <a:r>
              <a:rPr lang="en-US" dirty="0" smtClean="0"/>
              <a:t>Government</a:t>
            </a:r>
          </a:p>
          <a:p>
            <a:pPr algn="l" rtl="0"/>
            <a:r>
              <a:rPr lang="en-US" dirty="0" smtClean="0"/>
              <a:t>Genomic Privacy in Athletics</a:t>
            </a: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idx="4294967295"/>
          </p:nvPr>
        </p:nvSpPr>
        <p:spPr>
          <a:xfrm>
            <a:off x="533400" y="1066800"/>
            <a:ext cx="8229600" cy="1143000"/>
          </a:xfrm>
        </p:spPr>
        <p:txBody>
          <a:bodyPr>
            <a:normAutofit/>
          </a:bodyPr>
          <a:lstStyle/>
          <a:p>
            <a:pPr eaLnBrk="1" hangingPunct="1"/>
            <a:endParaRPr lang="en-US" sz="4000" dirty="0" smtClean="0"/>
          </a:p>
        </p:txBody>
      </p:sp>
      <p:pic>
        <p:nvPicPr>
          <p:cNvPr id="86019" name="Picture 5" descr="r20100917-nolimits"/>
          <p:cNvPicPr>
            <a:picLocks noChangeAspect="1" noChangeArrowheads="1"/>
          </p:cNvPicPr>
          <p:nvPr/>
        </p:nvPicPr>
        <p:blipFill>
          <a:blip r:embed="rId2" cstate="print"/>
          <a:srcRect/>
          <a:stretch>
            <a:fillRect/>
          </a:stretch>
        </p:blipFill>
        <p:spPr bwMode="auto">
          <a:xfrm>
            <a:off x="1676400" y="1447800"/>
            <a:ext cx="6019800" cy="4527550"/>
          </a:xfrm>
          <a:prstGeom prst="rect">
            <a:avLst/>
          </a:prstGeom>
          <a:noFill/>
          <a:ln w="9525">
            <a:noFill/>
            <a:miter lim="800000"/>
            <a:headEnd/>
            <a:tailEnd/>
          </a:ln>
        </p:spPr>
      </p:pic>
      <p:sp>
        <p:nvSpPr>
          <p:cNvPr id="86020"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8CB3E0BC-93EA-4DB3-B452-FE014ACE76B5}" type="slidenum">
              <a:rPr lang="he-IL" sz="1200">
                <a:solidFill>
                  <a:srgbClr val="898989"/>
                </a:solidFill>
                <a:latin typeface="Calibri" pitchFamily="34" charset="0"/>
              </a:rPr>
              <a:pPr algn="r" rtl="0"/>
              <a:t>26</a:t>
            </a:fld>
            <a:endParaRPr lang="en-US" sz="1200">
              <a:solidFill>
                <a:srgbClr val="898989"/>
              </a:solidFill>
              <a:latin typeface="Calibri" pitchFamily="34" charset="0"/>
            </a:endParaRPr>
          </a:p>
        </p:txBody>
      </p:sp>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9" descr="ExponentialGrowthofComputationalPower_0"/>
          <p:cNvPicPr>
            <a:picLocks noChangeAspect="1" noChangeArrowheads="1"/>
          </p:cNvPicPr>
          <p:nvPr/>
        </p:nvPicPr>
        <p:blipFill>
          <a:blip r:embed="rId2" cstate="print"/>
          <a:srcRect/>
          <a:stretch>
            <a:fillRect/>
          </a:stretch>
        </p:blipFill>
        <p:spPr bwMode="auto">
          <a:xfrm>
            <a:off x="5181600" y="838200"/>
            <a:ext cx="2743200" cy="2201863"/>
          </a:xfrm>
          <a:prstGeom prst="rect">
            <a:avLst/>
          </a:prstGeom>
          <a:noFill/>
          <a:ln w="9525">
            <a:noFill/>
            <a:miter lim="800000"/>
            <a:headEnd/>
            <a:tailEnd/>
          </a:ln>
        </p:spPr>
      </p:pic>
      <p:pic>
        <p:nvPicPr>
          <p:cNvPr id="87044" name="Picture 7" descr="http://www.genome.gov/images/content/cost_per_genome.jpg"/>
          <p:cNvPicPr>
            <a:picLocks noChangeAspect="1" noChangeArrowheads="1"/>
          </p:cNvPicPr>
          <p:nvPr/>
        </p:nvPicPr>
        <p:blipFill>
          <a:blip r:embed="rId3" cstate="print"/>
          <a:srcRect/>
          <a:stretch>
            <a:fillRect/>
          </a:stretch>
        </p:blipFill>
        <p:spPr bwMode="auto">
          <a:xfrm>
            <a:off x="381000" y="3124200"/>
            <a:ext cx="4114800" cy="3084513"/>
          </a:xfrm>
          <a:prstGeom prst="rect">
            <a:avLst/>
          </a:prstGeom>
          <a:noFill/>
          <a:ln w="9525">
            <a:noFill/>
            <a:miter lim="800000"/>
            <a:headEnd/>
            <a:tailEnd/>
          </a:ln>
        </p:spPr>
      </p:pic>
      <p:pic>
        <p:nvPicPr>
          <p:cNvPr id="87045" name="Picture 11" descr="hd-cost-graph-small"/>
          <p:cNvPicPr>
            <a:picLocks noChangeAspect="1" noChangeArrowheads="1"/>
          </p:cNvPicPr>
          <p:nvPr/>
        </p:nvPicPr>
        <p:blipFill>
          <a:blip r:embed="rId4" cstate="print"/>
          <a:srcRect/>
          <a:stretch>
            <a:fillRect/>
          </a:stretch>
        </p:blipFill>
        <p:spPr bwMode="auto">
          <a:xfrm>
            <a:off x="685800" y="914400"/>
            <a:ext cx="3505200" cy="2046288"/>
          </a:xfrm>
          <a:prstGeom prst="rect">
            <a:avLst/>
          </a:prstGeom>
          <a:noFill/>
          <a:ln w="9525">
            <a:noFill/>
            <a:miter lim="800000"/>
            <a:headEnd/>
            <a:tailEnd/>
          </a:ln>
        </p:spPr>
      </p:pic>
      <p:sp>
        <p:nvSpPr>
          <p:cNvPr id="87047"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6766146A-E5E9-4DFF-8ECE-77017F201881}" type="slidenum">
              <a:rPr lang="he-IL" sz="1200">
                <a:solidFill>
                  <a:srgbClr val="898989"/>
                </a:solidFill>
                <a:latin typeface="Calibri" pitchFamily="34" charset="0"/>
              </a:rPr>
              <a:pPr algn="r" rtl="0"/>
              <a:t>27</a:t>
            </a:fld>
            <a:endParaRPr lang="en-US" sz="1200">
              <a:solidFill>
                <a:srgbClr val="898989"/>
              </a:solidFill>
              <a:latin typeface="Calibri" pitchFamily="34" charset="0"/>
            </a:endParaRPr>
          </a:p>
        </p:txBody>
      </p:sp>
      <p:pic>
        <p:nvPicPr>
          <p:cNvPr id="87048" name="Picture 8" descr="Figure 2"/>
          <p:cNvPicPr>
            <a:picLocks noChangeAspect="1" noChangeArrowheads="1"/>
          </p:cNvPicPr>
          <p:nvPr/>
        </p:nvPicPr>
        <p:blipFill>
          <a:blip r:embed="rId5" cstate="print"/>
          <a:srcRect/>
          <a:stretch>
            <a:fillRect/>
          </a:stretch>
        </p:blipFill>
        <p:spPr bwMode="auto">
          <a:xfrm>
            <a:off x="4800600" y="3200400"/>
            <a:ext cx="4114800" cy="2811463"/>
          </a:xfrm>
          <a:prstGeom prst="rect">
            <a:avLst/>
          </a:prstGeom>
          <a:noFill/>
          <a:ln w="9525">
            <a:noFill/>
            <a:miter lim="800000"/>
            <a:headEnd/>
            <a:tailEnd/>
          </a:ln>
        </p:spPr>
      </p:pic>
      <p:sp>
        <p:nvSpPr>
          <p:cNvPr id="87049" name="Rectangle 10"/>
          <p:cNvSpPr>
            <a:spLocks noChangeArrowheads="1"/>
          </p:cNvSpPr>
          <p:nvPr/>
        </p:nvSpPr>
        <p:spPr bwMode="auto">
          <a:xfrm>
            <a:off x="381000" y="6216650"/>
            <a:ext cx="8534400" cy="641350"/>
          </a:xfrm>
          <a:prstGeom prst="rect">
            <a:avLst/>
          </a:prstGeom>
          <a:noFill/>
          <a:ln w="9525">
            <a:noFill/>
            <a:miter lim="800000"/>
            <a:headEnd/>
            <a:tailEnd/>
          </a:ln>
        </p:spPr>
        <p:txBody>
          <a:bodyPr>
            <a:spAutoFit/>
          </a:bodyPr>
          <a:lstStyle/>
          <a:p>
            <a:pPr rtl="0"/>
            <a:r>
              <a:rPr lang="en-US"/>
              <a:t>Dov Greenbaum, </a:t>
            </a:r>
            <a:r>
              <a:rPr lang="en-US" u="sng"/>
              <a:t>Privacy Concerns in Personal Genomics </a:t>
            </a:r>
            <a:r>
              <a:rPr lang="en-US"/>
              <a:t>STEP White Paper Series (University of California at Berkeley)</a:t>
            </a:r>
          </a:p>
        </p:txBody>
      </p:sp>
      <p:sp>
        <p:nvSpPr>
          <p:cNvPr id="2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9" name="Rectangle 2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2" descr="http://www.junkdna.com/23andme_holiday_gift_sale.JPG"/>
          <p:cNvPicPr>
            <a:picLocks noChangeAspect="1" noChangeArrowheads="1"/>
          </p:cNvPicPr>
          <p:nvPr/>
        </p:nvPicPr>
        <p:blipFill>
          <a:blip r:embed="rId2" cstate="print"/>
          <a:srcRect/>
          <a:stretch>
            <a:fillRect/>
          </a:stretch>
        </p:blipFill>
        <p:spPr bwMode="auto">
          <a:xfrm>
            <a:off x="2209799" y="1462087"/>
            <a:ext cx="4577861" cy="3719513"/>
          </a:xfrm>
          <a:prstGeom prst="rect">
            <a:avLst/>
          </a:prstGeom>
          <a:noFill/>
          <a:ln w="9525">
            <a:noFill/>
            <a:miter lim="800000"/>
            <a:headEnd/>
            <a:tailEnd/>
          </a:ln>
        </p:spPr>
      </p:pic>
      <p:sp>
        <p:nvSpPr>
          <p:cNvPr id="87047"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6766146A-E5E9-4DFF-8ECE-77017F201881}" type="slidenum">
              <a:rPr lang="he-IL" sz="1200">
                <a:solidFill>
                  <a:srgbClr val="898989"/>
                </a:solidFill>
                <a:latin typeface="Calibri" pitchFamily="34" charset="0"/>
              </a:rPr>
              <a:pPr algn="r" rtl="0"/>
              <a:t>28</a:t>
            </a:fld>
            <a:endParaRPr lang="en-US" sz="1200">
              <a:solidFill>
                <a:srgbClr val="898989"/>
              </a:solidFill>
              <a:latin typeface="Calibri" pitchFamily="34" charset="0"/>
            </a:endParaRPr>
          </a:p>
        </p:txBody>
      </p:sp>
      <p:sp>
        <p:nvSpPr>
          <p:cNvPr id="87049" name="Rectangle 10"/>
          <p:cNvSpPr>
            <a:spLocks noChangeArrowheads="1"/>
          </p:cNvSpPr>
          <p:nvPr/>
        </p:nvSpPr>
        <p:spPr bwMode="auto">
          <a:xfrm>
            <a:off x="381000" y="6216650"/>
            <a:ext cx="8534400" cy="641350"/>
          </a:xfrm>
          <a:prstGeom prst="rect">
            <a:avLst/>
          </a:prstGeom>
          <a:noFill/>
          <a:ln w="9525">
            <a:noFill/>
            <a:miter lim="800000"/>
            <a:headEnd/>
            <a:tailEnd/>
          </a:ln>
        </p:spPr>
        <p:txBody>
          <a:bodyPr>
            <a:spAutoFit/>
          </a:bodyPr>
          <a:lstStyle/>
          <a:p>
            <a:pPr rtl="0"/>
            <a:r>
              <a:rPr lang="en-US"/>
              <a:t>Dov Greenbaum, </a:t>
            </a:r>
            <a:r>
              <a:rPr lang="en-US" u="sng"/>
              <a:t>Privacy Concerns in Personal Genomics </a:t>
            </a:r>
            <a:r>
              <a:rPr lang="en-US"/>
              <a:t>STEP White Paper Series (University of California at Berkeley)</a:t>
            </a:r>
          </a:p>
        </p:txBody>
      </p:sp>
      <p:sp>
        <p:nvSpPr>
          <p:cNvPr id="2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9" name="Rectangle 2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p:cNvSpPr>
          <p:nvPr>
            <p:ph type="title" idx="4294967295"/>
          </p:nvPr>
        </p:nvSpPr>
        <p:spPr/>
        <p:txBody>
          <a:bodyPr/>
          <a:lstStyle/>
          <a:p>
            <a:pPr eaLnBrk="1" hangingPunct="1"/>
            <a:endParaRPr lang="en-US" dirty="0" smtClean="0"/>
          </a:p>
        </p:txBody>
      </p:sp>
      <p:pic>
        <p:nvPicPr>
          <p:cNvPr id="88067" name="Picture 7" descr="An external file that holds a picture, illustration, etc.&#10;Object name is gb-2011-12-8-125-1.jpg Object name is gb-2011-12-8-125-1.jpg"/>
          <p:cNvPicPr>
            <a:picLocks noChangeAspect="1" noChangeArrowheads="1"/>
          </p:cNvPicPr>
          <p:nvPr/>
        </p:nvPicPr>
        <p:blipFill>
          <a:blip r:embed="rId2" cstate="print"/>
          <a:srcRect/>
          <a:stretch>
            <a:fillRect/>
          </a:stretch>
        </p:blipFill>
        <p:spPr bwMode="auto">
          <a:xfrm>
            <a:off x="609600" y="838200"/>
            <a:ext cx="7830947" cy="4724400"/>
          </a:xfrm>
          <a:prstGeom prst="rect">
            <a:avLst/>
          </a:prstGeom>
          <a:noFill/>
          <a:ln w="9525">
            <a:noFill/>
            <a:miter lim="800000"/>
            <a:headEnd/>
            <a:tailEnd/>
          </a:ln>
        </p:spPr>
      </p:pic>
      <p:sp>
        <p:nvSpPr>
          <p:cNvPr id="88068" name="Rectangle 8"/>
          <p:cNvSpPr>
            <a:spLocks noChangeArrowheads="1"/>
          </p:cNvSpPr>
          <p:nvPr/>
        </p:nvSpPr>
        <p:spPr bwMode="auto">
          <a:xfrm>
            <a:off x="228600" y="5943600"/>
            <a:ext cx="8728075" cy="274638"/>
          </a:xfrm>
          <a:prstGeom prst="rect">
            <a:avLst/>
          </a:prstGeom>
          <a:noFill/>
          <a:ln w="9525">
            <a:noFill/>
            <a:miter lim="800000"/>
            <a:headEnd/>
            <a:tailEnd/>
          </a:ln>
        </p:spPr>
        <p:txBody>
          <a:bodyPr wrap="none" anchor="ctr">
            <a:spAutoFit/>
          </a:bodyPr>
          <a:lstStyle/>
          <a:p>
            <a:pPr rtl="0"/>
            <a:r>
              <a:rPr lang="en-US" sz="1200"/>
              <a:t>Andrea Sboner,  Xinmeng Mu, Dov Greenbaum, Mark Gerstein, </a:t>
            </a:r>
            <a:r>
              <a:rPr lang="en-US" sz="1200" u="sng"/>
              <a:t>The Real Cost of Sequencing</a:t>
            </a:r>
            <a:r>
              <a:rPr lang="en-US" sz="1200"/>
              <a:t>,  12 Genome Biology 125 (2011 </a:t>
            </a:r>
          </a:p>
        </p:txBody>
      </p:sp>
      <p:sp>
        <p:nvSpPr>
          <p:cNvPr id="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0" name="Rectangle 9"/>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A little about me</a:t>
            </a:r>
          </a:p>
        </p:txBody>
      </p:sp>
      <p:pic>
        <p:nvPicPr>
          <p:cNvPr id="27651" name="Picture 4"/>
          <p:cNvPicPr>
            <a:picLocks noGrp="1" noChangeAspect="1" noChangeArrowheads="1"/>
          </p:cNvPicPr>
          <p:nvPr>
            <p:ph idx="1"/>
          </p:nvPr>
        </p:nvPicPr>
        <p:blipFill>
          <a:blip r:embed="rId2" cstate="print"/>
          <a:srcRect/>
          <a:stretch>
            <a:fillRect/>
          </a:stretch>
        </p:blipFill>
        <p:spPr>
          <a:xfrm>
            <a:off x="1671638" y="1600200"/>
            <a:ext cx="5800725" cy="4525963"/>
          </a:xfr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95800" y="762000"/>
            <a:ext cx="4648200" cy="1143000"/>
          </a:xfrm>
        </p:spPr>
        <p:txBody>
          <a:bodyPr>
            <a:normAutofit fontScale="90000"/>
          </a:bodyPr>
          <a:lstStyle/>
          <a:p>
            <a:pPr eaLnBrk="1" hangingPunct="1">
              <a:defRPr/>
            </a:pPr>
            <a:r>
              <a:rPr lang="en-US" sz="4000" dirty="0" smtClean="0"/>
              <a:t>Rise of the Personal Genomics Industry</a:t>
            </a:r>
          </a:p>
        </p:txBody>
      </p:sp>
      <p:pic>
        <p:nvPicPr>
          <p:cNvPr id="89091" name="Picture 2" descr="http://blog.23andme.com/wp-content/uploads/2010/05/23andMe_Logo_blog.jpg"/>
          <p:cNvPicPr>
            <a:picLocks noChangeAspect="1" noChangeArrowheads="1"/>
          </p:cNvPicPr>
          <p:nvPr/>
        </p:nvPicPr>
        <p:blipFill>
          <a:blip r:embed="rId2" cstate="print"/>
          <a:srcRect/>
          <a:stretch>
            <a:fillRect/>
          </a:stretch>
        </p:blipFill>
        <p:spPr bwMode="auto">
          <a:xfrm>
            <a:off x="304800" y="1828800"/>
            <a:ext cx="3333750" cy="3324225"/>
          </a:xfrm>
          <a:prstGeom prst="rect">
            <a:avLst/>
          </a:prstGeom>
          <a:noFill/>
          <a:ln w="9525">
            <a:noFill/>
            <a:miter lim="800000"/>
            <a:headEnd/>
            <a:tailEnd/>
          </a:ln>
        </p:spPr>
      </p:pic>
      <p:pic>
        <p:nvPicPr>
          <p:cNvPr id="89092" name="Picture 4" descr="http://ce399.typepad.com/.a/6a00d8345257f969e2010535e449c6970b-800wi"/>
          <p:cNvPicPr>
            <a:picLocks noChangeAspect="1" noChangeArrowheads="1"/>
          </p:cNvPicPr>
          <p:nvPr/>
        </p:nvPicPr>
        <p:blipFill>
          <a:blip r:embed="rId3" cstate="print"/>
          <a:srcRect/>
          <a:stretch>
            <a:fillRect/>
          </a:stretch>
        </p:blipFill>
        <p:spPr bwMode="auto">
          <a:xfrm>
            <a:off x="7086600" y="4953000"/>
            <a:ext cx="1905000" cy="1905000"/>
          </a:xfrm>
          <a:prstGeom prst="rect">
            <a:avLst/>
          </a:prstGeom>
          <a:noFill/>
          <a:ln w="9525">
            <a:noFill/>
            <a:miter lim="800000"/>
            <a:headEnd/>
            <a:tailEnd/>
          </a:ln>
        </p:spPr>
      </p:pic>
      <p:pic>
        <p:nvPicPr>
          <p:cNvPr id="89093" name="Picture 6" descr="http://www.thegeneticgenealogist.com/wp-content/uploads/2007/12/knome-logo.jpg"/>
          <p:cNvPicPr>
            <a:picLocks noChangeAspect="1" noChangeArrowheads="1"/>
          </p:cNvPicPr>
          <p:nvPr/>
        </p:nvPicPr>
        <p:blipFill>
          <a:blip r:embed="rId4" cstate="print"/>
          <a:srcRect/>
          <a:stretch>
            <a:fillRect/>
          </a:stretch>
        </p:blipFill>
        <p:spPr bwMode="auto">
          <a:xfrm>
            <a:off x="5638800" y="2743200"/>
            <a:ext cx="2952750" cy="1905000"/>
          </a:xfrm>
          <a:prstGeom prst="rect">
            <a:avLst/>
          </a:prstGeom>
          <a:noFill/>
          <a:ln w="9525">
            <a:noFill/>
            <a:miter lim="800000"/>
            <a:headEnd/>
            <a:tailEnd/>
          </a:ln>
        </p:spPr>
      </p:pic>
      <p:pic>
        <p:nvPicPr>
          <p:cNvPr id="89094" name="Picture 8" descr="http://www.decode.com/images/ielogo.jpg"/>
          <p:cNvPicPr>
            <a:picLocks noChangeAspect="1" noChangeArrowheads="1"/>
          </p:cNvPicPr>
          <p:nvPr/>
        </p:nvPicPr>
        <p:blipFill>
          <a:blip r:embed="rId5" cstate="print"/>
          <a:srcRect/>
          <a:stretch>
            <a:fillRect/>
          </a:stretch>
        </p:blipFill>
        <p:spPr bwMode="auto">
          <a:xfrm>
            <a:off x="457200" y="4724400"/>
            <a:ext cx="4572000" cy="1371600"/>
          </a:xfrm>
          <a:prstGeom prst="rect">
            <a:avLst/>
          </a:prstGeom>
          <a:noFill/>
          <a:ln w="9525">
            <a:noFill/>
            <a:miter lim="800000"/>
            <a:headEnd/>
            <a:tailEnd/>
          </a:ln>
        </p:spPr>
      </p:pic>
      <p:sp>
        <p:nvSpPr>
          <p:cNvPr id="8909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7130189E-198B-42C4-881D-87DC9BCDBC67}" type="slidenum">
              <a:rPr lang="he-IL" sz="1200">
                <a:solidFill>
                  <a:srgbClr val="898989"/>
                </a:solidFill>
                <a:latin typeface="Calibri" pitchFamily="34" charset="0"/>
              </a:rPr>
              <a:pPr algn="r" rtl="0"/>
              <a:t>30</a:t>
            </a:fld>
            <a:endParaRPr lang="en-US" sz="1200">
              <a:solidFill>
                <a:srgbClr val="898989"/>
              </a:solidFill>
              <a:latin typeface="Calibri" pitchFamily="34" charset="0"/>
            </a:endParaRPr>
          </a:p>
        </p:txBody>
      </p:sp>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5"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6"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8" name="Rectangle 17"/>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a:xfrm>
            <a:off x="533400" y="914400"/>
            <a:ext cx="8229600" cy="1143000"/>
          </a:xfrm>
        </p:spPr>
        <p:txBody>
          <a:bodyPr/>
          <a:lstStyle/>
          <a:p>
            <a:pPr eaLnBrk="1" hangingPunct="1"/>
            <a:r>
              <a:rPr lang="en-US" smtClean="0"/>
              <a:t>Generation S</a:t>
            </a:r>
          </a:p>
        </p:txBody>
      </p:sp>
      <p:pic>
        <p:nvPicPr>
          <p:cNvPr id="90115" name="Content Placeholder 3" descr="961878_Enlarged_1.jpeg"/>
          <p:cNvPicPr>
            <a:picLocks noGrp="1" noChangeAspect="1"/>
          </p:cNvPicPr>
          <p:nvPr>
            <p:ph idx="4294967295"/>
          </p:nvPr>
        </p:nvPicPr>
        <p:blipFill>
          <a:blip r:embed="rId2" cstate="print"/>
          <a:srcRect/>
          <a:stretch>
            <a:fillRect/>
          </a:stretch>
        </p:blipFill>
        <p:spPr>
          <a:xfrm>
            <a:off x="3124200" y="2057400"/>
            <a:ext cx="3498850" cy="4395788"/>
          </a:xfrm>
        </p:spPr>
      </p:pic>
      <p:sp>
        <p:nvSpPr>
          <p:cNvPr id="5" name="Rectangle 4"/>
          <p:cNvSpPr/>
          <p:nvPr/>
        </p:nvSpPr>
        <p:spPr>
          <a:xfrm>
            <a:off x="152400" y="6400800"/>
            <a:ext cx="8991600" cy="338138"/>
          </a:xfrm>
          <a:prstGeom prst="rect">
            <a:avLst/>
          </a:prstGeom>
        </p:spPr>
        <p:txBody>
          <a:bodyPr>
            <a:spAutoFit/>
          </a:bodyPr>
          <a:lstStyle/>
          <a:p>
            <a:pPr rtl="0" fontAlgn="auto">
              <a:spcBef>
                <a:spcPts val="0"/>
              </a:spcBef>
              <a:spcAft>
                <a:spcPts val="0"/>
              </a:spcAft>
              <a:defRPr/>
            </a:pPr>
            <a:r>
              <a:rPr lang="en-US" sz="1600" dirty="0">
                <a:latin typeface="+mn-lt"/>
                <a:cs typeface="+mn-cs"/>
              </a:rPr>
              <a:t>Dov Greenbaum &amp; Mark Gerstein, </a:t>
            </a:r>
            <a:r>
              <a:rPr lang="en-US" sz="1600" u="sng" dirty="0">
                <a:latin typeface="+mn-lt"/>
                <a:cs typeface="+mn-cs"/>
              </a:rPr>
              <a:t>Sharing Too Much Online</a:t>
            </a:r>
            <a:r>
              <a:rPr lang="en-US" sz="1600" dirty="0">
                <a:latin typeface="+mn-lt"/>
                <a:cs typeface="+mn-cs"/>
              </a:rPr>
              <a:t>, </a:t>
            </a:r>
            <a:r>
              <a:rPr lang="en-US" sz="1600" cap="small" dirty="0">
                <a:latin typeface="+mn-lt"/>
                <a:cs typeface="+mn-cs"/>
              </a:rPr>
              <a:t>New York</a:t>
            </a:r>
            <a:r>
              <a:rPr lang="en-US" sz="1600" dirty="0">
                <a:latin typeface="+mn-lt"/>
                <a:cs typeface="+mn-cs"/>
              </a:rPr>
              <a:t> T</a:t>
            </a:r>
            <a:r>
              <a:rPr lang="en-US" sz="1600" cap="small" dirty="0">
                <a:latin typeface="+mn-lt"/>
                <a:cs typeface="+mn-cs"/>
              </a:rPr>
              <a:t>imes, </a:t>
            </a:r>
            <a:r>
              <a:rPr lang="en-US" sz="1600" dirty="0">
                <a:latin typeface="+mn-lt"/>
                <a:cs typeface="+mn-cs"/>
              </a:rPr>
              <a:t>October 6, 2011.</a:t>
            </a:r>
          </a:p>
        </p:txBody>
      </p:sp>
      <p:sp>
        <p:nvSpPr>
          <p:cNvPr id="90117"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65909859-9F43-400B-9699-D9ED8FBDC891}" type="slidenum">
              <a:rPr lang="he-IL" sz="1200">
                <a:solidFill>
                  <a:srgbClr val="898989"/>
                </a:solidFill>
                <a:latin typeface="Calibri" pitchFamily="34" charset="0"/>
              </a:rPr>
              <a:pPr algn="r" rtl="0"/>
              <a:t>31</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6" name="Rectangle 15"/>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idx="4294967295"/>
          </p:nvPr>
        </p:nvSpPr>
        <p:spPr/>
        <p:txBody>
          <a:bodyPr/>
          <a:lstStyle/>
          <a:p>
            <a:pPr eaLnBrk="1" hangingPunct="1"/>
            <a:endParaRPr lang="en-US" smtClean="0"/>
          </a:p>
        </p:txBody>
      </p:sp>
      <p:pic>
        <p:nvPicPr>
          <p:cNvPr id="91139" name="Picture 5" descr="ANd9GcSVncikErXRBqBL8pxBqdJaLzS8YMDUg05A9sxsovUYk-nFENRu"/>
          <p:cNvPicPr>
            <a:picLocks noChangeAspect="1" noChangeArrowheads="1"/>
          </p:cNvPicPr>
          <p:nvPr/>
        </p:nvPicPr>
        <p:blipFill>
          <a:blip r:embed="rId2" cstate="print"/>
          <a:srcRect/>
          <a:stretch>
            <a:fillRect/>
          </a:stretch>
        </p:blipFill>
        <p:spPr bwMode="auto">
          <a:xfrm>
            <a:off x="144463" y="46038"/>
            <a:ext cx="2065337" cy="2065337"/>
          </a:xfrm>
          <a:prstGeom prst="rect">
            <a:avLst/>
          </a:prstGeom>
          <a:noFill/>
          <a:ln w="9525">
            <a:noFill/>
            <a:miter lim="800000"/>
            <a:headEnd/>
            <a:tailEnd/>
          </a:ln>
        </p:spPr>
      </p:pic>
      <p:pic>
        <p:nvPicPr>
          <p:cNvPr id="91140" name="Picture 7" descr="ANd9GcTqtJcEBT_PY3JaOKuPafAQEbtLAZTA3-sTWDhxD-5VGOvYdwqa"/>
          <p:cNvPicPr>
            <a:picLocks noChangeAspect="1" noChangeArrowheads="1"/>
          </p:cNvPicPr>
          <p:nvPr/>
        </p:nvPicPr>
        <p:blipFill>
          <a:blip r:embed="rId3" cstate="print"/>
          <a:srcRect/>
          <a:stretch>
            <a:fillRect/>
          </a:stretch>
        </p:blipFill>
        <p:spPr bwMode="auto">
          <a:xfrm>
            <a:off x="152400" y="2209800"/>
            <a:ext cx="2143125" cy="2143125"/>
          </a:xfrm>
          <a:prstGeom prst="rect">
            <a:avLst/>
          </a:prstGeom>
          <a:noFill/>
          <a:ln w="9525">
            <a:noFill/>
            <a:miter lim="800000"/>
            <a:headEnd/>
            <a:tailEnd/>
          </a:ln>
        </p:spPr>
      </p:pic>
      <p:pic>
        <p:nvPicPr>
          <p:cNvPr id="91141" name="Picture 11" descr="ANd9GcTwCouIvt-qdBI5vr9vSxbA8W3PPlOK8Sa9djB0d9Rl5sxZ0wNv"/>
          <p:cNvPicPr>
            <a:picLocks noChangeAspect="1" noChangeArrowheads="1"/>
          </p:cNvPicPr>
          <p:nvPr/>
        </p:nvPicPr>
        <p:blipFill>
          <a:blip r:embed="rId4" cstate="print"/>
          <a:srcRect/>
          <a:stretch>
            <a:fillRect/>
          </a:stretch>
        </p:blipFill>
        <p:spPr bwMode="auto">
          <a:xfrm>
            <a:off x="2514600" y="2362200"/>
            <a:ext cx="1943100" cy="1943100"/>
          </a:xfrm>
          <a:prstGeom prst="rect">
            <a:avLst/>
          </a:prstGeom>
          <a:noFill/>
          <a:ln w="9525">
            <a:noFill/>
            <a:miter lim="800000"/>
            <a:headEnd/>
            <a:tailEnd/>
          </a:ln>
        </p:spPr>
      </p:pic>
      <p:pic>
        <p:nvPicPr>
          <p:cNvPr id="91142" name="Picture 13" descr="ANd9GcQsMogq3a7fwA-3V2XTzZ6SXlB20qgq48IxnSV0DQIseHR4lqFo"/>
          <p:cNvPicPr>
            <a:picLocks noChangeAspect="1" noChangeArrowheads="1"/>
          </p:cNvPicPr>
          <p:nvPr/>
        </p:nvPicPr>
        <p:blipFill>
          <a:blip r:embed="rId5" cstate="print"/>
          <a:srcRect/>
          <a:stretch>
            <a:fillRect/>
          </a:stretch>
        </p:blipFill>
        <p:spPr bwMode="auto">
          <a:xfrm>
            <a:off x="304800" y="4572000"/>
            <a:ext cx="1905000" cy="1905000"/>
          </a:xfrm>
          <a:prstGeom prst="rect">
            <a:avLst/>
          </a:prstGeom>
          <a:noFill/>
          <a:ln w="9525">
            <a:noFill/>
            <a:miter lim="800000"/>
            <a:headEnd/>
            <a:tailEnd/>
          </a:ln>
        </p:spPr>
      </p:pic>
      <p:pic>
        <p:nvPicPr>
          <p:cNvPr id="91143" name="Picture 15" descr="ANd9GcTLh14QRSBFoI4TDYAJMMpWZ5WkrSGjYDV9abFFcwFUJwjr4ge_"/>
          <p:cNvPicPr>
            <a:picLocks noChangeAspect="1" noChangeArrowheads="1"/>
          </p:cNvPicPr>
          <p:nvPr/>
        </p:nvPicPr>
        <p:blipFill>
          <a:blip r:embed="rId6" cstate="print"/>
          <a:srcRect/>
          <a:stretch>
            <a:fillRect/>
          </a:stretch>
        </p:blipFill>
        <p:spPr bwMode="auto">
          <a:xfrm>
            <a:off x="2590800" y="4572000"/>
            <a:ext cx="1943100" cy="1943100"/>
          </a:xfrm>
          <a:prstGeom prst="rect">
            <a:avLst/>
          </a:prstGeom>
          <a:noFill/>
          <a:ln w="9525">
            <a:noFill/>
            <a:miter lim="800000"/>
            <a:headEnd/>
            <a:tailEnd/>
          </a:ln>
        </p:spPr>
      </p:pic>
      <p:pic>
        <p:nvPicPr>
          <p:cNvPr id="91144" name="Picture 17" descr="pinterest-1345141049_600"/>
          <p:cNvPicPr>
            <a:picLocks noChangeAspect="1" noChangeArrowheads="1"/>
          </p:cNvPicPr>
          <p:nvPr/>
        </p:nvPicPr>
        <p:blipFill>
          <a:blip r:embed="rId7" cstate="print"/>
          <a:srcRect/>
          <a:stretch>
            <a:fillRect/>
          </a:stretch>
        </p:blipFill>
        <p:spPr bwMode="auto">
          <a:xfrm>
            <a:off x="2362200" y="0"/>
            <a:ext cx="2362200" cy="2362200"/>
          </a:xfrm>
          <a:prstGeom prst="rect">
            <a:avLst/>
          </a:prstGeom>
          <a:noFill/>
          <a:ln w="9525">
            <a:noFill/>
            <a:miter lim="800000"/>
            <a:headEnd/>
            <a:tailEnd/>
          </a:ln>
        </p:spPr>
      </p:pic>
      <p:pic>
        <p:nvPicPr>
          <p:cNvPr id="91145" name="Picture 19" descr="icon-512x512"/>
          <p:cNvPicPr>
            <a:picLocks noChangeAspect="1" noChangeArrowheads="1"/>
          </p:cNvPicPr>
          <p:nvPr/>
        </p:nvPicPr>
        <p:blipFill>
          <a:blip r:embed="rId8" cstate="print"/>
          <a:srcRect/>
          <a:stretch>
            <a:fillRect/>
          </a:stretch>
        </p:blipFill>
        <p:spPr bwMode="auto">
          <a:xfrm>
            <a:off x="4876800" y="4648200"/>
            <a:ext cx="1752600" cy="1752600"/>
          </a:xfrm>
          <a:prstGeom prst="rect">
            <a:avLst/>
          </a:prstGeom>
          <a:noFill/>
          <a:ln w="9525">
            <a:noFill/>
            <a:miter lim="800000"/>
            <a:headEnd/>
            <a:tailEnd/>
          </a:ln>
        </p:spPr>
      </p:pic>
      <p:pic>
        <p:nvPicPr>
          <p:cNvPr id="91146" name="Picture 21" descr="flickr-logo"/>
          <p:cNvPicPr>
            <a:picLocks noChangeAspect="1" noChangeArrowheads="1"/>
          </p:cNvPicPr>
          <p:nvPr/>
        </p:nvPicPr>
        <p:blipFill>
          <a:blip r:embed="rId9" cstate="print"/>
          <a:srcRect/>
          <a:stretch>
            <a:fillRect/>
          </a:stretch>
        </p:blipFill>
        <p:spPr bwMode="auto">
          <a:xfrm>
            <a:off x="6934200" y="304800"/>
            <a:ext cx="2066925" cy="1547813"/>
          </a:xfrm>
          <a:prstGeom prst="rect">
            <a:avLst/>
          </a:prstGeom>
          <a:noFill/>
          <a:ln w="9525">
            <a:noFill/>
            <a:miter lim="800000"/>
            <a:headEnd/>
            <a:tailEnd/>
          </a:ln>
        </p:spPr>
      </p:pic>
      <p:pic>
        <p:nvPicPr>
          <p:cNvPr id="91147" name="Picture 23" descr="google-plus_logo"/>
          <p:cNvPicPr>
            <a:picLocks noChangeAspect="1" noChangeArrowheads="1"/>
          </p:cNvPicPr>
          <p:nvPr/>
        </p:nvPicPr>
        <p:blipFill>
          <a:blip r:embed="rId10" cstate="print"/>
          <a:srcRect/>
          <a:stretch>
            <a:fillRect/>
          </a:stretch>
        </p:blipFill>
        <p:spPr bwMode="auto">
          <a:xfrm>
            <a:off x="4648200" y="0"/>
            <a:ext cx="2173288" cy="2362200"/>
          </a:xfrm>
          <a:prstGeom prst="rect">
            <a:avLst/>
          </a:prstGeom>
          <a:noFill/>
          <a:ln w="9525">
            <a:noFill/>
            <a:miter lim="800000"/>
            <a:headEnd/>
            <a:tailEnd/>
          </a:ln>
        </p:spPr>
      </p:pic>
      <p:pic>
        <p:nvPicPr>
          <p:cNvPr id="91148" name="Picture 25" descr="linkedin-logo"/>
          <p:cNvPicPr>
            <a:picLocks noChangeAspect="1" noChangeArrowheads="1"/>
          </p:cNvPicPr>
          <p:nvPr/>
        </p:nvPicPr>
        <p:blipFill>
          <a:blip r:embed="rId11" cstate="print"/>
          <a:srcRect/>
          <a:stretch>
            <a:fillRect/>
          </a:stretch>
        </p:blipFill>
        <p:spPr bwMode="auto">
          <a:xfrm>
            <a:off x="6838950" y="4419600"/>
            <a:ext cx="2305050" cy="2305050"/>
          </a:xfrm>
          <a:prstGeom prst="rect">
            <a:avLst/>
          </a:prstGeom>
          <a:noFill/>
          <a:ln w="9525">
            <a:noFill/>
            <a:miter lim="800000"/>
            <a:headEnd/>
            <a:tailEnd/>
          </a:ln>
        </p:spPr>
      </p:pic>
      <p:pic>
        <p:nvPicPr>
          <p:cNvPr id="91149" name="Picture 27" descr="youtube_logo_standard_againstwhite-vflKoO81_"/>
          <p:cNvPicPr>
            <a:picLocks noChangeAspect="1" noChangeArrowheads="1"/>
          </p:cNvPicPr>
          <p:nvPr/>
        </p:nvPicPr>
        <p:blipFill>
          <a:blip r:embed="rId12" cstate="print"/>
          <a:srcRect/>
          <a:stretch>
            <a:fillRect/>
          </a:stretch>
        </p:blipFill>
        <p:spPr bwMode="auto">
          <a:xfrm>
            <a:off x="4572000" y="2971800"/>
            <a:ext cx="2519363" cy="917575"/>
          </a:xfrm>
          <a:prstGeom prst="rect">
            <a:avLst/>
          </a:prstGeom>
          <a:noFill/>
          <a:ln w="9525">
            <a:noFill/>
            <a:miter lim="800000"/>
            <a:headEnd/>
            <a:tailEnd/>
          </a:ln>
        </p:spPr>
      </p:pic>
      <p:pic>
        <p:nvPicPr>
          <p:cNvPr id="91150" name="Picture 29" descr="blogger-logo"/>
          <p:cNvPicPr>
            <a:picLocks noChangeAspect="1" noChangeArrowheads="1"/>
          </p:cNvPicPr>
          <p:nvPr/>
        </p:nvPicPr>
        <p:blipFill>
          <a:blip r:embed="rId13" cstate="print"/>
          <a:srcRect/>
          <a:stretch>
            <a:fillRect/>
          </a:stretch>
        </p:blipFill>
        <p:spPr bwMode="auto">
          <a:xfrm>
            <a:off x="7239000" y="2590800"/>
            <a:ext cx="1685925" cy="1676400"/>
          </a:xfrm>
          <a:prstGeom prst="rect">
            <a:avLst/>
          </a:prstGeom>
          <a:noFill/>
          <a:ln w="9525">
            <a:noFill/>
            <a:miter lim="800000"/>
            <a:headEnd/>
            <a:tailEnd/>
          </a:ln>
        </p:spPr>
      </p:pic>
      <p:sp>
        <p:nvSpPr>
          <p:cNvPr id="91151" name="Slide Number Placeholder 1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5A9E60C1-25A8-42FB-A4C5-D881A428F891}" type="slidenum">
              <a:rPr lang="he-IL" sz="1200">
                <a:solidFill>
                  <a:srgbClr val="898989"/>
                </a:solidFill>
                <a:latin typeface="Calibri" pitchFamily="34" charset="0"/>
              </a:rPr>
              <a:pPr algn="r" rtl="0"/>
              <a:t>32</a:t>
            </a:fld>
            <a:endParaRPr lang="en-US" sz="1200">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6" descr="Tweets-Per-Day"/>
          <p:cNvPicPr>
            <a:picLocks noChangeAspect="1" noChangeArrowheads="1"/>
          </p:cNvPicPr>
          <p:nvPr/>
        </p:nvPicPr>
        <p:blipFill>
          <a:blip r:embed="rId2" cstate="print"/>
          <a:srcRect/>
          <a:stretch>
            <a:fillRect/>
          </a:stretch>
        </p:blipFill>
        <p:spPr bwMode="auto">
          <a:xfrm>
            <a:off x="5257800" y="1143000"/>
            <a:ext cx="3886200" cy="2914650"/>
          </a:xfrm>
          <a:prstGeom prst="rect">
            <a:avLst/>
          </a:prstGeom>
          <a:noFill/>
          <a:ln w="9525">
            <a:noFill/>
            <a:miter lim="800000"/>
            <a:headEnd/>
            <a:tailEnd/>
          </a:ln>
        </p:spPr>
      </p:pic>
      <p:pic>
        <p:nvPicPr>
          <p:cNvPr id="92163" name="Picture 14" descr="Facebook-User-Growth"/>
          <p:cNvPicPr>
            <a:picLocks noChangeAspect="1" noChangeArrowheads="1"/>
          </p:cNvPicPr>
          <p:nvPr/>
        </p:nvPicPr>
        <p:blipFill>
          <a:blip r:embed="rId3" cstate="print"/>
          <a:srcRect/>
          <a:stretch>
            <a:fillRect/>
          </a:stretch>
        </p:blipFill>
        <p:spPr bwMode="auto">
          <a:xfrm>
            <a:off x="0" y="914400"/>
            <a:ext cx="3886200" cy="2914650"/>
          </a:xfrm>
          <a:prstGeom prst="rect">
            <a:avLst/>
          </a:prstGeom>
          <a:noFill/>
          <a:ln w="9525">
            <a:noFill/>
            <a:miter lim="800000"/>
            <a:headEnd/>
            <a:tailEnd/>
          </a:ln>
        </p:spPr>
      </p:pic>
      <p:pic>
        <p:nvPicPr>
          <p:cNvPr id="92164" name="Picture 7" descr="Growth-of-Social-Media1"/>
          <p:cNvPicPr>
            <a:picLocks noChangeAspect="1" noChangeArrowheads="1"/>
          </p:cNvPicPr>
          <p:nvPr/>
        </p:nvPicPr>
        <p:blipFill>
          <a:blip r:embed="rId4" cstate="print"/>
          <a:srcRect/>
          <a:stretch>
            <a:fillRect/>
          </a:stretch>
        </p:blipFill>
        <p:spPr bwMode="auto">
          <a:xfrm>
            <a:off x="2362200" y="2286000"/>
            <a:ext cx="4414838" cy="4371975"/>
          </a:xfrm>
          <a:prstGeom prst="rect">
            <a:avLst/>
          </a:prstGeom>
          <a:noFill/>
          <a:ln w="9525">
            <a:noFill/>
            <a:miter lim="800000"/>
            <a:headEnd/>
            <a:tailEnd/>
          </a:ln>
        </p:spPr>
      </p:pic>
      <p:sp>
        <p:nvSpPr>
          <p:cNvPr id="92165"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4B20A09C-A04C-43BF-BFBD-429241E012AC}" type="slidenum">
              <a:rPr lang="he-IL" sz="1200">
                <a:solidFill>
                  <a:srgbClr val="898989"/>
                </a:solidFill>
                <a:latin typeface="Calibri" pitchFamily="34" charset="0"/>
              </a:rPr>
              <a:pPr algn="r" rtl="0"/>
              <a:t>33</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6" name="Rectangle 15"/>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457200" y="533400"/>
            <a:ext cx="8229600" cy="1143000"/>
          </a:xfrm>
        </p:spPr>
        <p:txBody>
          <a:bodyPr/>
          <a:lstStyle/>
          <a:p>
            <a:pPr eaLnBrk="1" hangingPunct="1"/>
            <a:r>
              <a:rPr lang="en-US" smtClean="0"/>
              <a:t>Who wants to crack your data</a:t>
            </a:r>
          </a:p>
        </p:txBody>
      </p:sp>
      <p:pic>
        <p:nvPicPr>
          <p:cNvPr id="93187" name="Picture 5" descr="ANd9GcTxb62PDvYRtiDVYBfmX5uFVwi06NqsfSejA-uBjksGGuniqmj5wA"/>
          <p:cNvPicPr>
            <a:picLocks noChangeAspect="1" noChangeArrowheads="1"/>
          </p:cNvPicPr>
          <p:nvPr/>
        </p:nvPicPr>
        <p:blipFill>
          <a:blip r:embed="rId2" cstate="print"/>
          <a:srcRect/>
          <a:stretch>
            <a:fillRect/>
          </a:stretch>
        </p:blipFill>
        <p:spPr bwMode="auto">
          <a:xfrm>
            <a:off x="3200400" y="1447800"/>
            <a:ext cx="2762250" cy="1657350"/>
          </a:xfrm>
          <a:prstGeom prst="rect">
            <a:avLst/>
          </a:prstGeom>
          <a:noFill/>
          <a:ln w="9525">
            <a:noFill/>
            <a:miter lim="800000"/>
            <a:headEnd/>
            <a:tailEnd/>
          </a:ln>
        </p:spPr>
      </p:pic>
      <p:pic>
        <p:nvPicPr>
          <p:cNvPr id="93188" name="Picture 7" descr="ANd9GcTO3ML00Tl0_0JLMHMbvGXELGXsULNFDWgEDkpGDXPew19U4Tnl"/>
          <p:cNvPicPr>
            <a:picLocks noChangeAspect="1" noChangeArrowheads="1"/>
          </p:cNvPicPr>
          <p:nvPr/>
        </p:nvPicPr>
        <p:blipFill>
          <a:blip r:embed="rId3" cstate="print"/>
          <a:srcRect/>
          <a:stretch>
            <a:fillRect/>
          </a:stretch>
        </p:blipFill>
        <p:spPr bwMode="auto">
          <a:xfrm>
            <a:off x="0" y="1371600"/>
            <a:ext cx="2724150" cy="1676400"/>
          </a:xfrm>
          <a:prstGeom prst="rect">
            <a:avLst/>
          </a:prstGeom>
          <a:noFill/>
          <a:ln w="9525">
            <a:noFill/>
            <a:miter lim="800000"/>
            <a:headEnd/>
            <a:tailEnd/>
          </a:ln>
        </p:spPr>
      </p:pic>
      <p:pic>
        <p:nvPicPr>
          <p:cNvPr id="93189" name="Picture 9" descr="Click here to read The 5 Questions That Will Tell You Everything About a Company's Culture"/>
          <p:cNvPicPr>
            <a:picLocks noChangeAspect="1" noChangeArrowheads="1"/>
          </p:cNvPicPr>
          <p:nvPr/>
        </p:nvPicPr>
        <p:blipFill>
          <a:blip r:embed="rId4" cstate="print"/>
          <a:srcRect/>
          <a:stretch>
            <a:fillRect/>
          </a:stretch>
        </p:blipFill>
        <p:spPr bwMode="auto">
          <a:xfrm>
            <a:off x="0" y="3124200"/>
            <a:ext cx="2895600" cy="1628775"/>
          </a:xfrm>
          <a:prstGeom prst="rect">
            <a:avLst/>
          </a:prstGeom>
          <a:noFill/>
          <a:ln w="9525">
            <a:noFill/>
            <a:miter lim="800000"/>
            <a:headEnd/>
            <a:tailEnd/>
          </a:ln>
        </p:spPr>
      </p:pic>
      <p:pic>
        <p:nvPicPr>
          <p:cNvPr id="93190" name="Picture 11" descr="ANd9GcRDMZyKIx3XsRicbm8nOgGKrhpSqF-IiPgKCDg_SMkGu7UwPlbakg"/>
          <p:cNvPicPr>
            <a:picLocks noChangeAspect="1" noChangeArrowheads="1"/>
          </p:cNvPicPr>
          <p:nvPr/>
        </p:nvPicPr>
        <p:blipFill>
          <a:blip r:embed="rId5" cstate="print"/>
          <a:srcRect/>
          <a:stretch>
            <a:fillRect/>
          </a:stretch>
        </p:blipFill>
        <p:spPr bwMode="auto">
          <a:xfrm>
            <a:off x="3429000" y="3505200"/>
            <a:ext cx="2305050" cy="1981200"/>
          </a:xfrm>
          <a:prstGeom prst="rect">
            <a:avLst/>
          </a:prstGeom>
          <a:noFill/>
          <a:ln w="9525">
            <a:noFill/>
            <a:miter lim="800000"/>
            <a:headEnd/>
            <a:tailEnd/>
          </a:ln>
        </p:spPr>
      </p:pic>
      <p:pic>
        <p:nvPicPr>
          <p:cNvPr id="93191" name="Picture 13" descr="insurance-agent1"/>
          <p:cNvPicPr>
            <a:picLocks noChangeAspect="1" noChangeArrowheads="1"/>
          </p:cNvPicPr>
          <p:nvPr/>
        </p:nvPicPr>
        <p:blipFill>
          <a:blip r:embed="rId6" cstate="print"/>
          <a:srcRect/>
          <a:stretch>
            <a:fillRect/>
          </a:stretch>
        </p:blipFill>
        <p:spPr bwMode="auto">
          <a:xfrm>
            <a:off x="5867400" y="3810000"/>
            <a:ext cx="2857500" cy="2409825"/>
          </a:xfrm>
          <a:prstGeom prst="rect">
            <a:avLst/>
          </a:prstGeom>
          <a:noFill/>
          <a:ln w="9525">
            <a:noFill/>
            <a:miter lim="800000"/>
            <a:headEnd/>
            <a:tailEnd/>
          </a:ln>
        </p:spPr>
      </p:pic>
      <p:pic>
        <p:nvPicPr>
          <p:cNvPr id="93192" name="Picture 15" descr="ANd9GcTvESToKcyk8wazDSU0kZk03ejymqmwnpc2Ewi5-rdTZL-g08b4VA"/>
          <p:cNvPicPr>
            <a:picLocks noChangeAspect="1" noChangeArrowheads="1"/>
          </p:cNvPicPr>
          <p:nvPr/>
        </p:nvPicPr>
        <p:blipFill>
          <a:blip r:embed="rId7" cstate="print"/>
          <a:srcRect/>
          <a:stretch>
            <a:fillRect/>
          </a:stretch>
        </p:blipFill>
        <p:spPr bwMode="auto">
          <a:xfrm>
            <a:off x="6248400" y="1524000"/>
            <a:ext cx="2209800" cy="2066925"/>
          </a:xfrm>
          <a:prstGeom prst="rect">
            <a:avLst/>
          </a:prstGeom>
          <a:noFill/>
          <a:ln w="9525">
            <a:noFill/>
            <a:miter lim="800000"/>
            <a:headEnd/>
            <a:tailEnd/>
          </a:ln>
        </p:spPr>
      </p:pic>
      <p:pic>
        <p:nvPicPr>
          <p:cNvPr id="93193" name="Picture 17" descr="birth+cert+tee"/>
          <p:cNvPicPr>
            <a:picLocks noChangeAspect="1" noChangeArrowheads="1"/>
          </p:cNvPicPr>
          <p:nvPr/>
        </p:nvPicPr>
        <p:blipFill>
          <a:blip r:embed="rId8" cstate="print"/>
          <a:srcRect/>
          <a:stretch>
            <a:fillRect/>
          </a:stretch>
        </p:blipFill>
        <p:spPr bwMode="auto">
          <a:xfrm>
            <a:off x="0" y="5029200"/>
            <a:ext cx="2895600" cy="2171700"/>
          </a:xfrm>
          <a:prstGeom prst="rect">
            <a:avLst/>
          </a:prstGeom>
          <a:noFill/>
          <a:ln w="9525">
            <a:noFill/>
            <a:miter lim="800000"/>
            <a:headEnd/>
            <a:tailEnd/>
          </a:ln>
        </p:spPr>
      </p:pic>
      <p:sp>
        <p:nvSpPr>
          <p:cNvPr id="93194" name="Slide Number Placeholder 9"/>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4DE9BD86-A002-4419-AC23-030860370E30}" type="slidenum">
              <a:rPr lang="he-IL" sz="1200">
                <a:solidFill>
                  <a:srgbClr val="898989"/>
                </a:solidFill>
                <a:latin typeface="Calibri" pitchFamily="34" charset="0"/>
              </a:rPr>
              <a:pPr algn="r" rtl="0"/>
              <a:t>34</a:t>
            </a:fld>
            <a:endParaRPr lang="en-US" sz="1200">
              <a:solidFill>
                <a:srgbClr val="898989"/>
              </a:solidFill>
              <a:latin typeface="Calibri" pitchFamily="34" charset="0"/>
            </a:endParaRPr>
          </a:p>
        </p:txBody>
      </p:sp>
      <p:sp>
        <p:nvSpPr>
          <p:cNvPr id="16"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7"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8"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9"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0" name="Rectangle 19"/>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Grp="1" noChangeAspect="1" noChangeArrowheads="1"/>
          </p:cNvPicPr>
          <p:nvPr>
            <p:ph type="title"/>
          </p:nvPr>
        </p:nvPicPr>
        <p:blipFill>
          <a:blip r:embed="rId2" cstate="print"/>
          <a:srcRect/>
          <a:stretch>
            <a:fillRect/>
          </a:stretch>
        </p:blipFill>
        <p:spPr>
          <a:xfrm>
            <a:off x="381000" y="1295400"/>
            <a:ext cx="8229600" cy="1143000"/>
          </a:xfrm>
        </p:spPr>
      </p:pic>
      <p:pic>
        <p:nvPicPr>
          <p:cNvPr id="94211" name="Picture 3"/>
          <p:cNvPicPr>
            <a:picLocks noChangeAspect="1" noChangeArrowheads="1"/>
          </p:cNvPicPr>
          <p:nvPr/>
        </p:nvPicPr>
        <p:blipFill>
          <a:blip r:embed="rId3" cstate="print"/>
          <a:srcRect/>
          <a:stretch>
            <a:fillRect/>
          </a:stretch>
        </p:blipFill>
        <p:spPr bwMode="auto">
          <a:xfrm>
            <a:off x="1143000" y="1524000"/>
            <a:ext cx="6896100" cy="4548188"/>
          </a:xfrm>
          <a:prstGeom prst="rect">
            <a:avLst/>
          </a:prstGeom>
          <a:noFill/>
          <a:ln w="9525">
            <a:noFill/>
            <a:miter lim="800000"/>
            <a:headEnd/>
            <a:tailEnd/>
          </a:ln>
        </p:spPr>
      </p:pic>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Rectangle 1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ph idx="4294967295"/>
          </p:nvPr>
        </p:nvGraphicFramePr>
        <p:xfrm>
          <a:off x="1295400" y="1524000"/>
          <a:ext cx="7086600" cy="4202113"/>
        </p:xfrm>
        <a:graphic>
          <a:graphicData uri="http://schemas.openxmlformats.org/presentationml/2006/ole">
            <p:oleObj spid="_x0000_s2050" name="Image" r:id="rId3" imgW="12850794" imgH="7619048" progId="">
              <p:embed/>
            </p:oleObj>
          </a:graphicData>
        </a:graphic>
      </p:graphicFrame>
      <p:pic>
        <p:nvPicPr>
          <p:cNvPr id="17411" name="Picture 5" descr="ANd9GcR6klzF2d7r8xG6x06kjxW4TtA0tdKYtXvSluUlUkPRNptrDcw59g"/>
          <p:cNvPicPr>
            <a:picLocks noChangeAspect="1" noChangeArrowheads="1"/>
          </p:cNvPicPr>
          <p:nvPr/>
        </p:nvPicPr>
        <p:blipFill>
          <a:blip r:embed="rId4" cstate="print"/>
          <a:srcRect/>
          <a:stretch>
            <a:fillRect/>
          </a:stretch>
        </p:blipFill>
        <p:spPr bwMode="auto">
          <a:xfrm>
            <a:off x="304800" y="609600"/>
            <a:ext cx="2733675" cy="1666875"/>
          </a:xfrm>
          <a:prstGeom prst="rect">
            <a:avLst/>
          </a:prstGeom>
          <a:noFill/>
          <a:ln w="9525">
            <a:noFill/>
            <a:miter lim="800000"/>
            <a:headEnd/>
            <a:tailEnd/>
          </a:ln>
        </p:spPr>
      </p:pic>
      <p:pic>
        <p:nvPicPr>
          <p:cNvPr id="17412" name="Picture 7" descr="bbdance690"/>
          <p:cNvPicPr>
            <a:picLocks noChangeAspect="1" noChangeArrowheads="1"/>
          </p:cNvPicPr>
          <p:nvPr/>
        </p:nvPicPr>
        <p:blipFill>
          <a:blip r:embed="rId5" cstate="print"/>
          <a:srcRect/>
          <a:stretch>
            <a:fillRect/>
          </a:stretch>
        </p:blipFill>
        <p:spPr bwMode="auto">
          <a:xfrm>
            <a:off x="4343400" y="685800"/>
            <a:ext cx="4391025" cy="1717675"/>
          </a:xfrm>
          <a:prstGeom prst="rect">
            <a:avLst/>
          </a:prstGeom>
          <a:noFill/>
          <a:ln w="9525">
            <a:noFill/>
            <a:miter lim="800000"/>
            <a:headEnd/>
            <a:tailEnd/>
          </a:ln>
        </p:spPr>
      </p:pic>
      <p:sp>
        <p:nvSpPr>
          <p:cNvPr id="17413" name="Text Box 8"/>
          <p:cNvSpPr txBox="1">
            <a:spLocks noChangeArrowheads="1"/>
          </p:cNvSpPr>
          <p:nvPr/>
        </p:nvSpPr>
        <p:spPr bwMode="auto">
          <a:xfrm>
            <a:off x="685800" y="6019800"/>
            <a:ext cx="7467600" cy="641350"/>
          </a:xfrm>
          <a:prstGeom prst="rect">
            <a:avLst/>
          </a:prstGeom>
          <a:noFill/>
          <a:ln w="9525">
            <a:noFill/>
            <a:miter lim="800000"/>
            <a:headEnd/>
            <a:tailEnd/>
          </a:ln>
        </p:spPr>
        <p:txBody>
          <a:bodyPr>
            <a:spAutoFit/>
          </a:bodyPr>
          <a:lstStyle/>
          <a:p>
            <a:pPr rtl="0"/>
            <a:r>
              <a:rPr lang="en-US"/>
              <a:t>Cross correlated small set of identifiable IMDB movie database rating </a:t>
            </a:r>
          </a:p>
          <a:p>
            <a:pPr rtl="0"/>
            <a:r>
              <a:rPr lang="en-US"/>
              <a:t>records with large set of “anonymized” Netflix customer ratings</a:t>
            </a:r>
          </a:p>
        </p:txBody>
      </p:sp>
      <p:sp>
        <p:nvSpPr>
          <p:cNvPr id="17414"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4949143-23A3-4C09-B1E5-742E650A2D54}" type="slidenum">
              <a:rPr lang="he-IL" sz="1200">
                <a:solidFill>
                  <a:srgbClr val="898989"/>
                </a:solidFill>
                <a:latin typeface="Calibri" pitchFamily="34" charset="0"/>
              </a:rPr>
              <a:pPr algn="r" rtl="0"/>
              <a:t>36</a:t>
            </a:fld>
            <a:endParaRPr lang="en-US" sz="1200">
              <a:solidFill>
                <a:srgbClr val="898989"/>
              </a:solidFill>
              <a:latin typeface="Calibri" pitchFamily="34" charset="0"/>
            </a:endParaRPr>
          </a:p>
        </p:txBody>
      </p:sp>
      <p:sp>
        <p:nvSpPr>
          <p:cNvPr id="12"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3"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4"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7" name="Rectangle 2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idx="4294967295"/>
          </p:nvPr>
        </p:nvSpPr>
        <p:spPr>
          <a:xfrm>
            <a:off x="533400" y="838200"/>
            <a:ext cx="8229600" cy="1143000"/>
          </a:xfrm>
        </p:spPr>
        <p:txBody>
          <a:bodyPr/>
          <a:lstStyle/>
          <a:p>
            <a:pPr eaLnBrk="1" hangingPunct="1"/>
            <a:r>
              <a:rPr lang="en-US" smtClean="0"/>
              <a:t>Profiling Method</a:t>
            </a:r>
          </a:p>
        </p:txBody>
      </p:sp>
      <p:sp>
        <p:nvSpPr>
          <p:cNvPr id="95235" name="Rectangle 3"/>
          <p:cNvSpPr>
            <a:spLocks noGrp="1"/>
          </p:cNvSpPr>
          <p:nvPr>
            <p:ph type="body" idx="4294967295"/>
          </p:nvPr>
        </p:nvSpPr>
        <p:spPr>
          <a:xfrm>
            <a:off x="457200" y="2332038"/>
            <a:ext cx="8229600" cy="4525962"/>
          </a:xfrm>
        </p:spPr>
        <p:txBody>
          <a:bodyPr/>
          <a:lstStyle/>
          <a:p>
            <a:pPr algn="l" rtl="0" eaLnBrk="1" hangingPunct="1"/>
            <a:r>
              <a:rPr lang="en-US" sz="2000" i="1" dirty="0" smtClean="0"/>
              <a:t>Profiling from genomic data</a:t>
            </a:r>
            <a:r>
              <a:rPr lang="en-US" sz="2000" dirty="0" smtClean="0"/>
              <a:t>. A number of physical attributes can now be inferred from DNA analysis, such as gender, blood type, approximate skin pigmentation, and manifestations of </a:t>
            </a:r>
            <a:r>
              <a:rPr lang="en-US" sz="2000" dirty="0" err="1" smtClean="0"/>
              <a:t>Mendelian</a:t>
            </a:r>
            <a:r>
              <a:rPr lang="en-US" sz="2000" dirty="0" smtClean="0"/>
              <a:t> disorders. Reliability of predictions will likely increase regarding height or other aspects of skeletal build, hair color and texture, eye color, and even some craniofacial features. Soon many chronic disease susceptibilities will be predictable and, before long, some behavioral tendencies will be. In 5 to 10 years, many attributes will be </a:t>
            </a:r>
            <a:r>
              <a:rPr lang="en-US" sz="2000" dirty="0" err="1" smtClean="0"/>
              <a:t>profilable</a:t>
            </a:r>
            <a:endParaRPr lang="en-US" sz="2000" dirty="0" smtClean="0"/>
          </a:p>
          <a:p>
            <a:pPr algn="l" rtl="0" eaLnBrk="1" hangingPunct="1"/>
            <a:r>
              <a:rPr lang="en-US" sz="2000" dirty="0" smtClean="0"/>
              <a:t>Alternative method requires substantial </a:t>
            </a:r>
            <a:r>
              <a:rPr lang="en-US" sz="2000" dirty="0" err="1" smtClean="0"/>
              <a:t>mulit</a:t>
            </a:r>
            <a:r>
              <a:rPr lang="en-US" sz="2000" dirty="0" smtClean="0"/>
              <a:t>-level datasets</a:t>
            </a:r>
          </a:p>
        </p:txBody>
      </p:sp>
      <p:sp>
        <p:nvSpPr>
          <p:cNvPr id="95236"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0F819FE8-E668-4086-B7C3-6F70962FFB7F}" type="slidenum">
              <a:rPr lang="he-IL" sz="1200">
                <a:solidFill>
                  <a:srgbClr val="898989"/>
                </a:solidFill>
                <a:latin typeface="Calibri" pitchFamily="34" charset="0"/>
              </a:rPr>
              <a:pPr algn="r" rtl="0"/>
              <a:t>37</a:t>
            </a:fld>
            <a:endParaRPr lang="en-US" sz="1200">
              <a:solidFill>
                <a:srgbClr val="898989"/>
              </a:solidFill>
              <a:latin typeface="Calibri" pitchFamily="34" charset="0"/>
            </a:endParaRPr>
          </a:p>
        </p:txBody>
      </p:sp>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4294967295"/>
          </p:nvPr>
        </p:nvSpPr>
        <p:spPr>
          <a:xfrm>
            <a:off x="0" y="2971800"/>
            <a:ext cx="4876800" cy="2620963"/>
          </a:xfrm>
        </p:spPr>
        <p:txBody>
          <a:bodyPr>
            <a:normAutofit fontScale="92500" lnSpcReduction="20000"/>
          </a:bodyPr>
          <a:lstStyle/>
          <a:p>
            <a:pPr eaLnBrk="1" hangingPunct="1"/>
            <a:r>
              <a:rPr lang="en-US" sz="2000" smtClean="0"/>
              <a:t>a framework for accurately and robustly resolving whether individuals are in a complex genomic DNA mixture using high-density single nucleotide polymorphism (SNP) genotyping microarrays.</a:t>
            </a:r>
          </a:p>
          <a:p>
            <a:pPr eaLnBrk="1" hangingPunct="1"/>
            <a:r>
              <a:rPr lang="en-US" sz="2000" smtClean="0"/>
              <a:t>We demonstrate an approach for rapidly and sensitively determining whether a trace amount (&lt;1%) of genomic DNA from an individual is present within a complex DNA mixture. </a:t>
            </a:r>
          </a:p>
        </p:txBody>
      </p:sp>
      <p:sp>
        <p:nvSpPr>
          <p:cNvPr id="96259"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AFBD339-4C76-4D6C-8FAC-32CB54DBEF7A}" type="slidenum">
              <a:rPr lang="he-IL" sz="1200">
                <a:solidFill>
                  <a:srgbClr val="898989"/>
                </a:solidFill>
                <a:latin typeface="Calibri" pitchFamily="34" charset="0"/>
              </a:rPr>
              <a:pPr algn="r" rtl="0"/>
              <a:t>38</a:t>
            </a:fld>
            <a:endParaRPr lang="en-US" sz="1200">
              <a:solidFill>
                <a:srgbClr val="898989"/>
              </a:solidFill>
              <a:latin typeface="Calibri" pitchFamily="34" charset="0"/>
            </a:endParaRPr>
          </a:p>
        </p:txBody>
      </p:sp>
      <p:pic>
        <p:nvPicPr>
          <p:cNvPr id="96260" name="Picture 2"/>
          <p:cNvPicPr>
            <a:picLocks noChangeAspect="1" noChangeArrowheads="1"/>
          </p:cNvPicPr>
          <p:nvPr/>
        </p:nvPicPr>
        <p:blipFill>
          <a:blip r:embed="rId2" cstate="print"/>
          <a:srcRect/>
          <a:stretch>
            <a:fillRect/>
          </a:stretch>
        </p:blipFill>
        <p:spPr bwMode="auto">
          <a:xfrm>
            <a:off x="0" y="914400"/>
            <a:ext cx="4724400" cy="1876425"/>
          </a:xfrm>
          <a:prstGeom prst="rect">
            <a:avLst/>
          </a:prstGeom>
          <a:noFill/>
          <a:ln w="9525">
            <a:noFill/>
            <a:miter lim="800000"/>
            <a:headEnd/>
            <a:tailEnd/>
          </a:ln>
        </p:spPr>
      </p:pic>
      <p:pic>
        <p:nvPicPr>
          <p:cNvPr id="96261" name="Picture 3"/>
          <p:cNvPicPr>
            <a:picLocks noChangeAspect="1" noChangeArrowheads="1"/>
          </p:cNvPicPr>
          <p:nvPr/>
        </p:nvPicPr>
        <p:blipFill>
          <a:blip r:embed="rId3" cstate="print"/>
          <a:srcRect/>
          <a:stretch>
            <a:fillRect/>
          </a:stretch>
        </p:blipFill>
        <p:spPr bwMode="auto">
          <a:xfrm>
            <a:off x="5715000" y="914400"/>
            <a:ext cx="3429000" cy="1347788"/>
          </a:xfrm>
          <a:prstGeom prst="rect">
            <a:avLst/>
          </a:prstGeom>
          <a:noFill/>
          <a:ln w="9525">
            <a:noFill/>
            <a:miter lim="800000"/>
            <a:headEnd/>
            <a:tailEnd/>
          </a:ln>
        </p:spPr>
      </p:pic>
      <p:sp>
        <p:nvSpPr>
          <p:cNvPr id="96262" name="TextBox 6"/>
          <p:cNvSpPr txBox="1">
            <a:spLocks noChangeArrowheads="1"/>
          </p:cNvSpPr>
          <p:nvPr/>
        </p:nvSpPr>
        <p:spPr bwMode="auto">
          <a:xfrm>
            <a:off x="4800600" y="2057400"/>
            <a:ext cx="4343400" cy="4800600"/>
          </a:xfrm>
          <a:prstGeom prst="rect">
            <a:avLst/>
          </a:prstGeom>
          <a:noFill/>
          <a:ln w="9525">
            <a:noFill/>
            <a:miter lim="800000"/>
            <a:headEnd/>
            <a:tailEnd/>
          </a:ln>
        </p:spPr>
        <p:txBody>
          <a:bodyPr>
            <a:spAutoFit/>
          </a:bodyPr>
          <a:lstStyle/>
          <a:p>
            <a:pPr rtl="0"/>
            <a:r>
              <a:rPr lang="en-US" i="1"/>
              <a:t>Matching against reference genotype</a:t>
            </a:r>
            <a:r>
              <a:rPr lang="en-US"/>
              <a:t>. The number of DNA markers such as single-nucleotide polymorphisms (SNPs) that are needed to uniquely identify a single person is small; Lin </a:t>
            </a:r>
            <a:r>
              <a:rPr lang="en-US" i="1"/>
              <a:t>et al.</a:t>
            </a:r>
            <a:r>
              <a:rPr lang="en-US"/>
              <a:t> estimate that only 30 to 80 SNPs could be sufficient</a:t>
            </a:r>
          </a:p>
          <a:p>
            <a:pPr rtl="0"/>
            <a:r>
              <a:rPr lang="en-US" i="1"/>
              <a:t>Linking to nongenetic databases</a:t>
            </a:r>
            <a:r>
              <a:rPr lang="en-US"/>
              <a:t>. A second route to identifying genotyped subjects is deduction by linking and then matching geno-type- plus-associated data (such as gender, age, or disease being studied) with data in health-care, administrative, criminal, disaster response, or other databases … If the nongenetic data are overtly identified, the task is straightforward</a:t>
            </a:r>
          </a:p>
        </p:txBody>
      </p:sp>
      <p:sp>
        <p:nvSpPr>
          <p:cNvPr id="17"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8"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9"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0"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1" name="Rectangle 20"/>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Grp="1" noChangeAspect="1" noChangeArrowheads="1"/>
          </p:cNvPicPr>
          <p:nvPr>
            <p:ph type="title" idx="4294967295"/>
          </p:nvPr>
        </p:nvPicPr>
        <p:blipFill>
          <a:blip r:embed="rId2" cstate="print"/>
          <a:srcRect/>
          <a:stretch>
            <a:fillRect/>
          </a:stretch>
        </p:blipFill>
        <p:spPr>
          <a:xfrm>
            <a:off x="457200" y="1066800"/>
            <a:ext cx="7315200" cy="1787525"/>
          </a:xfrm>
        </p:spPr>
      </p:pic>
      <p:pic>
        <p:nvPicPr>
          <p:cNvPr id="97283" name="Picture 3"/>
          <p:cNvPicPr>
            <a:picLocks noGrp="1" noChangeAspect="1" noChangeArrowheads="1"/>
          </p:cNvPicPr>
          <p:nvPr>
            <p:ph type="body" idx="4294967295"/>
          </p:nvPr>
        </p:nvPicPr>
        <p:blipFill>
          <a:blip r:embed="rId3" cstate="print"/>
          <a:srcRect/>
          <a:stretch>
            <a:fillRect/>
          </a:stretch>
        </p:blipFill>
        <p:spPr>
          <a:xfrm>
            <a:off x="533400" y="2560638"/>
            <a:ext cx="4910138" cy="4297362"/>
          </a:xfrm>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3" name="Rectangle 12"/>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Signposting</a:t>
            </a:r>
          </a:p>
        </p:txBody>
      </p:sp>
      <p:pic>
        <p:nvPicPr>
          <p:cNvPr id="31747" name="Picture 2"/>
          <p:cNvPicPr>
            <a:picLocks noChangeAspect="1" noChangeArrowheads="1"/>
          </p:cNvPicPr>
          <p:nvPr/>
        </p:nvPicPr>
        <p:blipFill>
          <a:blip r:embed="rId2" cstate="print"/>
          <a:srcRect/>
          <a:stretch>
            <a:fillRect/>
          </a:stretch>
        </p:blipFill>
        <p:spPr bwMode="auto">
          <a:xfrm>
            <a:off x="2362200" y="2286000"/>
            <a:ext cx="4976813" cy="3163888"/>
          </a:xfrm>
          <a:prstGeom prst="rect">
            <a:avLst/>
          </a:prstGeom>
          <a:noFill/>
          <a:ln w="9525">
            <a:noFill/>
            <a:miter lim="800000"/>
            <a:headEnd/>
            <a:tailEnd/>
          </a:ln>
        </p:spPr>
      </p:pic>
      <p:pic>
        <p:nvPicPr>
          <p:cNvPr id="31748" name="Picture 4" descr="https://encrypted-tbn1.gstatic.com/images?q=tbn:ANd9GcQDMfyXhDPTxTBfc6gZQRjbc3NULn2ab380_znj4XyrR4EXyI5aIg"/>
          <p:cNvPicPr>
            <a:picLocks noChangeAspect="1" noChangeArrowheads="1"/>
          </p:cNvPicPr>
          <p:nvPr/>
        </p:nvPicPr>
        <p:blipFill>
          <a:blip r:embed="rId3" cstate="print"/>
          <a:srcRect/>
          <a:stretch>
            <a:fillRect/>
          </a:stretch>
        </p:blipFill>
        <p:spPr bwMode="auto">
          <a:xfrm>
            <a:off x="457200" y="1371600"/>
            <a:ext cx="2143125" cy="2133600"/>
          </a:xfrm>
          <a:prstGeom prst="rect">
            <a:avLst/>
          </a:prstGeom>
          <a:noFill/>
          <a:ln w="9525">
            <a:noFill/>
            <a:miter lim="800000"/>
            <a:headEnd/>
            <a:tailEnd/>
          </a:ln>
        </p:spPr>
      </p:pic>
      <p:sp>
        <p:nvSpPr>
          <p:cNvPr id="31749" name="Rectangle 6"/>
          <p:cNvSpPr>
            <a:spLocks noChangeArrowheads="1"/>
          </p:cNvSpPr>
          <p:nvPr/>
        </p:nvSpPr>
        <p:spPr bwMode="auto">
          <a:xfrm>
            <a:off x="2667000" y="1600200"/>
            <a:ext cx="5943600" cy="3962400"/>
          </a:xfrm>
          <a:prstGeom prst="rect">
            <a:avLst/>
          </a:prstGeom>
          <a:noFill/>
          <a:ln w="9525" algn="ctr">
            <a:solidFill>
              <a:schemeClr val="tx1"/>
            </a:solidFill>
            <a:round/>
            <a:headEnd/>
            <a:tailEnd/>
          </a:ln>
        </p:spPr>
        <p:txBody>
          <a:bodyPr/>
          <a:lstStyle/>
          <a:p>
            <a:endParaRPr lang="en-US"/>
          </a:p>
        </p:txBody>
      </p:sp>
      <p:sp>
        <p:nvSpPr>
          <p:cNvPr id="31750" name="AutoShape 10"/>
          <p:cNvSpPr>
            <a:spLocks noChangeArrowheads="1"/>
          </p:cNvSpPr>
          <p:nvPr/>
        </p:nvSpPr>
        <p:spPr bwMode="auto">
          <a:xfrm>
            <a:off x="3200400" y="16002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a:t>Introduction</a:t>
            </a:r>
          </a:p>
        </p:txBody>
      </p:sp>
      <p:sp>
        <p:nvSpPr>
          <p:cNvPr id="31751" name="AutoShape 11"/>
          <p:cNvSpPr>
            <a:spLocks noChangeArrowheads="1"/>
          </p:cNvSpPr>
          <p:nvPr/>
        </p:nvSpPr>
        <p:spPr bwMode="auto">
          <a:xfrm>
            <a:off x="5105400" y="1524000"/>
            <a:ext cx="1524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a:t>Chicken</a:t>
            </a:r>
          </a:p>
        </p:txBody>
      </p:sp>
      <p:sp>
        <p:nvSpPr>
          <p:cNvPr id="31752" name="AutoShape 12"/>
          <p:cNvSpPr>
            <a:spLocks noChangeArrowheads="1"/>
          </p:cNvSpPr>
          <p:nvPr/>
        </p:nvSpPr>
        <p:spPr bwMode="auto">
          <a:xfrm>
            <a:off x="6629400" y="1600200"/>
            <a:ext cx="13716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a:t>Chicken</a:t>
            </a:r>
          </a:p>
        </p:txBody>
      </p:sp>
      <p:sp>
        <p:nvSpPr>
          <p:cNvPr id="16" name="Rectangle 14"/>
          <p:cNvSpPr>
            <a:spLocks noChangeArrowheads="1"/>
          </p:cNvSpPr>
          <p:nvPr/>
        </p:nvSpPr>
        <p:spPr bwMode="auto">
          <a:xfrm>
            <a:off x="2667000" y="1752600"/>
            <a:ext cx="5943600" cy="381000"/>
          </a:xfrm>
          <a:prstGeom prst="rect">
            <a:avLst/>
          </a:prstGeom>
          <a:gradFill rotWithShape="1">
            <a:gsLst>
              <a:gs pos="0">
                <a:schemeClr val="bg2"/>
              </a:gs>
              <a:gs pos="100000">
                <a:schemeClr val="bg2">
                  <a:gamma/>
                  <a:shade val="46275"/>
                  <a:invGamma/>
                </a:schemeClr>
              </a:gs>
            </a:gsLst>
            <a:lin ang="0" scaled="1"/>
          </a:gradFill>
          <a:ln w="9525">
            <a:noFill/>
            <a:miter lim="800000"/>
            <a:headEnd/>
            <a:tailEnd/>
          </a:ln>
          <a:effectLst/>
        </p:spPr>
        <p:txBody>
          <a:bodyPr anchor="ctr"/>
          <a:lstStyle/>
          <a:p>
            <a:pPr>
              <a:defRPr/>
            </a:pPr>
            <a:r>
              <a:rPr lang="en-US" sz="4000" dirty="0">
                <a:solidFill>
                  <a:schemeClr val="bg1"/>
                </a:solidFill>
              </a:rPr>
              <a:t>Chicken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idx="4294967295"/>
          </p:nvPr>
        </p:nvSpPr>
        <p:spPr/>
        <p:txBody>
          <a:bodyPr/>
          <a:lstStyle/>
          <a:p>
            <a:pPr eaLnBrk="1" hangingPunct="1"/>
            <a:r>
              <a:rPr lang="en-US" smtClean="0"/>
              <a:t>No One</a:t>
            </a:r>
          </a:p>
        </p:txBody>
      </p:sp>
      <p:sp>
        <p:nvSpPr>
          <p:cNvPr id="98307" name="Rectangle 3"/>
          <p:cNvSpPr>
            <a:spLocks noGrp="1"/>
          </p:cNvSpPr>
          <p:nvPr>
            <p:ph type="body" idx="4294967295"/>
          </p:nvPr>
        </p:nvSpPr>
        <p:spPr/>
        <p:txBody>
          <a:bodyPr/>
          <a:lstStyle/>
          <a:p>
            <a:pPr eaLnBrk="1" hangingPunct="1"/>
            <a:endParaRPr lang="en-US" smtClean="0"/>
          </a:p>
        </p:txBody>
      </p:sp>
      <p:pic>
        <p:nvPicPr>
          <p:cNvPr id="98308" name="Picture 5" descr="Nobody-cares-baby"/>
          <p:cNvPicPr>
            <a:picLocks noChangeAspect="1" noChangeArrowheads="1"/>
          </p:cNvPicPr>
          <p:nvPr/>
        </p:nvPicPr>
        <p:blipFill>
          <a:blip r:embed="rId2" cstate="print"/>
          <a:srcRect/>
          <a:stretch>
            <a:fillRect/>
          </a:stretch>
        </p:blipFill>
        <p:spPr bwMode="auto">
          <a:xfrm>
            <a:off x="0" y="80963"/>
            <a:ext cx="8153400" cy="6777037"/>
          </a:xfrm>
          <a:prstGeom prst="rect">
            <a:avLst/>
          </a:prstGeom>
          <a:noFill/>
          <a:ln w="9525">
            <a:noFill/>
            <a:miter lim="800000"/>
            <a:headEnd/>
            <a:tailEnd/>
          </a:ln>
        </p:spPr>
      </p:pic>
      <p:sp>
        <p:nvSpPr>
          <p:cNvPr id="98309"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CB361F4B-A5A9-4224-AF8B-DAF25D34047E}" type="slidenum">
              <a:rPr lang="he-IL" sz="1200">
                <a:solidFill>
                  <a:srgbClr val="898989"/>
                </a:solidFill>
                <a:latin typeface="Calibri" pitchFamily="34" charset="0"/>
              </a:rPr>
              <a:pPr algn="r" rtl="0"/>
              <a:t>40</a:t>
            </a:fld>
            <a:endParaRPr lang="en-US" sz="1200">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457200" y="1295400"/>
            <a:ext cx="8229600" cy="1143000"/>
          </a:xfrm>
        </p:spPr>
        <p:txBody>
          <a:bodyPr>
            <a:normAutofit fontScale="90000"/>
          </a:bodyPr>
          <a:lstStyle/>
          <a:p>
            <a:pPr eaLnBrk="1" hangingPunct="1"/>
            <a:r>
              <a:rPr lang="en-US" sz="4000" smtClean="0"/>
              <a:t>Reiterating…</a:t>
            </a:r>
            <a:br>
              <a:rPr lang="en-US" sz="4000" smtClean="0"/>
            </a:br>
            <a:r>
              <a:rPr lang="en-US" sz="4000" smtClean="0"/>
              <a:t>Potential Solutions</a:t>
            </a:r>
          </a:p>
        </p:txBody>
      </p:sp>
      <p:sp>
        <p:nvSpPr>
          <p:cNvPr id="9933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D74402F0-AF09-40C0-9DD4-69AD7DD19ABB}" type="slidenum">
              <a:rPr lang="he-IL" sz="1200">
                <a:solidFill>
                  <a:srgbClr val="898989"/>
                </a:solidFill>
                <a:latin typeface="Calibri" pitchFamily="34" charset="0"/>
              </a:rPr>
              <a:pPr algn="r" rtl="0"/>
              <a:t>41</a:t>
            </a:fld>
            <a:endParaRPr lang="en-US" sz="1200">
              <a:solidFill>
                <a:srgbClr val="898989"/>
              </a:solidFill>
              <a:latin typeface="Calibri" pitchFamily="34" charset="0"/>
            </a:endParaRPr>
          </a:p>
        </p:txBody>
      </p:sp>
      <p:sp>
        <p:nvSpPr>
          <p:cNvPr id="99332" name="TextBox 3"/>
          <p:cNvSpPr txBox="1">
            <a:spLocks noChangeArrowheads="1"/>
          </p:cNvSpPr>
          <p:nvPr/>
        </p:nvSpPr>
        <p:spPr bwMode="auto">
          <a:xfrm>
            <a:off x="1676400" y="2362200"/>
            <a:ext cx="4267200" cy="3016250"/>
          </a:xfrm>
          <a:prstGeom prst="rect">
            <a:avLst/>
          </a:prstGeom>
          <a:noFill/>
          <a:ln w="9525">
            <a:noFill/>
            <a:miter lim="800000"/>
            <a:headEnd/>
            <a:tailEnd/>
          </a:ln>
        </p:spPr>
        <p:txBody>
          <a:bodyPr>
            <a:spAutoFit/>
          </a:bodyPr>
          <a:lstStyle/>
          <a:p>
            <a:pPr rtl="0"/>
            <a:r>
              <a:rPr lang="en-US" sz="3200"/>
              <a:t>Informed Consent</a:t>
            </a:r>
          </a:p>
          <a:p>
            <a:pPr rtl="0"/>
            <a:r>
              <a:rPr lang="en-US" sz="3200"/>
              <a:t>Education</a:t>
            </a:r>
          </a:p>
          <a:p>
            <a:pPr rtl="0"/>
            <a:r>
              <a:rPr lang="en-US" sz="3200"/>
              <a:t>Best Practice</a:t>
            </a:r>
          </a:p>
          <a:p>
            <a:pPr rtl="0"/>
            <a:r>
              <a:rPr lang="en-US" sz="3200"/>
              <a:t>Data Formats</a:t>
            </a:r>
          </a:p>
          <a:p>
            <a:pPr rtl="0"/>
            <a:r>
              <a:rPr lang="en-US" sz="3200"/>
              <a:t>Cloud Computing</a:t>
            </a:r>
          </a:p>
          <a:p>
            <a:pPr rtl="0"/>
            <a:endParaRPr lang="en-US" sz="3200"/>
          </a:p>
        </p:txBody>
      </p:sp>
      <p:sp>
        <p:nvSpPr>
          <p:cNvPr id="99333" name="Rectangle 4"/>
          <p:cNvSpPr>
            <a:spLocks noChangeArrowheads="1"/>
          </p:cNvSpPr>
          <p:nvPr/>
        </p:nvSpPr>
        <p:spPr bwMode="auto">
          <a:xfrm>
            <a:off x="0" y="5564188"/>
            <a:ext cx="8839200" cy="1644650"/>
          </a:xfrm>
          <a:prstGeom prst="rect">
            <a:avLst/>
          </a:prstGeom>
          <a:noFill/>
          <a:ln w="9525">
            <a:noFill/>
            <a:miter lim="800000"/>
            <a:headEnd/>
            <a:tailEnd/>
          </a:ln>
        </p:spPr>
        <p:txBody>
          <a:bodyPr anchor="ctr">
            <a:spAutoFit/>
          </a:bodyPr>
          <a:lstStyle/>
          <a:p>
            <a:pPr rtl="0">
              <a:buSzPct val="100000"/>
              <a:tabLst>
                <a:tab pos="228600" algn="l"/>
              </a:tabLst>
            </a:pPr>
            <a:r>
              <a:rPr lang="en-US" sz="1200"/>
              <a:t>Dov Greenbaum, Mark Gerstein, </a:t>
            </a:r>
            <a:r>
              <a:rPr lang="en-US" sz="1200" u="sng"/>
              <a:t>The Role of Cloud Computing in Managing the Deluge of Potentially Private Genetic Data</a:t>
            </a:r>
            <a:r>
              <a:rPr lang="en-US" sz="1200"/>
              <a:t>, </a:t>
            </a:r>
          </a:p>
          <a:p>
            <a:pPr rtl="0">
              <a:buSzPct val="100000"/>
              <a:tabLst>
                <a:tab pos="228600" algn="l"/>
              </a:tabLst>
            </a:pPr>
            <a:r>
              <a:rPr lang="en-US" sz="1200"/>
              <a:t>11 American Journal of Bioethics  39 (2011).</a:t>
            </a:r>
          </a:p>
          <a:p>
            <a:pPr rtl="0">
              <a:spcBef>
                <a:spcPct val="20000"/>
              </a:spcBef>
              <a:tabLst>
                <a:tab pos="228600" algn="l"/>
              </a:tabLst>
            </a:pPr>
            <a:r>
              <a:rPr lang="en-US" sz="1200"/>
              <a:t>Dov Greenbaum, Jiang Du, Mark Gerstein, </a:t>
            </a:r>
            <a:r>
              <a:rPr lang="en-US" sz="1200" u="sng"/>
              <a:t>Genomic Anonymity: Have We Already Lost It?</a:t>
            </a:r>
            <a:r>
              <a:rPr lang="en-US" sz="1200"/>
              <a:t> 8 American  Journal of  Bioethics 71-4 (2008). </a:t>
            </a:r>
          </a:p>
          <a:p>
            <a:pPr rtl="0">
              <a:spcBef>
                <a:spcPct val="20000"/>
              </a:spcBef>
              <a:tabLst>
                <a:tab pos="228600" algn="l"/>
              </a:tabLst>
            </a:pPr>
            <a:r>
              <a:rPr lang="en-US" sz="1200"/>
              <a:t>Dov Greenbaum, Andrea Sboner, Xinmeng Jasmine Mu, Mark Gerstein, </a:t>
            </a:r>
            <a:r>
              <a:rPr lang="en-US" sz="1200" u="sng"/>
              <a:t>Genomics &amp; Privacy: Implications of the New Reality of Closed Data for the Field</a:t>
            </a:r>
            <a:r>
              <a:rPr lang="en-US" sz="1200"/>
              <a:t>, 7  PLOS Computational Biology,  e1002278. Epub 2011 Dec 1.</a:t>
            </a:r>
          </a:p>
          <a:p>
            <a:pPr rtl="0">
              <a:buSzPct val="100000"/>
              <a:tabLst>
                <a:tab pos="228600" algn="l"/>
              </a:tabLst>
            </a:pPr>
            <a:endParaRPr lang="en-US" sz="1200"/>
          </a:p>
          <a:p>
            <a:pPr rtl="0">
              <a:buSzPct val="100000"/>
              <a:tabLst>
                <a:tab pos="228600" algn="l"/>
              </a:tabLst>
            </a:pPr>
            <a:endParaRPr lang="en-US" sz="1200"/>
          </a:p>
        </p:txBody>
      </p:sp>
      <p:sp>
        <p:nvSpPr>
          <p:cNvPr id="6" name="Rectangle 3"/>
          <p:cNvSpPr txBox="1">
            <a:spLocks/>
          </p:cNvSpPr>
          <p:nvPr/>
        </p:nvSpPr>
        <p:spPr>
          <a:xfrm>
            <a:off x="457200" y="1600200"/>
            <a:ext cx="8229600" cy="4525963"/>
          </a:xfrm>
          <a:prstGeom prst="rect">
            <a:avLst/>
          </a:prstGeom>
        </p:spPr>
        <p:txBody>
          <a:bodyPr/>
          <a:lstStyle/>
          <a:p>
            <a:pPr marL="609600" indent="-609600" rtl="0">
              <a:spcBef>
                <a:spcPct val="20000"/>
              </a:spcBef>
              <a:buFont typeface="Arial" charset="0"/>
              <a:buChar char="•"/>
              <a:defRPr/>
            </a:pPr>
            <a:endParaRPr lang="en-US" sz="1200" dirty="0">
              <a:latin typeface="+mn-lt"/>
              <a:cs typeface="+mn-cs"/>
            </a:endParaRPr>
          </a:p>
        </p:txBody>
      </p:sp>
      <p:sp>
        <p:nvSpPr>
          <p:cNvPr id="27"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8"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9"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30"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31" name="Rectangle 30"/>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ph/>
          </p:nvPr>
        </p:nvGraphicFramePr>
        <p:xfrm>
          <a:off x="533400" y="838200"/>
          <a:ext cx="4826000" cy="5851525"/>
        </p:xfrm>
        <a:graphic>
          <a:graphicData uri="http://schemas.openxmlformats.org/presentationml/2006/ole">
            <p:oleObj spid="_x0000_s3074" name="Image" r:id="rId3" imgW="8126984" imgH="9853968" progId="">
              <p:embed/>
            </p:oleObj>
          </a:graphicData>
        </a:graphic>
      </p:graphicFrame>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5"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6"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304800" y="533400"/>
            <a:ext cx="3544888" cy="4876800"/>
          </a:xfrm>
          <a:prstGeom prst="rect">
            <a:avLst/>
          </a:prstGeom>
          <a:noFill/>
          <a:ln w="9525">
            <a:noFill/>
            <a:miter lim="800000"/>
            <a:headEnd/>
            <a:tailEnd/>
          </a:ln>
        </p:spPr>
      </p:pic>
      <p:pic>
        <p:nvPicPr>
          <p:cNvPr id="100355" name="Picture 3"/>
          <p:cNvPicPr>
            <a:picLocks noChangeAspect="1" noChangeArrowheads="1"/>
          </p:cNvPicPr>
          <p:nvPr/>
        </p:nvPicPr>
        <p:blipFill>
          <a:blip r:embed="rId3" cstate="print"/>
          <a:srcRect/>
          <a:stretch>
            <a:fillRect/>
          </a:stretch>
        </p:blipFill>
        <p:spPr bwMode="auto">
          <a:xfrm>
            <a:off x="3938588" y="990600"/>
            <a:ext cx="5205412" cy="5867400"/>
          </a:xfrm>
          <a:prstGeom prst="rect">
            <a:avLst/>
          </a:prstGeom>
          <a:noFill/>
          <a:ln w="9525">
            <a:noFill/>
            <a:miter lim="800000"/>
            <a:headEnd/>
            <a:tailEnd/>
          </a:ln>
        </p:spPr>
      </p:pic>
      <p:sp>
        <p:nvSpPr>
          <p:cNvPr id="100356" name="Rectangle 4"/>
          <p:cNvSpPr>
            <a:spLocks noChangeArrowheads="1"/>
          </p:cNvSpPr>
          <p:nvPr/>
        </p:nvSpPr>
        <p:spPr bwMode="auto">
          <a:xfrm>
            <a:off x="3962400" y="5638800"/>
            <a:ext cx="4953000" cy="609600"/>
          </a:xfrm>
          <a:prstGeom prst="rect">
            <a:avLst/>
          </a:prstGeom>
          <a:solidFill>
            <a:srgbClr val="FFFF00">
              <a:alpha val="7843"/>
            </a:srgbClr>
          </a:solidFill>
          <a:ln w="9525">
            <a:noFill/>
            <a:miter lim="800000"/>
            <a:headEnd/>
            <a:tailEnd/>
          </a:ln>
        </p:spPr>
        <p:txBody>
          <a:bodyPr wrap="none" anchor="ctr"/>
          <a:lstStyle/>
          <a:p>
            <a:endParaRPr lang="en-US"/>
          </a:p>
        </p:txBody>
      </p:sp>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Rectangle 1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p:cNvSpPr>
          <p:nvPr>
            <p:ph type="title" idx="4294967295"/>
          </p:nvPr>
        </p:nvSpPr>
        <p:spPr>
          <a:xfrm>
            <a:off x="457200" y="609600"/>
            <a:ext cx="8229600" cy="1143000"/>
          </a:xfrm>
        </p:spPr>
        <p:txBody>
          <a:bodyPr/>
          <a:lstStyle/>
          <a:p>
            <a:pPr eaLnBrk="1" hangingPunct="1"/>
            <a:r>
              <a:rPr lang="en-US" smtClean="0"/>
              <a:t>US Armed Forces </a:t>
            </a:r>
          </a:p>
        </p:txBody>
      </p:sp>
      <p:graphicFrame>
        <p:nvGraphicFramePr>
          <p:cNvPr id="19458" name="Object 3"/>
          <p:cNvGraphicFramePr>
            <a:graphicFrameLocks noChangeAspect="1"/>
          </p:cNvGraphicFramePr>
          <p:nvPr>
            <p:ph idx="4294967295"/>
          </p:nvPr>
        </p:nvGraphicFramePr>
        <p:xfrm>
          <a:off x="457200" y="1905000"/>
          <a:ext cx="6127750" cy="4525963"/>
        </p:xfrm>
        <a:graphic>
          <a:graphicData uri="http://schemas.openxmlformats.org/presentationml/2006/ole">
            <p:oleObj spid="_x0000_s4098" name="Image" r:id="rId3" imgW="8939683" imgH="6603175" progId="">
              <p:embed/>
            </p:oleObj>
          </a:graphicData>
        </a:graphic>
      </p:graphicFrame>
      <p:sp>
        <p:nvSpPr>
          <p:cNvPr id="19460" name="Rectangle 5"/>
          <p:cNvSpPr>
            <a:spLocks noChangeArrowheads="1"/>
          </p:cNvSpPr>
          <p:nvPr/>
        </p:nvSpPr>
        <p:spPr bwMode="auto">
          <a:xfrm>
            <a:off x="6858000" y="1290638"/>
            <a:ext cx="2197100" cy="4760912"/>
          </a:xfrm>
          <a:prstGeom prst="rect">
            <a:avLst/>
          </a:prstGeom>
          <a:noFill/>
          <a:ln w="9525">
            <a:noFill/>
            <a:miter lim="800000"/>
            <a:headEnd/>
            <a:tailEnd/>
          </a:ln>
        </p:spPr>
        <p:txBody>
          <a:bodyPr anchor="ctr">
            <a:spAutoFit/>
          </a:bodyPr>
          <a:lstStyle/>
          <a:p>
            <a:pPr rtl="0"/>
            <a:r>
              <a:rPr lang="en-US"/>
              <a:t> All individuals entering the military also receive genetic tests for sickle cell anemia and G6PD (Glucose 6-phosphate dehydrogenase) deficiency </a:t>
            </a:r>
          </a:p>
          <a:p>
            <a:pPr rtl="0"/>
            <a:endParaRPr lang="en-US"/>
          </a:p>
          <a:p>
            <a:pPr rtl="0"/>
            <a:r>
              <a:rPr lang="en-US"/>
              <a:t>As of 2002, the United States military's DNA repository contained 3.2 million samples. </a:t>
            </a:r>
          </a:p>
        </p:txBody>
      </p:sp>
      <p:sp>
        <p:nvSpPr>
          <p:cNvPr id="19461"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E5E317A4-804D-4933-AFC7-66C916551212}" type="slidenum">
              <a:rPr lang="he-IL" sz="1200">
                <a:solidFill>
                  <a:srgbClr val="898989"/>
                </a:solidFill>
                <a:latin typeface="Calibri" pitchFamily="34" charset="0"/>
              </a:rPr>
              <a:pPr algn="r" rtl="0"/>
              <a:t>44</a:t>
            </a:fld>
            <a:endParaRPr lang="en-US" sz="1200">
              <a:solidFill>
                <a:srgbClr val="898989"/>
              </a:solidFill>
              <a:latin typeface="Calibri" pitchFamily="34" charset="0"/>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152400" y="4875213"/>
            <a:ext cx="4767263" cy="1982787"/>
          </a:xfrm>
          <a:prstGeom prst="rect">
            <a:avLst/>
          </a:prstGeom>
          <a:noFill/>
          <a:ln w="9525">
            <a:noFill/>
            <a:miter lim="800000"/>
            <a:headEnd/>
            <a:tailEnd/>
          </a:ln>
        </p:spPr>
      </p:pic>
      <p:pic>
        <p:nvPicPr>
          <p:cNvPr id="101379" name="Picture 2" descr="http://www.cstl.nist.gov/strbase/images/codis.jpg"/>
          <p:cNvPicPr>
            <a:picLocks noChangeAspect="1" noChangeArrowheads="1"/>
          </p:cNvPicPr>
          <p:nvPr/>
        </p:nvPicPr>
        <p:blipFill>
          <a:blip r:embed="rId3" cstate="print"/>
          <a:srcRect/>
          <a:stretch>
            <a:fillRect/>
          </a:stretch>
        </p:blipFill>
        <p:spPr bwMode="auto">
          <a:xfrm>
            <a:off x="152400" y="1219200"/>
            <a:ext cx="3048000" cy="2578100"/>
          </a:xfrm>
          <a:prstGeom prst="rect">
            <a:avLst/>
          </a:prstGeom>
          <a:noFill/>
          <a:ln w="9525">
            <a:noFill/>
            <a:miter lim="800000"/>
            <a:headEnd/>
            <a:tailEnd/>
          </a:ln>
        </p:spPr>
      </p:pic>
      <p:sp>
        <p:nvSpPr>
          <p:cNvPr id="101380" name="TextBox 5"/>
          <p:cNvSpPr txBox="1">
            <a:spLocks noChangeArrowheads="1"/>
          </p:cNvSpPr>
          <p:nvPr/>
        </p:nvSpPr>
        <p:spPr bwMode="auto">
          <a:xfrm>
            <a:off x="5334000" y="5562600"/>
            <a:ext cx="3219450" cy="915988"/>
          </a:xfrm>
          <a:prstGeom prst="rect">
            <a:avLst/>
          </a:prstGeom>
          <a:noFill/>
          <a:ln w="9525">
            <a:noFill/>
            <a:miter lim="800000"/>
            <a:headEnd/>
            <a:tailEnd/>
          </a:ln>
        </p:spPr>
        <p:txBody>
          <a:bodyPr wrap="none">
            <a:spAutoFit/>
          </a:bodyPr>
          <a:lstStyle/>
          <a:p>
            <a:pPr rtl="0"/>
            <a:r>
              <a:rPr lang="en-US"/>
              <a:t>Combined DNA Index System</a:t>
            </a:r>
          </a:p>
          <a:p>
            <a:pPr rtl="0"/>
            <a:r>
              <a:rPr lang="en-US"/>
              <a:t>~10 Million Offender Profiles</a:t>
            </a:r>
          </a:p>
          <a:p>
            <a:pPr rtl="0"/>
            <a:r>
              <a:rPr lang="en-US"/>
              <a:t>~150,000 Investigations</a:t>
            </a:r>
          </a:p>
        </p:txBody>
      </p:sp>
      <p:sp>
        <p:nvSpPr>
          <p:cNvPr id="101381" name="TextBox 6"/>
          <p:cNvSpPr txBox="1">
            <a:spLocks noChangeArrowheads="1"/>
          </p:cNvSpPr>
          <p:nvPr/>
        </p:nvSpPr>
        <p:spPr bwMode="auto">
          <a:xfrm>
            <a:off x="3276600" y="1143000"/>
            <a:ext cx="5867400" cy="4760913"/>
          </a:xfrm>
          <a:prstGeom prst="rect">
            <a:avLst/>
          </a:prstGeom>
          <a:solidFill>
            <a:schemeClr val="bg1"/>
          </a:solidFill>
          <a:ln w="9525">
            <a:noFill/>
            <a:miter lim="800000"/>
            <a:headEnd/>
            <a:tailEnd/>
          </a:ln>
        </p:spPr>
        <p:txBody>
          <a:bodyPr>
            <a:spAutoFit/>
          </a:bodyPr>
          <a:lstStyle/>
          <a:p>
            <a:pPr algn="ctr" rtl="0"/>
            <a:r>
              <a:rPr lang="en-US" b="1" u="sng"/>
              <a:t>Statutory Authority</a:t>
            </a:r>
          </a:p>
          <a:p>
            <a:pPr rtl="0">
              <a:buFont typeface="Arial" charset="0"/>
              <a:buChar char="•"/>
            </a:pPr>
            <a:r>
              <a:rPr lang="en-US"/>
              <a:t>DNA Identification Act of 1994</a:t>
            </a:r>
          </a:p>
          <a:p>
            <a:pPr rtl="0">
              <a:buFont typeface="Arial" charset="0"/>
              <a:buChar char="•"/>
            </a:pPr>
            <a:r>
              <a:rPr lang="en-US"/>
              <a:t>Antiterrorism and Effective Death Penalty Act 1996</a:t>
            </a:r>
          </a:p>
          <a:p>
            <a:pPr rtl="0">
              <a:buFont typeface="Arial" charset="0"/>
              <a:buChar char="•"/>
            </a:pPr>
            <a:r>
              <a:rPr lang="en-US"/>
              <a:t>Crime Identification Technology Act 1998</a:t>
            </a:r>
          </a:p>
          <a:p>
            <a:pPr rtl="0">
              <a:buFont typeface="Arial" charset="0"/>
              <a:buChar char="•"/>
            </a:pPr>
            <a:r>
              <a:rPr lang="en-US" b="1"/>
              <a:t>DNA Analysis Backlog Elimination Act 2000</a:t>
            </a:r>
          </a:p>
          <a:p>
            <a:pPr rtl="0"/>
            <a:r>
              <a:rPr lang="en-US"/>
              <a:t>	(</a:t>
            </a:r>
            <a:r>
              <a:rPr lang="en-US" i="1"/>
              <a:t>compulsory collection from those in 	Federal custody</a:t>
            </a:r>
            <a:r>
              <a:rPr lang="en-US"/>
              <a:t>)</a:t>
            </a:r>
          </a:p>
          <a:p>
            <a:pPr rtl="0">
              <a:buFont typeface="Arial" charset="0"/>
              <a:buChar char="•"/>
            </a:pPr>
            <a:r>
              <a:rPr lang="en-US" b="1"/>
              <a:t>US PATRIOT Act 2001 </a:t>
            </a:r>
          </a:p>
          <a:p>
            <a:pPr rtl="0"/>
            <a:r>
              <a:rPr lang="en-US"/>
              <a:t>	(</a:t>
            </a:r>
            <a:r>
              <a:rPr lang="en-US" i="1"/>
              <a:t>All terrorism related crimes</a:t>
            </a:r>
            <a:r>
              <a:rPr lang="en-US"/>
              <a:t>)</a:t>
            </a:r>
          </a:p>
          <a:p>
            <a:pPr rtl="0">
              <a:buFont typeface="Arial" charset="0"/>
              <a:buChar char="•"/>
            </a:pPr>
            <a:r>
              <a:rPr lang="en-US" b="1"/>
              <a:t>Justice for All Act 2004 </a:t>
            </a:r>
          </a:p>
          <a:p>
            <a:pPr rtl="0"/>
            <a:r>
              <a:rPr lang="en-US"/>
              <a:t>	(</a:t>
            </a:r>
            <a:r>
              <a:rPr lang="en-US" i="1"/>
              <a:t>all violent and sexual crimes; all felonies</a:t>
            </a:r>
            <a:r>
              <a:rPr lang="en-US"/>
              <a:t>)</a:t>
            </a:r>
          </a:p>
          <a:p>
            <a:pPr rtl="0">
              <a:buFont typeface="Arial" charset="0"/>
              <a:buChar char="•"/>
            </a:pPr>
            <a:r>
              <a:rPr lang="en-US" b="1"/>
              <a:t>DNA Fingerprinting Act 2005</a:t>
            </a:r>
          </a:p>
          <a:p>
            <a:pPr rtl="0"/>
            <a:r>
              <a:rPr lang="en-US" i="1"/>
              <a:t>	(Arrested or non-US detainees)</a:t>
            </a:r>
          </a:p>
          <a:p>
            <a:pPr rtl="0">
              <a:buFont typeface="Arial" charset="0"/>
              <a:buChar char="•"/>
            </a:pPr>
            <a:r>
              <a:rPr lang="en-US" b="1"/>
              <a:t>Adam Walsh Child Protection and Safety Act  2005</a:t>
            </a:r>
          </a:p>
          <a:p>
            <a:pPr rtl="0"/>
            <a:r>
              <a:rPr lang="en-US" i="1"/>
              <a:t>	(arrested)</a:t>
            </a:r>
          </a:p>
          <a:p>
            <a:pPr rtl="0">
              <a:buFont typeface="Arial" charset="0"/>
              <a:buChar char="•"/>
            </a:pPr>
            <a:endParaRPr lang="en-US"/>
          </a:p>
          <a:p>
            <a:pPr rtl="0"/>
            <a:endParaRPr lang="en-US"/>
          </a:p>
        </p:txBody>
      </p:sp>
      <p:sp>
        <p:nvSpPr>
          <p:cNvPr id="101382" name="Slide Number Placeholder 7"/>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432F9B6E-E6B6-4466-B7C8-D40B7E04BE0B}" type="slidenum">
              <a:rPr lang="he-IL" sz="1200">
                <a:solidFill>
                  <a:srgbClr val="898989"/>
                </a:solidFill>
                <a:latin typeface="Calibri" pitchFamily="34" charset="0"/>
              </a:rPr>
              <a:pPr algn="r" rtl="0"/>
              <a:t>45</a:t>
            </a:fld>
            <a:endParaRPr lang="en-US" sz="1200">
              <a:solidFill>
                <a:srgbClr val="898989"/>
              </a:solidFill>
              <a:latin typeface="Calibri" pitchFamily="34" charset="0"/>
            </a:endParaRPr>
          </a:p>
        </p:txBody>
      </p:sp>
      <p:pic>
        <p:nvPicPr>
          <p:cNvPr id="101383" name="Picture 4" descr="http://upload.wikimedia.org/wikipedia/commons/thumb/d/d2/Codis.svg/220px-Codis.svg.png"/>
          <p:cNvPicPr>
            <a:picLocks noChangeAspect="1" noChangeArrowheads="1"/>
          </p:cNvPicPr>
          <p:nvPr/>
        </p:nvPicPr>
        <p:blipFill>
          <a:blip r:embed="rId4" cstate="print"/>
          <a:srcRect/>
          <a:stretch>
            <a:fillRect/>
          </a:stretch>
        </p:blipFill>
        <p:spPr bwMode="auto">
          <a:xfrm>
            <a:off x="533400" y="2819400"/>
            <a:ext cx="2095500" cy="2305050"/>
          </a:xfrm>
          <a:prstGeom prst="rect">
            <a:avLst/>
          </a:prstGeom>
          <a:noFill/>
          <a:ln w="9525">
            <a:noFill/>
            <a:miter lim="800000"/>
            <a:headEnd/>
            <a:tailEnd/>
          </a:ln>
        </p:spPr>
      </p:pic>
      <p:sp>
        <p:nvSpPr>
          <p:cNvPr id="18"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9"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0"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1"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2" name="Rectangle 21"/>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70BFA40E-AB40-4676-8E24-8B2CAA05B21A}" type="slidenum">
              <a:rPr lang="he-IL" sz="1200">
                <a:solidFill>
                  <a:srgbClr val="898989"/>
                </a:solidFill>
                <a:latin typeface="Calibri" pitchFamily="34" charset="0"/>
              </a:rPr>
              <a:pPr algn="r" rtl="0"/>
              <a:t>46</a:t>
            </a:fld>
            <a:endParaRPr lang="en-US" sz="1200">
              <a:solidFill>
                <a:srgbClr val="898989"/>
              </a:solidFill>
              <a:latin typeface="Calibri" pitchFamily="34" charset="0"/>
            </a:endParaRPr>
          </a:p>
        </p:txBody>
      </p:sp>
      <p:sp>
        <p:nvSpPr>
          <p:cNvPr id="102403" name="Content Placeholder 4"/>
          <p:cNvSpPr>
            <a:spLocks noGrp="1"/>
          </p:cNvSpPr>
          <p:nvPr>
            <p:ph idx="4294967295"/>
          </p:nvPr>
        </p:nvSpPr>
        <p:spPr>
          <a:xfrm>
            <a:off x="457200" y="838200"/>
            <a:ext cx="8229600" cy="7307263"/>
          </a:xfrm>
        </p:spPr>
        <p:txBody>
          <a:bodyPr>
            <a:spAutoFit/>
          </a:bodyPr>
          <a:lstStyle/>
          <a:p>
            <a:pPr algn="l" rtl="0" eaLnBrk="1" hangingPunct="1"/>
            <a:r>
              <a:rPr lang="en-US" sz="2000" smtClean="0"/>
              <a:t>Gov’t can hold DNA indefinitely  but  use of this data </a:t>
            </a:r>
            <a:r>
              <a:rPr lang="en-US" sz="2000" i="1" smtClean="0"/>
              <a:t>may </a:t>
            </a:r>
            <a:r>
              <a:rPr lang="en-US" sz="2000" smtClean="0"/>
              <a:t> violate the offender’s privacy rights.</a:t>
            </a:r>
          </a:p>
          <a:p>
            <a:pPr algn="l" rtl="0" eaLnBrk="1" hangingPunct="1">
              <a:buFontTx/>
              <a:buNone/>
            </a:pPr>
            <a:r>
              <a:rPr lang="en-US" sz="2000" i="1" smtClean="0"/>
              <a:t>		Boroian v Mueller </a:t>
            </a:r>
            <a:r>
              <a:rPr lang="en-US" sz="2000" smtClean="0"/>
              <a:t>616 F.3d 60 (1</a:t>
            </a:r>
            <a:r>
              <a:rPr lang="en-US" sz="2000" baseline="30000" smtClean="0"/>
              <a:t>st</a:t>
            </a:r>
            <a:r>
              <a:rPr lang="en-US" sz="2000" smtClean="0"/>
              <a:t> Cir. 2010)</a:t>
            </a:r>
          </a:p>
          <a:p>
            <a:pPr algn="l" rtl="0" eaLnBrk="1" hangingPunct="1"/>
            <a:r>
              <a:rPr lang="en-US" sz="2000" smtClean="0"/>
              <a:t>Other Federal and State courts disagree</a:t>
            </a:r>
          </a:p>
          <a:p>
            <a:pPr lvl="1" algn="l" rtl="0" eaLnBrk="1" hangingPunct="1">
              <a:buFontTx/>
              <a:buNone/>
            </a:pPr>
            <a:r>
              <a:rPr lang="en-US" sz="1600" smtClean="0"/>
              <a:t>		E.g., </a:t>
            </a:r>
            <a:r>
              <a:rPr lang="en-US" sz="1600" i="1" smtClean="0"/>
              <a:t>Green v. Berge </a:t>
            </a:r>
            <a:r>
              <a:rPr lang="en-US" sz="1600" smtClean="0"/>
              <a:t>354 F.3d 675 (7</a:t>
            </a:r>
            <a:r>
              <a:rPr lang="en-US" sz="1600" baseline="30000" smtClean="0"/>
              <a:t>th</a:t>
            </a:r>
            <a:r>
              <a:rPr lang="en-US" sz="1600" smtClean="0"/>
              <a:t> Cir, 2004)(Easterbrook J. concurring)</a:t>
            </a:r>
          </a:p>
          <a:p>
            <a:pPr algn="l" rtl="0" eaLnBrk="1" hangingPunct="1"/>
            <a:r>
              <a:rPr lang="en-US" sz="2000" smtClean="0"/>
              <a:t>CODIS has been used for familial searches. I.e., for potential relatives of a subject.   Raises concerns about privacy violations  vis-à-vis the family member and the suspect</a:t>
            </a:r>
          </a:p>
          <a:p>
            <a:pPr lvl="1" algn="l" rtl="0" eaLnBrk="1" hangingPunct="1">
              <a:buFontTx/>
              <a:buNone/>
            </a:pPr>
            <a:r>
              <a:rPr lang="en-US" sz="1600" smtClean="0"/>
              <a:t>		The Constitutionality of this has yet to be reviewed. </a:t>
            </a:r>
          </a:p>
          <a:p>
            <a:pPr algn="l" rtl="0" eaLnBrk="1" hangingPunct="1"/>
            <a:r>
              <a:rPr lang="en-US" sz="2000" smtClean="0"/>
              <a:t>Some courts have indicated that may re-evaluate </a:t>
            </a:r>
          </a:p>
          <a:p>
            <a:pPr algn="l" rtl="0" eaLnBrk="1" hangingPunct="1"/>
            <a:r>
              <a:rPr lang="en-US" sz="2000" smtClean="0"/>
              <a:t>the use of these loci in light of new data re junk DNA.</a:t>
            </a:r>
          </a:p>
          <a:p>
            <a:pPr lvl="1" algn="l" rtl="0" eaLnBrk="1" hangingPunct="1">
              <a:buFontTx/>
              <a:buNone/>
            </a:pPr>
            <a:r>
              <a:rPr lang="en-US" sz="1600" i="1" smtClean="0"/>
              <a:t>		US v. Stewart</a:t>
            </a:r>
            <a:r>
              <a:rPr lang="en-US" sz="1600" smtClean="0"/>
              <a:t>, 532 F.3d 323 (1</a:t>
            </a:r>
            <a:r>
              <a:rPr lang="en-US" sz="1600" baseline="30000" smtClean="0"/>
              <a:t>st</a:t>
            </a:r>
            <a:r>
              <a:rPr lang="en-US" sz="1600" smtClean="0"/>
              <a:t> Cir. 2008)</a:t>
            </a:r>
          </a:p>
          <a:p>
            <a:pPr algn="l" rtl="0" eaLnBrk="1" hangingPunct="1"/>
            <a:r>
              <a:rPr lang="en-US" sz="1800" smtClean="0"/>
              <a:t>Multiple lawsuits question the constitutionality of CODIS</a:t>
            </a:r>
          </a:p>
          <a:p>
            <a:pPr lvl="1" algn="l" rtl="0" eaLnBrk="1" hangingPunct="1"/>
            <a:r>
              <a:rPr lang="en-US" sz="1200" i="1" smtClean="0"/>
              <a:t>Haskell v. Harris,</a:t>
            </a:r>
            <a:r>
              <a:rPr lang="en-US" sz="1200" smtClean="0"/>
              <a:t> — F.3d — (9th Cir. (Cal) 2012) (</a:t>
            </a:r>
            <a:r>
              <a:rPr lang="en-US" sz="1200" i="1" smtClean="0"/>
              <a:t>finding</a:t>
            </a:r>
            <a:r>
              <a:rPr lang="en-US" sz="1200" smtClean="0"/>
              <a:t> DNA Fingerprinting of arrestees pursuant to California’s Prop 69 to be constitutionally sound)</a:t>
            </a:r>
          </a:p>
          <a:p>
            <a:pPr lvl="1" algn="l" rtl="0" eaLnBrk="1" hangingPunct="1"/>
            <a:r>
              <a:rPr lang="en-US" sz="1200" smtClean="0"/>
              <a:t>United States v. Fricosu, — F.Supp.2d – (2012), 2012 WL 592322 (</a:t>
            </a:r>
            <a:r>
              <a:rPr lang="en-US" sz="1200" i="1" smtClean="0"/>
              <a:t>denying</a:t>
            </a:r>
            <a:r>
              <a:rPr lang="en-US" sz="1200" smtClean="0"/>
              <a:t> challenge of the constitutionality of the practice on Fourth Amendment grounds)</a:t>
            </a:r>
          </a:p>
          <a:p>
            <a:pPr lvl="1" algn="l" rtl="0" eaLnBrk="1" hangingPunct="1"/>
            <a:r>
              <a:rPr lang="en-US" sz="1200" smtClean="0"/>
              <a:t>United States v. Pool, 2009 WL 2152029 (E.D. Cal, 2009), affirmed by 621 F.3d 1213 (9th Cir. (Cal.) 2010), rehearing en banc granted by 646 F.3d 659 (9th Cir. 2011), opinion vacated as moot by 659 F.3d 761 (9th Cir. 2011)</a:t>
            </a:r>
          </a:p>
          <a:p>
            <a:pPr lvl="1" algn="l" rtl="0" eaLnBrk="1" hangingPunct="1"/>
            <a:r>
              <a:rPr lang="en-US" sz="1200" smtClean="0"/>
              <a:t>United States v. Mitchell, 652 F.3d 387 (3rd Cir. 2011) (en banc), pet. for cert. filed (Nov. 22, 2011)(No. 11-7603, 11A384), </a:t>
            </a:r>
            <a:r>
              <a:rPr lang="en-US" sz="1200" b="1" smtClean="0"/>
              <a:t>cert. denied</a:t>
            </a:r>
            <a:r>
              <a:rPr lang="en-US" sz="1200" smtClean="0"/>
              <a:t> – S.Ct. – (Mar. 19, 2012).</a:t>
            </a:r>
          </a:p>
          <a:p>
            <a:pPr algn="l" rtl="0" eaLnBrk="1" hangingPunct="1">
              <a:buFontTx/>
              <a:buNone/>
            </a:pPr>
            <a:endParaRPr lang="en-US" sz="2800" smtClean="0"/>
          </a:p>
          <a:p>
            <a:pPr algn="l" rtl="0" eaLnBrk="1" hangingPunct="1"/>
            <a:endParaRPr lang="en-US" smtClean="0"/>
          </a:p>
        </p:txBody>
      </p:sp>
      <p:pic>
        <p:nvPicPr>
          <p:cNvPr id="102404" name="Picture 4" descr="http://upload.wikimedia.org/wikipedia/commons/thumb/d/d2/Codis.svg/220px-Codis.svg.png"/>
          <p:cNvPicPr>
            <a:picLocks noChangeAspect="1" noChangeArrowheads="1"/>
          </p:cNvPicPr>
          <p:nvPr/>
        </p:nvPicPr>
        <p:blipFill>
          <a:blip r:embed="rId2" cstate="print"/>
          <a:srcRect/>
          <a:stretch>
            <a:fillRect/>
          </a:stretch>
        </p:blipFill>
        <p:spPr bwMode="auto">
          <a:xfrm>
            <a:off x="6553200" y="1905000"/>
            <a:ext cx="2095500" cy="2305050"/>
          </a:xfrm>
          <a:prstGeom prst="rect">
            <a:avLst/>
          </a:prstGeom>
          <a:noFill/>
          <a:ln w="9525">
            <a:noFill/>
            <a:miter lim="800000"/>
            <a:headEnd/>
            <a:tailEnd/>
          </a:ln>
        </p:spPr>
      </p:pic>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ph/>
          </p:nvPr>
        </p:nvGraphicFramePr>
        <p:xfrm>
          <a:off x="457200" y="1428750"/>
          <a:ext cx="8229600" cy="3543300"/>
        </p:xfrm>
        <a:graphic>
          <a:graphicData uri="http://schemas.openxmlformats.org/presentationml/2006/ole">
            <p:oleObj spid="_x0000_s5122" name="Image" r:id="rId3" imgW="14984127" imgH="6450794" progId="">
              <p:embed/>
            </p:oleObj>
          </a:graphicData>
        </a:graphic>
      </p:graphicFrame>
      <p:sp>
        <p:nvSpPr>
          <p:cNvPr id="20483" name="Rectangle 3"/>
          <p:cNvSpPr>
            <a:spLocks noChangeArrowheads="1"/>
          </p:cNvSpPr>
          <p:nvPr/>
        </p:nvSpPr>
        <p:spPr bwMode="auto">
          <a:xfrm>
            <a:off x="1066800" y="3886200"/>
            <a:ext cx="2362200" cy="1143000"/>
          </a:xfrm>
          <a:prstGeom prst="rect">
            <a:avLst/>
          </a:prstGeom>
          <a:solidFill>
            <a:srgbClr val="FFFF00">
              <a:alpha val="23137"/>
            </a:srgbClr>
          </a:solidFill>
          <a:ln w="9525">
            <a:noFill/>
            <a:miter lim="800000"/>
            <a:headEnd/>
            <a:tailEnd/>
          </a:ln>
        </p:spPr>
        <p:txBody>
          <a:bodyPr wrap="none" anchor="ctr"/>
          <a:lstStyle/>
          <a:p>
            <a:endParaRPr lang="en-US"/>
          </a:p>
        </p:txBody>
      </p:sp>
      <p:sp>
        <p:nvSpPr>
          <p:cNvPr id="20484" name="Rectangle 4"/>
          <p:cNvSpPr>
            <a:spLocks noChangeArrowheads="1"/>
          </p:cNvSpPr>
          <p:nvPr/>
        </p:nvSpPr>
        <p:spPr bwMode="auto">
          <a:xfrm>
            <a:off x="5791200" y="1447800"/>
            <a:ext cx="2362200" cy="1143000"/>
          </a:xfrm>
          <a:prstGeom prst="rect">
            <a:avLst/>
          </a:prstGeom>
          <a:solidFill>
            <a:srgbClr val="FFFF00">
              <a:alpha val="23137"/>
            </a:srgbClr>
          </a:solidFill>
          <a:ln w="9525">
            <a:noFill/>
            <a:miter lim="800000"/>
            <a:headEnd/>
            <a:tailEnd/>
          </a:ln>
        </p:spPr>
        <p:txBody>
          <a:bodyPr wrap="none" anchor="ctr"/>
          <a:lstStyle/>
          <a:p>
            <a:endParaRPr lang="en-US"/>
          </a:p>
        </p:txBody>
      </p:sp>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914400" y="457200"/>
            <a:ext cx="6724650" cy="6134100"/>
          </a:xfrm>
          <a:prstGeom prst="rect">
            <a:avLst/>
          </a:prstGeom>
          <a:noFill/>
          <a:ln w="9525">
            <a:noFill/>
            <a:miter lim="800000"/>
            <a:headEnd/>
            <a:tailEnd/>
          </a:ln>
        </p:spPr>
      </p:pic>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5"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6"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1600200" y="762000"/>
            <a:ext cx="6467475" cy="962025"/>
          </a:xfrm>
          <a:prstGeom prst="rect">
            <a:avLst/>
          </a:prstGeom>
          <a:noFill/>
          <a:ln w="9525">
            <a:noFill/>
            <a:miter lim="800000"/>
            <a:headEnd/>
            <a:tailEnd/>
          </a:ln>
        </p:spPr>
      </p:pic>
      <p:pic>
        <p:nvPicPr>
          <p:cNvPr id="104451" name="Picture 3"/>
          <p:cNvPicPr>
            <a:picLocks noChangeAspect="1" noChangeArrowheads="1"/>
          </p:cNvPicPr>
          <p:nvPr/>
        </p:nvPicPr>
        <p:blipFill>
          <a:blip r:embed="rId3" cstate="print"/>
          <a:srcRect/>
          <a:stretch>
            <a:fillRect/>
          </a:stretch>
        </p:blipFill>
        <p:spPr bwMode="auto">
          <a:xfrm>
            <a:off x="0" y="2057400"/>
            <a:ext cx="5638800" cy="2625725"/>
          </a:xfrm>
          <a:prstGeom prst="rect">
            <a:avLst/>
          </a:prstGeom>
          <a:noFill/>
          <a:ln w="9525">
            <a:noFill/>
            <a:miter lim="800000"/>
            <a:headEnd/>
            <a:tailEnd/>
          </a:ln>
        </p:spPr>
      </p:pic>
      <p:pic>
        <p:nvPicPr>
          <p:cNvPr id="104452" name="Picture 4"/>
          <p:cNvPicPr>
            <a:picLocks noChangeAspect="1" noChangeArrowheads="1"/>
          </p:cNvPicPr>
          <p:nvPr/>
        </p:nvPicPr>
        <p:blipFill>
          <a:blip r:embed="rId4" cstate="print"/>
          <a:srcRect/>
          <a:stretch>
            <a:fillRect/>
          </a:stretch>
        </p:blipFill>
        <p:spPr bwMode="auto">
          <a:xfrm>
            <a:off x="4267200" y="2209800"/>
            <a:ext cx="4195763" cy="4438650"/>
          </a:xfrm>
          <a:prstGeom prst="rect">
            <a:avLst/>
          </a:prstGeom>
          <a:noFill/>
          <a:ln w="9525">
            <a:noFill/>
            <a:miter lim="800000"/>
            <a:headEnd/>
            <a:tailEnd/>
          </a:ln>
        </p:spPr>
      </p:pic>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Outline</a:t>
            </a:r>
          </a:p>
        </p:txBody>
      </p:sp>
      <p:sp>
        <p:nvSpPr>
          <p:cNvPr id="67588" name="Content Placeholder 3"/>
          <p:cNvSpPr>
            <a:spLocks noGrp="1"/>
          </p:cNvSpPr>
          <p:nvPr>
            <p:ph sz="half" idx="2"/>
          </p:nvPr>
        </p:nvSpPr>
        <p:spPr>
          <a:xfrm>
            <a:off x="2590800" y="1600200"/>
            <a:ext cx="4267200" cy="4525963"/>
          </a:xfrm>
        </p:spPr>
        <p:txBody>
          <a:bodyPr/>
          <a:lstStyle/>
          <a:p>
            <a:pPr algn="l" rtl="0"/>
            <a:r>
              <a:rPr lang="en-US" dirty="0" smtClean="0"/>
              <a:t>Background</a:t>
            </a:r>
          </a:p>
          <a:p>
            <a:pPr algn="l" rtl="0"/>
            <a:r>
              <a:rPr lang="en-US" dirty="0" smtClean="0"/>
              <a:t>Threats to Genomics	Privacy</a:t>
            </a:r>
          </a:p>
          <a:p>
            <a:pPr algn="l" rtl="0"/>
            <a:r>
              <a:rPr lang="en-US" dirty="0" smtClean="0"/>
              <a:t>Genomic Privacy in Athletics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age-1"/>
          <p:cNvPicPr>
            <a:picLocks noChangeAspect="1" noChangeArrowheads="1"/>
          </p:cNvPicPr>
          <p:nvPr/>
        </p:nvPicPr>
        <p:blipFill>
          <a:blip r:embed="rId2" cstate="print"/>
          <a:srcRect/>
          <a:stretch>
            <a:fillRect/>
          </a:stretch>
        </p:blipFill>
        <p:spPr bwMode="auto">
          <a:xfrm>
            <a:off x="609600" y="914400"/>
            <a:ext cx="4767263" cy="6172200"/>
          </a:xfrm>
          <a:prstGeom prst="rect">
            <a:avLst/>
          </a:prstGeom>
          <a:noFill/>
          <a:ln w="9525">
            <a:noFill/>
            <a:miter lim="800000"/>
            <a:headEnd/>
            <a:tailEnd/>
          </a:ln>
        </p:spPr>
      </p:pic>
      <p:sp>
        <p:nvSpPr>
          <p:cNvPr id="105475" name="Rectangle 3"/>
          <p:cNvSpPr>
            <a:spLocks noChangeArrowheads="1"/>
          </p:cNvSpPr>
          <p:nvPr/>
        </p:nvSpPr>
        <p:spPr bwMode="auto">
          <a:xfrm>
            <a:off x="5257800" y="3200400"/>
            <a:ext cx="3886200" cy="2563813"/>
          </a:xfrm>
          <a:prstGeom prst="rect">
            <a:avLst/>
          </a:prstGeom>
          <a:noFill/>
          <a:ln w="9525">
            <a:noFill/>
            <a:miter lim="800000"/>
            <a:headEnd/>
            <a:tailEnd/>
          </a:ln>
        </p:spPr>
        <p:txBody>
          <a:bodyPr anchor="ctr">
            <a:spAutoFit/>
          </a:bodyPr>
          <a:lstStyle/>
          <a:p>
            <a:pPr rtl="0"/>
            <a:r>
              <a:rPr lang="en-US"/>
              <a:t>The ENCODE project results reinforce the point that DNA contains important information about who we are, who we will be and our relationships with other people. That data should not be in the hands of the government without probable cause to believe it is linked to a crime. </a:t>
            </a:r>
          </a:p>
        </p:txBody>
      </p:sp>
      <p:pic>
        <p:nvPicPr>
          <p:cNvPr id="105476" name="Picture 4" descr="Alex%20Kozinski%20Eugene%20Volokh"/>
          <p:cNvPicPr>
            <a:picLocks noChangeAspect="1" noChangeArrowheads="1"/>
          </p:cNvPicPr>
          <p:nvPr/>
        </p:nvPicPr>
        <p:blipFill>
          <a:blip r:embed="rId3" cstate="print"/>
          <a:srcRect/>
          <a:stretch>
            <a:fillRect/>
          </a:stretch>
        </p:blipFill>
        <p:spPr bwMode="auto">
          <a:xfrm>
            <a:off x="5791200" y="762000"/>
            <a:ext cx="2362200" cy="1774825"/>
          </a:xfrm>
          <a:prstGeom prst="rect">
            <a:avLst/>
          </a:prstGeom>
          <a:noFill/>
          <a:ln w="9525">
            <a:noFill/>
            <a:miter lim="800000"/>
            <a:headEnd/>
            <a:tailEnd/>
          </a:ln>
        </p:spPr>
      </p:pic>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over image for Vol. 57 Issue 6"/>
          <p:cNvPicPr>
            <a:picLocks noChangeAspect="1" noChangeArrowheads="1"/>
          </p:cNvPicPr>
          <p:nvPr/>
        </p:nvPicPr>
        <p:blipFill>
          <a:blip r:embed="rId2" cstate="print"/>
          <a:srcRect/>
          <a:stretch>
            <a:fillRect/>
          </a:stretch>
        </p:blipFill>
        <p:spPr bwMode="auto">
          <a:xfrm>
            <a:off x="1676400" y="0"/>
            <a:ext cx="5168900" cy="6705600"/>
          </a:xfrm>
          <a:prstGeom prst="rect">
            <a:avLst/>
          </a:prstGeom>
          <a:noFill/>
          <a:ln w="9525">
            <a:noFill/>
            <a:miter lim="800000"/>
            <a:headEnd/>
            <a:tailEnd/>
          </a:ln>
        </p:spPr>
      </p:pic>
      <p:sp>
        <p:nvSpPr>
          <p:cNvPr id="106499" name="Rectangle 3"/>
          <p:cNvSpPr>
            <a:spLocks noChangeArrowheads="1"/>
          </p:cNvSpPr>
          <p:nvPr/>
        </p:nvSpPr>
        <p:spPr bwMode="auto">
          <a:xfrm>
            <a:off x="533400" y="4343400"/>
            <a:ext cx="8467725" cy="2289175"/>
          </a:xfrm>
          <a:prstGeom prst="rect">
            <a:avLst/>
          </a:prstGeom>
          <a:noFill/>
          <a:ln w="9525">
            <a:noFill/>
            <a:miter lim="800000"/>
            <a:headEnd/>
            <a:tailEnd/>
          </a:ln>
        </p:spPr>
        <p:txBody>
          <a:bodyPr anchor="ctr">
            <a:spAutoFit/>
          </a:bodyPr>
          <a:lstStyle/>
          <a:p>
            <a:pPr rtl="0"/>
            <a:r>
              <a:rPr lang="en-US"/>
              <a:t>The bottom line is that knowing a person’s unique 13- or 24-marker profile at the genomic sites used by CODIS does not, to the best of our current knowledge, allow reliable, valid inference of anything more than identity (aside from sex) without performing additional analyses and drawing additional inferences from those analyses (e.g. estimating ancestry from the CODIS genotypes and subsequently performing analyses to infer phenotypes from those ancestry estimates). Importantly, the statutes establishing CODIS expressly prohibit the use of CODIS profiles for analysis other than identity. </a:t>
            </a:r>
          </a:p>
        </p:txBody>
      </p:sp>
      <p:sp>
        <p:nvSpPr>
          <p:cNvPr id="106500" name="Rectangle 4"/>
          <p:cNvSpPr>
            <a:spLocks noChangeArrowheads="1"/>
          </p:cNvSpPr>
          <p:nvPr/>
        </p:nvSpPr>
        <p:spPr bwMode="auto">
          <a:xfrm>
            <a:off x="762000" y="2133600"/>
            <a:ext cx="7556500" cy="1098550"/>
          </a:xfrm>
          <a:prstGeom prst="rect">
            <a:avLst/>
          </a:prstGeom>
          <a:solidFill>
            <a:srgbClr val="FFFFFF"/>
          </a:solidFill>
          <a:ln w="9525">
            <a:noFill/>
            <a:miter lim="800000"/>
            <a:headEnd/>
            <a:tailEnd/>
          </a:ln>
        </p:spPr>
        <p:txBody>
          <a:bodyPr wrap="none" lIns="0" tIns="0" rIns="0" bIns="0" anchor="ctr">
            <a:spAutoFit/>
          </a:bodyPr>
          <a:lstStyle/>
          <a:p>
            <a:pPr algn="ctr" rtl="0"/>
            <a:r>
              <a:rPr lang="en-US" b="1"/>
              <a:t>Characterization of the Standard and Recommended CODIS Markers</a:t>
            </a:r>
            <a:r>
              <a:rPr lang="en-US" b="1">
                <a:hlinkClick r:id="rId3"/>
              </a:rPr>
              <a:t>†</a:t>
            </a:r>
            <a:endParaRPr lang="en-US" b="1"/>
          </a:p>
          <a:p>
            <a:pPr algn="ctr" rtl="0"/>
            <a:r>
              <a:rPr lang="en-US"/>
              <a:t>Sara H. Katsanis M.S.1,*, </a:t>
            </a:r>
          </a:p>
          <a:p>
            <a:pPr algn="ctr" rtl="0"/>
            <a:r>
              <a:rPr lang="en-US"/>
              <a:t>Jennifer K. Wagner J.D., Ph.D.2</a:t>
            </a:r>
          </a:p>
          <a:p>
            <a:pPr algn="ctr" rtl="0"/>
            <a:r>
              <a:rPr lang="en-US"/>
              <a:t>Article first published online: 24 AUG 2012</a:t>
            </a:r>
          </a:p>
        </p:txBody>
      </p:sp>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45720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4267200" cy="4525963"/>
          </a:xfrm>
        </p:spPr>
        <p:txBody>
          <a:bodyPr>
            <a:normAutofit fontScale="77500" lnSpcReduction="20000"/>
          </a:bodyPr>
          <a:lstStyle/>
          <a:p>
            <a:pPr algn="l" rtl="0"/>
            <a:r>
              <a:rPr lang="en-US" dirty="0" smtClean="0"/>
              <a:t>Background</a:t>
            </a:r>
          </a:p>
          <a:p>
            <a:pPr algn="l" rtl="0"/>
            <a:r>
              <a:rPr lang="en-US" dirty="0" smtClean="0"/>
              <a:t>Threats to Genomic Privacy</a:t>
            </a:r>
          </a:p>
          <a:p>
            <a:pPr lvl="1" algn="l" rtl="0"/>
            <a:r>
              <a:rPr lang="en-US" dirty="0" smtClean="0"/>
              <a:t>You – Social Media</a:t>
            </a:r>
          </a:p>
          <a:p>
            <a:pPr lvl="1" algn="l" rtl="0"/>
            <a:r>
              <a:rPr lang="en-US" dirty="0" smtClean="0"/>
              <a:t>Someone Else  </a:t>
            </a:r>
            <a:r>
              <a:rPr lang="en-US" dirty="0" err="1" smtClean="0"/>
              <a:t>Biohackers</a:t>
            </a:r>
            <a:r>
              <a:rPr lang="en-US" dirty="0" smtClean="0"/>
              <a:t>, your nephew who signed up for 23 and me</a:t>
            </a:r>
          </a:p>
          <a:p>
            <a:pPr lvl="1" algn="l" rtl="0"/>
            <a:r>
              <a:rPr lang="en-US" dirty="0" smtClean="0"/>
              <a:t>Government</a:t>
            </a:r>
          </a:p>
          <a:p>
            <a:pPr lvl="1" algn="l" rtl="0"/>
            <a:r>
              <a:rPr lang="en-US" dirty="0" err="1" smtClean="0"/>
              <a:t>Wikileaks</a:t>
            </a:r>
            <a:endParaRPr lang="en-US" dirty="0" smtClean="0"/>
          </a:p>
          <a:p>
            <a:pPr lvl="1" algn="l" rtl="0"/>
            <a:r>
              <a:rPr lang="en-US" dirty="0" smtClean="0"/>
              <a:t>The Armed Forces</a:t>
            </a:r>
          </a:p>
          <a:p>
            <a:pPr lvl="1" algn="l" rtl="0"/>
            <a:r>
              <a:rPr lang="en-US" dirty="0" smtClean="0"/>
              <a:t>The FBI and </a:t>
            </a:r>
            <a:r>
              <a:rPr lang="en-US" dirty="0" err="1" smtClean="0"/>
              <a:t>Codis</a:t>
            </a:r>
            <a:endParaRPr lang="en-US" dirty="0" smtClean="0"/>
          </a:p>
          <a:p>
            <a:pPr algn="l" rtl="0"/>
            <a:r>
              <a:rPr lang="en-US" dirty="0" smtClean="0"/>
              <a:t>Genomic Privacy in Athletics</a:t>
            </a: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5257800" cy="4525963"/>
          </a:xfrm>
        </p:spPr>
        <p:txBody>
          <a:bodyPr>
            <a:normAutofit fontScale="85000" lnSpcReduction="10000"/>
          </a:bodyPr>
          <a:lstStyle/>
          <a:p>
            <a:pPr algn="l" rtl="0"/>
            <a:r>
              <a:rPr lang="en-US" dirty="0" smtClean="0"/>
              <a:t>Background</a:t>
            </a:r>
          </a:p>
          <a:p>
            <a:pPr algn="l" rtl="0"/>
            <a:r>
              <a:rPr lang="en-US" dirty="0" smtClean="0"/>
              <a:t>Threats to Genomic Privacy</a:t>
            </a:r>
          </a:p>
          <a:p>
            <a:pPr algn="l" rtl="0"/>
            <a:r>
              <a:rPr lang="en-US" dirty="0" smtClean="0"/>
              <a:t>Genomic Privacy in Athletics	</a:t>
            </a:r>
          </a:p>
          <a:p>
            <a:pPr marL="514350" indent="-514350" algn="l" rtl="0">
              <a:buNone/>
            </a:pPr>
            <a:r>
              <a:rPr lang="en-US" dirty="0" smtClean="0"/>
              <a:t>	Basketball</a:t>
            </a:r>
          </a:p>
          <a:p>
            <a:pPr marL="514350" indent="-514350" algn="l" rtl="0">
              <a:buNone/>
            </a:pPr>
            <a:r>
              <a:rPr lang="en-US" dirty="0" smtClean="0"/>
              <a:t>	Baseball being Baseball</a:t>
            </a:r>
          </a:p>
          <a:p>
            <a:pPr marL="514350" indent="-514350" algn="l" rtl="0">
              <a:buNone/>
            </a:pPr>
            <a:r>
              <a:rPr lang="en-US" dirty="0" smtClean="0"/>
              <a:t>	Use in predicting Athleticism</a:t>
            </a:r>
          </a:p>
          <a:p>
            <a:pPr marL="514350" indent="-514350" algn="l" rtl="0">
              <a:buNone/>
            </a:pPr>
            <a:r>
              <a:rPr lang="en-US" dirty="0" smtClean="0"/>
              <a:t>Use in Invading your Idol’s privacy</a:t>
            </a:r>
          </a:p>
          <a:p>
            <a:pPr marL="514350" indent="-514350" algn="l" rtl="0">
              <a:buNone/>
            </a:pPr>
            <a:r>
              <a:rPr lang="en-US" dirty="0" smtClean="0"/>
              <a:t>New Project at looking at College Varsity Athletes</a:t>
            </a:r>
          </a:p>
          <a:p>
            <a:pPr marL="514350" indent="-514350" algn="l" rtl="0">
              <a:buNone/>
            </a:pPr>
            <a:endParaRPr lang="en-US" dirty="0" smtClean="0"/>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2" descr="LOAN CENTER: A judge has ruled that Eddy Curry, who's crying poverty despite making $10.5 million last season, must pay $75,000 a month to a loan company for outstanding debts."/>
          <p:cNvPicPr>
            <a:picLocks noChangeAspect="1" noChangeArrowheads="1"/>
          </p:cNvPicPr>
          <p:nvPr/>
        </p:nvPicPr>
        <p:blipFill>
          <a:blip r:embed="rId2" cstate="print"/>
          <a:srcRect/>
          <a:stretch>
            <a:fillRect/>
          </a:stretch>
        </p:blipFill>
        <p:spPr bwMode="auto">
          <a:xfrm>
            <a:off x="0" y="990600"/>
            <a:ext cx="2857500" cy="2857500"/>
          </a:xfrm>
          <a:prstGeom prst="rect">
            <a:avLst/>
          </a:prstGeom>
          <a:noFill/>
          <a:ln w="9525">
            <a:noFill/>
            <a:miter lim="800000"/>
            <a:headEnd/>
            <a:tailEnd/>
          </a:ln>
        </p:spPr>
      </p:pic>
      <p:pic>
        <p:nvPicPr>
          <p:cNvPr id="107524" name="Picture 3"/>
          <p:cNvPicPr>
            <a:picLocks noChangeAspect="1" noChangeArrowheads="1"/>
          </p:cNvPicPr>
          <p:nvPr/>
        </p:nvPicPr>
        <p:blipFill>
          <a:blip r:embed="rId3" cstate="print"/>
          <a:srcRect/>
          <a:stretch>
            <a:fillRect/>
          </a:stretch>
        </p:blipFill>
        <p:spPr bwMode="auto">
          <a:xfrm>
            <a:off x="3124200" y="304800"/>
            <a:ext cx="6019800" cy="5781675"/>
          </a:xfrm>
          <a:prstGeom prst="rect">
            <a:avLst/>
          </a:prstGeom>
          <a:noFill/>
          <a:ln w="9525">
            <a:noFill/>
            <a:miter lim="800000"/>
            <a:headEnd/>
            <a:tailEnd/>
          </a:ln>
        </p:spPr>
      </p:pic>
      <p:pic>
        <p:nvPicPr>
          <p:cNvPr id="107525" name="Picture 4"/>
          <p:cNvPicPr>
            <a:picLocks noChangeAspect="1" noChangeArrowheads="1"/>
          </p:cNvPicPr>
          <p:nvPr/>
        </p:nvPicPr>
        <p:blipFill>
          <a:blip r:embed="rId4" cstate="print"/>
          <a:srcRect/>
          <a:stretch>
            <a:fillRect/>
          </a:stretch>
        </p:blipFill>
        <p:spPr bwMode="auto">
          <a:xfrm>
            <a:off x="0" y="4038600"/>
            <a:ext cx="6067425" cy="2481263"/>
          </a:xfrm>
          <a:prstGeom prst="rect">
            <a:avLst/>
          </a:prstGeom>
          <a:noFill/>
          <a:ln w="9525">
            <a:noFill/>
            <a:miter lim="800000"/>
            <a:headEnd/>
            <a:tailEnd/>
          </a:ln>
        </p:spPr>
      </p:pic>
      <p:sp>
        <p:nvSpPr>
          <p:cNvPr id="15"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6"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7"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8"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0" name="Rectangle 19"/>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1524000" y="685800"/>
            <a:ext cx="7620000" cy="3317875"/>
          </a:xfrm>
          <a:prstGeom prst="rect">
            <a:avLst/>
          </a:prstGeom>
          <a:noFill/>
          <a:ln w="9525">
            <a:noFill/>
            <a:miter lim="800000"/>
            <a:headEnd/>
            <a:tailEnd/>
          </a:ln>
        </p:spPr>
      </p:pic>
      <p:pic>
        <p:nvPicPr>
          <p:cNvPr id="108547" name="Picture 3"/>
          <p:cNvPicPr>
            <a:picLocks noChangeAspect="1" noChangeArrowheads="1"/>
          </p:cNvPicPr>
          <p:nvPr/>
        </p:nvPicPr>
        <p:blipFill>
          <a:blip r:embed="rId3" cstate="print"/>
          <a:srcRect/>
          <a:stretch>
            <a:fillRect/>
          </a:stretch>
        </p:blipFill>
        <p:spPr bwMode="auto">
          <a:xfrm>
            <a:off x="0" y="1981200"/>
            <a:ext cx="3276600" cy="2927350"/>
          </a:xfrm>
          <a:prstGeom prst="rect">
            <a:avLst/>
          </a:prstGeom>
          <a:noFill/>
          <a:ln w="9525">
            <a:noFill/>
            <a:miter lim="800000"/>
            <a:headEnd/>
            <a:tailEnd/>
          </a:ln>
        </p:spPr>
      </p:pic>
      <p:sp>
        <p:nvSpPr>
          <p:cNvPr id="108548" name="Rectangle 4"/>
          <p:cNvSpPr>
            <a:spLocks noChangeArrowheads="1"/>
          </p:cNvSpPr>
          <p:nvPr/>
        </p:nvSpPr>
        <p:spPr bwMode="auto">
          <a:xfrm>
            <a:off x="2895600" y="3470275"/>
            <a:ext cx="6248400" cy="3387725"/>
          </a:xfrm>
          <a:prstGeom prst="rect">
            <a:avLst/>
          </a:prstGeom>
          <a:solidFill>
            <a:schemeClr val="bg1"/>
          </a:solidFill>
          <a:ln w="9525">
            <a:noFill/>
            <a:miter lim="800000"/>
            <a:headEnd/>
            <a:tailEnd/>
          </a:ln>
        </p:spPr>
        <p:txBody>
          <a:bodyPr anchor="ctr">
            <a:spAutoFit/>
          </a:bodyPr>
          <a:lstStyle/>
          <a:p>
            <a:pPr rtl="0"/>
            <a:r>
              <a:rPr lang="en-US"/>
              <a:t>The situation has led MLB investigators and many teams to ask players to undergo DNA and bone-marrow testing to prove their age and identity. Private investigators are also routinely hired to look into a player's age.</a:t>
            </a:r>
          </a:p>
          <a:p>
            <a:pPr rtl="0"/>
            <a:endParaRPr lang="en-US"/>
          </a:p>
          <a:p>
            <a:pPr rtl="0"/>
            <a:r>
              <a:rPr lang="en-US"/>
              <a:t>Document fraud is hardly new, though. When the U.S. sought stricter document verification after the Sept. 11, 2001, terrorist attacks, it was revealed that 540 Dominican major league and minor league players had a different identity or were a different age, including Santana, who lowered his age by a year, and Furcal, who said he was 19 when he was really 21.</a:t>
            </a:r>
          </a:p>
        </p:txBody>
      </p:sp>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3"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6" name="Rectangle 15"/>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idx="4294967295"/>
          </p:nvPr>
        </p:nvSpPr>
        <p:spPr/>
        <p:txBody>
          <a:bodyPr/>
          <a:lstStyle/>
          <a:p>
            <a:pPr eaLnBrk="1" hangingPunct="1"/>
            <a:endParaRPr lang="en-US" dirty="0" smtClean="0"/>
          </a:p>
        </p:txBody>
      </p:sp>
      <p:pic>
        <p:nvPicPr>
          <p:cNvPr id="109571" name="Picture 4"/>
          <p:cNvPicPr>
            <a:picLocks noChangeAspect="1" noChangeArrowheads="1"/>
          </p:cNvPicPr>
          <p:nvPr/>
        </p:nvPicPr>
        <p:blipFill>
          <a:blip r:embed="rId2" cstate="print"/>
          <a:srcRect/>
          <a:stretch>
            <a:fillRect/>
          </a:stretch>
        </p:blipFill>
        <p:spPr bwMode="auto">
          <a:xfrm>
            <a:off x="152400" y="685800"/>
            <a:ext cx="5400675" cy="3209925"/>
          </a:xfrm>
          <a:prstGeom prst="rect">
            <a:avLst/>
          </a:prstGeom>
          <a:noFill/>
          <a:ln w="9525">
            <a:noFill/>
            <a:miter lim="800000"/>
            <a:headEnd/>
            <a:tailEnd/>
          </a:ln>
        </p:spPr>
      </p:pic>
      <p:pic>
        <p:nvPicPr>
          <p:cNvPr id="109572" name="Picture 5"/>
          <p:cNvPicPr>
            <a:picLocks noChangeAspect="1" noChangeArrowheads="1"/>
          </p:cNvPicPr>
          <p:nvPr/>
        </p:nvPicPr>
        <p:blipFill>
          <a:blip r:embed="rId3" cstate="print"/>
          <a:srcRect/>
          <a:stretch>
            <a:fillRect/>
          </a:stretch>
        </p:blipFill>
        <p:spPr bwMode="auto">
          <a:xfrm>
            <a:off x="5029200" y="914400"/>
            <a:ext cx="2971800" cy="3314700"/>
          </a:xfrm>
          <a:prstGeom prst="rect">
            <a:avLst/>
          </a:prstGeom>
          <a:noFill/>
          <a:ln w="9525">
            <a:noFill/>
            <a:miter lim="800000"/>
            <a:headEnd/>
            <a:tailEnd/>
          </a:ln>
        </p:spPr>
      </p:pic>
      <p:pic>
        <p:nvPicPr>
          <p:cNvPr id="109573" name="Picture 6"/>
          <p:cNvPicPr>
            <a:picLocks noChangeAspect="1" noChangeArrowheads="1"/>
          </p:cNvPicPr>
          <p:nvPr/>
        </p:nvPicPr>
        <p:blipFill>
          <a:blip r:embed="rId4" cstate="print"/>
          <a:srcRect/>
          <a:stretch>
            <a:fillRect/>
          </a:stretch>
        </p:blipFill>
        <p:spPr bwMode="auto">
          <a:xfrm>
            <a:off x="228600" y="3810000"/>
            <a:ext cx="4167188" cy="2716213"/>
          </a:xfrm>
          <a:prstGeom prst="rect">
            <a:avLst/>
          </a:prstGeom>
          <a:noFill/>
          <a:ln w="9525">
            <a:noFill/>
            <a:miter lim="800000"/>
            <a:headEnd/>
            <a:tailEnd/>
          </a:ln>
        </p:spPr>
      </p:pic>
      <p:sp>
        <p:nvSpPr>
          <p:cNvPr id="109574" name="Rectangle 7"/>
          <p:cNvSpPr>
            <a:spLocks noChangeArrowheads="1"/>
          </p:cNvSpPr>
          <p:nvPr/>
        </p:nvSpPr>
        <p:spPr bwMode="auto">
          <a:xfrm>
            <a:off x="4419600" y="4545013"/>
            <a:ext cx="4267200" cy="2130425"/>
          </a:xfrm>
          <a:prstGeom prst="rect">
            <a:avLst/>
          </a:prstGeom>
          <a:noFill/>
          <a:ln w="9525">
            <a:noFill/>
            <a:miter lim="800000"/>
            <a:headEnd/>
            <a:tailEnd/>
          </a:ln>
        </p:spPr>
        <p:txBody>
          <a:bodyPr anchor="ctr">
            <a:spAutoFit/>
          </a:bodyPr>
          <a:lstStyle/>
          <a:p>
            <a:pPr rtl="0"/>
            <a:r>
              <a:rPr lang="en-US"/>
              <a:t> </a:t>
            </a:r>
            <a:r>
              <a:rPr lang="en-US" sz="1400">
                <a:solidFill>
                  <a:schemeClr val="tx2"/>
                </a:solidFill>
              </a:rPr>
              <a:t>Title VII does not apply extra territorially to non-US citizens employed by US companies overseas. </a:t>
            </a:r>
          </a:p>
          <a:p>
            <a:pPr rtl="0"/>
            <a:r>
              <a:rPr lang="en-US" sz="1400" i="1">
                <a:solidFill>
                  <a:schemeClr val="tx2"/>
                </a:solidFill>
              </a:rPr>
              <a:t>EEOC v. Arabian American Oil Co.</a:t>
            </a:r>
            <a:r>
              <a:rPr lang="en-US" sz="1400">
                <a:solidFill>
                  <a:schemeClr val="tx2"/>
                </a:solidFill>
              </a:rPr>
              <a:t> 499 U.S. 244 (1991)</a:t>
            </a:r>
          </a:p>
          <a:p>
            <a:pPr rtl="0"/>
            <a:endParaRPr lang="en-US" sz="1400">
              <a:solidFill>
                <a:schemeClr val="tx2"/>
              </a:solidFill>
            </a:endParaRPr>
          </a:p>
          <a:p>
            <a:pPr rtl="0"/>
            <a:r>
              <a:rPr lang="en-US" sz="1400">
                <a:solidFill>
                  <a:schemeClr val="tx2"/>
                </a:solidFill>
              </a:rPr>
              <a:t>Even if an alien is hired in the US, as long as the “place of employment” is extra territorial, Title VII does not apply. </a:t>
            </a:r>
          </a:p>
          <a:p>
            <a:pPr rtl="0"/>
            <a:r>
              <a:rPr lang="en-US" sz="1400" i="1">
                <a:solidFill>
                  <a:schemeClr val="tx2"/>
                </a:solidFill>
              </a:rPr>
              <a:t>Shekoyan v. Sibley Intl</a:t>
            </a:r>
            <a:r>
              <a:rPr lang="en-US" sz="1400">
                <a:solidFill>
                  <a:schemeClr val="tx2"/>
                </a:solidFill>
              </a:rPr>
              <a:t> 409 F3d (D.C. Cir 2005)</a:t>
            </a:r>
            <a:r>
              <a:rPr lang="en-US"/>
              <a:t> </a:t>
            </a:r>
          </a:p>
        </p:txBody>
      </p:sp>
      <p:sp>
        <p:nvSpPr>
          <p:cNvPr id="10957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917B9B0E-1BDA-43AA-99D2-719A83D4C712}" type="slidenum">
              <a:rPr lang="he-IL" sz="1200">
                <a:solidFill>
                  <a:srgbClr val="898989"/>
                </a:solidFill>
                <a:latin typeface="Calibri" pitchFamily="34" charset="0"/>
              </a:rPr>
              <a:pPr algn="r" rtl="0"/>
              <a:t>56</a:t>
            </a:fld>
            <a:endParaRPr lang="en-US" sz="1200">
              <a:solidFill>
                <a:srgbClr val="898989"/>
              </a:solidFill>
              <a:latin typeface="Calibri" pitchFamily="34" charset="0"/>
            </a:endParaRPr>
          </a:p>
        </p:txBody>
      </p:sp>
      <p:sp>
        <p:nvSpPr>
          <p:cNvPr id="1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20"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2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22"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24" name="Rectangle 2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p:txBody>
          <a:bodyPr/>
          <a:lstStyle/>
          <a:p>
            <a:pPr marL="533400" indent="-533400" algn="l" rtl="0" eaLnBrk="1" hangingPunct="1">
              <a:lnSpc>
                <a:spcPct val="80000"/>
              </a:lnSpc>
            </a:pPr>
            <a:r>
              <a:rPr lang="en-US" sz="2000" smtClean="0"/>
              <a:t>Title II of GINA prohibits use of genetic information in the employment context, restricts employers and other entities covered by Title II from requesting, requiring, or purchasing genetic information, and strictly limits such entities from disclosing genetic information. The law incorporates by reference many of the familiar definitions, remedies, and procedures from Title VII of the Civil Rights Act of 1964, as amended, and other statutes protecting federal, state, and Congressional employees from discrimination.</a:t>
            </a:r>
            <a:r>
              <a:rPr lang="he-IL" sz="2000" smtClean="0"/>
              <a:t> </a:t>
            </a:r>
          </a:p>
          <a:p>
            <a:pPr marL="533400" indent="-533400" algn="l" rtl="0" eaLnBrk="1" hangingPunct="1">
              <a:lnSpc>
                <a:spcPct val="80000"/>
              </a:lnSpc>
              <a:buFontTx/>
              <a:buAutoNum type="arabicPlain" startAt="75"/>
            </a:pPr>
            <a:r>
              <a:rPr lang="en-US" sz="2000" smtClean="0"/>
              <a:t>Fed. Reg. 68912 (Nov. 9 2010)</a:t>
            </a:r>
          </a:p>
          <a:p>
            <a:pPr marL="533400" indent="-533400" algn="l" rtl="0" eaLnBrk="1" hangingPunct="1">
              <a:lnSpc>
                <a:spcPct val="80000"/>
              </a:lnSpc>
              <a:buFontTx/>
              <a:buNone/>
            </a:pPr>
            <a:endParaRPr lang="en-US" sz="2000" smtClean="0"/>
          </a:p>
          <a:p>
            <a:pPr marL="533400" indent="-533400" algn="l" rtl="0" eaLnBrk="1" hangingPunct="1">
              <a:lnSpc>
                <a:spcPct val="80000"/>
              </a:lnSpc>
              <a:buFontTx/>
              <a:buNone/>
            </a:pPr>
            <a:r>
              <a:rPr lang="en-US" sz="2000" smtClean="0"/>
              <a:t>29 CFR 1635.3 - Definitions specific to GINA.</a:t>
            </a:r>
            <a:endParaRPr lang="en-US" sz="2000" b="1" smtClean="0"/>
          </a:p>
          <a:p>
            <a:pPr marL="533400" indent="-533400" algn="l" rtl="0" eaLnBrk="1" hangingPunct="1">
              <a:lnSpc>
                <a:spcPct val="80000"/>
              </a:lnSpc>
              <a:buFontTx/>
              <a:buNone/>
            </a:pPr>
            <a:r>
              <a:rPr lang="en-US" sz="2000" b="1" smtClean="0"/>
              <a:t>(f) Genetic test—</a:t>
            </a:r>
            <a:r>
              <a:rPr lang="en-US" sz="2000" smtClean="0"/>
              <a:t> </a:t>
            </a:r>
            <a:r>
              <a:rPr lang="en-US" sz="2000" b="1" smtClean="0"/>
              <a:t>(1) In general.</a:t>
            </a:r>
            <a:r>
              <a:rPr lang="en-US" sz="2000" smtClean="0"/>
              <a:t> “Genetic test” means an analysis of human DNA, RNA, chromosomes, proteins, or metabolites that detects genotypes, mutations, or chromosomal changes.</a:t>
            </a:r>
            <a:endParaRPr lang="en-US" sz="2000" b="1" smtClean="0"/>
          </a:p>
          <a:p>
            <a:pPr marL="533400" indent="-533400" algn="l" rtl="0" eaLnBrk="1" hangingPunct="1">
              <a:lnSpc>
                <a:spcPct val="80000"/>
              </a:lnSpc>
              <a:buFontTx/>
              <a:buNone/>
            </a:pPr>
            <a:r>
              <a:rPr lang="en-US" sz="2000" b="1" smtClean="0"/>
              <a:t>	(2) </a:t>
            </a:r>
            <a:r>
              <a:rPr lang="en-US" sz="2000" smtClean="0"/>
              <a:t>Genetic tests include, but are not limited to:</a:t>
            </a:r>
          </a:p>
          <a:p>
            <a:pPr marL="533400" indent="-533400" algn="l" rtl="0" eaLnBrk="1" hangingPunct="1">
              <a:lnSpc>
                <a:spcPct val="80000"/>
              </a:lnSpc>
              <a:buFontTx/>
              <a:buNone/>
            </a:pPr>
            <a:r>
              <a:rPr lang="en-US" sz="2000" b="1" smtClean="0"/>
              <a:t>		(viii) </a:t>
            </a:r>
            <a:r>
              <a:rPr lang="en-US" sz="2000" smtClean="0"/>
              <a:t>DNA testing that reveals family relationships, such as </a:t>
            </a:r>
            <a:r>
              <a:rPr lang="en-US" sz="2000" b="1" smtClean="0"/>
              <a:t>paternity </a:t>
            </a:r>
          </a:p>
        </p:txBody>
      </p:sp>
      <p:pic>
        <p:nvPicPr>
          <p:cNvPr id="110595" name="Picture 4" descr="gina_logo"/>
          <p:cNvPicPr>
            <a:picLocks noChangeAspect="1" noChangeArrowheads="1"/>
          </p:cNvPicPr>
          <p:nvPr/>
        </p:nvPicPr>
        <p:blipFill>
          <a:blip r:embed="rId2" cstate="print"/>
          <a:srcRect/>
          <a:stretch>
            <a:fillRect/>
          </a:stretch>
        </p:blipFill>
        <p:spPr bwMode="auto">
          <a:xfrm>
            <a:off x="6553200" y="838200"/>
            <a:ext cx="2293938" cy="1300163"/>
          </a:xfrm>
          <a:prstGeom prst="rect">
            <a:avLst/>
          </a:prstGeom>
          <a:noFill/>
          <a:ln w="9525">
            <a:noFill/>
            <a:miter lim="800000"/>
            <a:headEnd/>
            <a:tailEnd/>
          </a:ln>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4" name="Rectangle 1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3400" y="990600"/>
            <a:ext cx="8229600" cy="1143000"/>
          </a:xfrm>
        </p:spPr>
        <p:txBody>
          <a:bodyPr/>
          <a:lstStyle/>
          <a:p>
            <a:pPr eaLnBrk="1" hangingPunct="1"/>
            <a:r>
              <a:rPr lang="en-US" sz="3200" smtClean="0"/>
              <a:t>29 CFR 1635.3 - Definitions specific to GINA.</a:t>
            </a:r>
            <a:br>
              <a:rPr lang="en-US" sz="3200" smtClean="0"/>
            </a:br>
            <a:endParaRPr lang="en-US" sz="3200" smtClean="0"/>
          </a:p>
        </p:txBody>
      </p:sp>
      <p:sp>
        <p:nvSpPr>
          <p:cNvPr id="111619" name="Rectangle 3"/>
          <p:cNvSpPr>
            <a:spLocks noGrp="1" noChangeArrowheads="1"/>
          </p:cNvSpPr>
          <p:nvPr>
            <p:ph type="body" idx="1"/>
          </p:nvPr>
        </p:nvSpPr>
        <p:spPr>
          <a:xfrm>
            <a:off x="457200" y="1828800"/>
            <a:ext cx="8229600" cy="4525963"/>
          </a:xfrm>
        </p:spPr>
        <p:txBody>
          <a:bodyPr/>
          <a:lstStyle/>
          <a:p>
            <a:pPr algn="l" rtl="0" eaLnBrk="1" hangingPunct="1">
              <a:lnSpc>
                <a:spcPct val="90000"/>
              </a:lnSpc>
              <a:buFontTx/>
              <a:buNone/>
            </a:pPr>
            <a:r>
              <a:rPr lang="en-US" sz="2400" b="1" smtClean="0"/>
              <a:t>(c) Genetic information.</a:t>
            </a:r>
            <a:r>
              <a:rPr lang="en-US" sz="2400" smtClean="0"/>
              <a:t> </a:t>
            </a:r>
          </a:p>
          <a:p>
            <a:pPr lvl="1" algn="l" rtl="0" eaLnBrk="1" hangingPunct="1">
              <a:lnSpc>
                <a:spcPct val="90000"/>
              </a:lnSpc>
              <a:buFontTx/>
              <a:buNone/>
            </a:pPr>
            <a:r>
              <a:rPr lang="en-US" sz="2000" b="1" smtClean="0"/>
              <a:t>	(1) </a:t>
            </a:r>
            <a:r>
              <a:rPr lang="en-US" sz="2000" smtClean="0"/>
              <a:t>Genetic information means information about:</a:t>
            </a:r>
            <a:endParaRPr lang="en-US" sz="2000" b="1" smtClean="0"/>
          </a:p>
          <a:p>
            <a:pPr lvl="1" algn="l" rtl="0" eaLnBrk="1" hangingPunct="1">
              <a:lnSpc>
                <a:spcPct val="90000"/>
              </a:lnSpc>
              <a:buFontTx/>
              <a:buNone/>
            </a:pPr>
            <a:r>
              <a:rPr lang="en-US" sz="2000" b="1" smtClean="0"/>
              <a:t>	(2) </a:t>
            </a:r>
            <a:r>
              <a:rPr lang="en-US" sz="2000" smtClean="0"/>
              <a:t>Genetic information </a:t>
            </a:r>
            <a:r>
              <a:rPr lang="en-US" sz="2000" b="1" smtClean="0"/>
              <a:t>does not include information about the sex or age</a:t>
            </a:r>
            <a:r>
              <a:rPr lang="en-US" sz="2000" smtClean="0"/>
              <a:t> of the individual, the sex or age of family members, or information about the race or ethnicity of the individual or family members that is not derived from a genetic test.</a:t>
            </a:r>
            <a:endParaRPr lang="he-IL" sz="2000" smtClean="0"/>
          </a:p>
          <a:p>
            <a:pPr lvl="1" algn="l" rtl="0" eaLnBrk="1" hangingPunct="1">
              <a:lnSpc>
                <a:spcPct val="90000"/>
              </a:lnSpc>
              <a:buFontTx/>
              <a:buNone/>
            </a:pPr>
            <a:endParaRPr lang="he-IL" sz="2000" smtClean="0"/>
          </a:p>
          <a:p>
            <a:pPr lvl="1" algn="l" rtl="0" eaLnBrk="1" hangingPunct="1">
              <a:lnSpc>
                <a:spcPct val="90000"/>
              </a:lnSpc>
              <a:buFontTx/>
              <a:buNone/>
            </a:pPr>
            <a:r>
              <a:rPr lang="en-US" sz="2000" i="1" smtClean="0"/>
              <a:t>Its unclear if information regarding age is not considered genetic information and is allowed but requesting genetic information to determine age would not be allowed.</a:t>
            </a:r>
            <a:endParaRPr lang="he-IL" sz="2000" i="1" smtClean="0"/>
          </a:p>
          <a:p>
            <a:pPr lvl="1" algn="l" rtl="0" eaLnBrk="1" hangingPunct="1">
              <a:lnSpc>
                <a:spcPct val="90000"/>
              </a:lnSpc>
              <a:buFontTx/>
              <a:buNone/>
            </a:pPr>
            <a:r>
              <a:rPr lang="en-US" sz="2000" i="1" smtClean="0"/>
              <a:t>Its unclear if MLB requesting of DNA to verify age to discriminate based on age fraud is different from requesting DNA information regarding susceptibility to injury and then discriminate based on that susceptibility. </a:t>
            </a:r>
          </a:p>
        </p:txBody>
      </p:sp>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4" name="Rectangle 13"/>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Grp="1" noChangeAspect="1" noChangeArrowheads="1"/>
          </p:cNvPicPr>
          <p:nvPr>
            <p:ph type="body" idx="1"/>
          </p:nvPr>
        </p:nvPicPr>
        <p:blipFill>
          <a:blip r:embed="rId2" cstate="print"/>
          <a:srcRect/>
          <a:stretch>
            <a:fillRect/>
          </a:stretch>
        </p:blipFill>
        <p:spPr>
          <a:xfrm>
            <a:off x="533400" y="1600200"/>
            <a:ext cx="8229600" cy="4525963"/>
          </a:xfrm>
        </p:spPr>
      </p:pic>
      <p:pic>
        <p:nvPicPr>
          <p:cNvPr id="112643" name="Picture 3" descr="nyt-masthead"/>
          <p:cNvPicPr>
            <a:picLocks noChangeAspect="1" noChangeArrowheads="1"/>
          </p:cNvPicPr>
          <p:nvPr/>
        </p:nvPicPr>
        <p:blipFill>
          <a:blip r:embed="rId3" cstate="print"/>
          <a:srcRect/>
          <a:stretch>
            <a:fillRect/>
          </a:stretch>
        </p:blipFill>
        <p:spPr bwMode="auto">
          <a:xfrm>
            <a:off x="457200" y="685800"/>
            <a:ext cx="5429250" cy="923925"/>
          </a:xfrm>
          <a:prstGeom prst="rect">
            <a:avLst/>
          </a:prstGeom>
          <a:noFill/>
          <a:ln w="9525">
            <a:noFill/>
            <a:miter lim="800000"/>
            <a:headEnd/>
            <a:tailEnd/>
          </a:ln>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Rectangle 11"/>
          <p:cNvSpPr>
            <a:spLocks noChangeArrowheads="1"/>
          </p:cNvSpPr>
          <p:nvPr/>
        </p:nvSpPr>
        <p:spPr bwMode="auto">
          <a:xfrm>
            <a:off x="0" y="304800"/>
            <a:ext cx="9067800" cy="457200"/>
          </a:xfrm>
          <a:prstGeom prst="rect">
            <a:avLst/>
          </a:prstGeom>
          <a:gradFill rotWithShape="1">
            <a:gsLst>
              <a:gs pos="0">
                <a:schemeClr val="bg2"/>
              </a:gs>
              <a:gs pos="100000">
                <a:schemeClr val="bg2">
                  <a:gamma/>
                  <a:shade val="46275"/>
                  <a:invGamma/>
                </a:schemeClr>
              </a:gs>
            </a:gsLst>
            <a:lin ang="0" scaled="1"/>
          </a:gradFill>
          <a:ln w="9525">
            <a:noFill/>
            <a:miter lim="800000"/>
            <a:headEnd/>
            <a:tailEnd/>
          </a:ln>
          <a:effectLst/>
        </p:spPr>
        <p:txBody>
          <a:bodyPr anchor="ctr"/>
          <a:lstStyle/>
          <a:p>
            <a:pPr>
              <a:defRPr/>
            </a:pPr>
            <a:r>
              <a:rPr lang="en-US" sz="3000" dirty="0">
                <a:solidFill>
                  <a:schemeClr val="bg1"/>
                </a:solidFill>
              </a:rPr>
              <a:t>Molecular Biology and the Law</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constitution"/>
          <p:cNvPicPr>
            <a:picLocks noChangeAspect="1" noChangeArrowheads="1"/>
          </p:cNvPicPr>
          <p:nvPr/>
        </p:nvPicPr>
        <p:blipFill>
          <a:blip r:embed="rId2" cstate="print">
            <a:lum bright="70000" contrast="-70000"/>
          </a:blip>
          <a:srcRect/>
          <a:stretch>
            <a:fillRect/>
          </a:stretch>
        </p:blipFill>
        <p:spPr bwMode="auto">
          <a:xfrm>
            <a:off x="685800" y="1371600"/>
            <a:ext cx="7620000" cy="5045075"/>
          </a:xfrm>
          <a:prstGeom prst="rect">
            <a:avLst/>
          </a:prstGeom>
          <a:noFill/>
          <a:ln w="9525">
            <a:noFill/>
            <a:miter lim="800000"/>
            <a:headEnd/>
            <a:tailEnd/>
          </a:ln>
        </p:spPr>
      </p:pic>
      <p:sp>
        <p:nvSpPr>
          <p:cNvPr id="68611" name="Rectangle 3"/>
          <p:cNvSpPr>
            <a:spLocks noChangeArrowheads="1"/>
          </p:cNvSpPr>
          <p:nvPr/>
        </p:nvSpPr>
        <p:spPr bwMode="auto">
          <a:xfrm>
            <a:off x="1295400" y="1600200"/>
            <a:ext cx="6705600" cy="4401205"/>
          </a:xfrm>
          <a:prstGeom prst="rect">
            <a:avLst/>
          </a:prstGeom>
          <a:noFill/>
          <a:ln w="9525">
            <a:noFill/>
            <a:miter lim="800000"/>
            <a:headEnd/>
            <a:tailEnd/>
          </a:ln>
        </p:spPr>
        <p:txBody>
          <a:bodyPr wrap="square">
            <a:spAutoFit/>
          </a:bodyPr>
          <a:lstStyle/>
          <a:p>
            <a:pPr lvl="1" rtl="0"/>
            <a:endParaRPr lang="en-US" sz="2400" dirty="0">
              <a:latin typeface="Calibri" pitchFamily="34" charset="0"/>
            </a:endParaRPr>
          </a:p>
          <a:p>
            <a:pPr lvl="1" algn="ctr" rtl="0"/>
            <a:r>
              <a:rPr lang="en-US" sz="2400" dirty="0">
                <a:latin typeface="Calibri" pitchFamily="34" charset="0"/>
              </a:rPr>
              <a:t>Privacy  is a personal and fundamental right guaranteed by the US Constitution</a:t>
            </a:r>
          </a:p>
          <a:p>
            <a:pPr lvl="1" algn="ctr" rtl="0"/>
            <a:r>
              <a:rPr lang="en-US" sz="2400" dirty="0">
                <a:latin typeface="Calibri" pitchFamily="34" charset="0"/>
              </a:rPr>
              <a:t>Privacy Act 1974</a:t>
            </a:r>
          </a:p>
          <a:p>
            <a:pPr lvl="1" rtl="0"/>
            <a:r>
              <a:rPr lang="en-US" sz="2400" i="1" dirty="0">
                <a:latin typeface="Calibri" pitchFamily="34" charset="0"/>
              </a:rPr>
              <a:t>Including:</a:t>
            </a:r>
          </a:p>
          <a:p>
            <a:pPr lvl="1" rtl="0">
              <a:buFontTx/>
              <a:buChar char="•"/>
            </a:pPr>
            <a:r>
              <a:rPr lang="en-US" sz="2400" dirty="0">
                <a:latin typeface="Calibri" pitchFamily="34" charset="0"/>
              </a:rPr>
              <a:t>due process clauses of the Fifth and Fifteenth Amendments. </a:t>
            </a:r>
          </a:p>
          <a:p>
            <a:pPr lvl="1" rtl="0">
              <a:buFontTx/>
              <a:buChar char="•"/>
            </a:pPr>
            <a:r>
              <a:rPr lang="en-US" sz="2400" dirty="0">
                <a:latin typeface="Calibri" pitchFamily="34" charset="0"/>
              </a:rPr>
              <a:t>Fourth Amendment against search and seizure  </a:t>
            </a:r>
            <a:r>
              <a:rPr lang="en-US" sz="2400" i="1" dirty="0">
                <a:latin typeface="Calibri" pitchFamily="34" charset="0"/>
              </a:rPr>
              <a:t>US v </a:t>
            </a:r>
            <a:r>
              <a:rPr lang="en-US" sz="2400" i="1" dirty="0" err="1">
                <a:latin typeface="Calibri" pitchFamily="34" charset="0"/>
              </a:rPr>
              <a:t>Amerson</a:t>
            </a:r>
            <a:r>
              <a:rPr lang="en-US" sz="2400" i="1" dirty="0">
                <a:latin typeface="Calibri" pitchFamily="34" charset="0"/>
              </a:rPr>
              <a:t> </a:t>
            </a:r>
            <a:r>
              <a:rPr lang="en-US" sz="2400" dirty="0">
                <a:latin typeface="Calibri" pitchFamily="34" charset="0"/>
              </a:rPr>
              <a:t>483 F. 3d 73 (2d Cir. 2007);</a:t>
            </a:r>
            <a:endParaRPr lang="en-US" sz="2400" i="1" dirty="0">
              <a:latin typeface="Calibri" pitchFamily="34" charset="0"/>
            </a:endParaRPr>
          </a:p>
          <a:p>
            <a:pPr lvl="1" rtl="0">
              <a:buFontTx/>
              <a:buChar char="•"/>
            </a:pPr>
            <a:r>
              <a:rPr lang="en-US" sz="2400" dirty="0">
                <a:latin typeface="Calibri" pitchFamily="34" charset="0"/>
              </a:rPr>
              <a:t>Inherent in the limits on the First Amendment is  a constitutional right to privacy.</a:t>
            </a:r>
          </a:p>
          <a:p>
            <a:pPr lvl="1" rtl="0"/>
            <a:endParaRPr lang="en-US" sz="1600" dirty="0">
              <a:latin typeface="Calibri" pitchFamily="34" charset="0"/>
            </a:endParaRPr>
          </a:p>
        </p:txBody>
      </p:sp>
      <p:sp>
        <p:nvSpPr>
          <p:cNvPr id="68612"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rtl="0"/>
            <a:fld id="{CD3237BA-FF5B-4B8F-8521-A1C5509B042C}" type="slidenum">
              <a:rPr lang="he-IL" sz="1200">
                <a:solidFill>
                  <a:srgbClr val="898989"/>
                </a:solidFill>
                <a:latin typeface="Calibri" pitchFamily="34" charset="0"/>
              </a:rPr>
              <a:pPr rtl="0"/>
              <a:t>6</a:t>
            </a:fld>
            <a:endParaRPr lang="en-US" sz="1200">
              <a:solidFill>
                <a:srgbClr val="898989"/>
              </a:solidFill>
              <a:latin typeface="Calibri" pitchFamily="34" charset="0"/>
            </a:endParaRPr>
          </a:p>
        </p:txBody>
      </p:sp>
      <p:sp>
        <p:nvSpPr>
          <p:cNvPr id="68613" name="Rectangle 6"/>
          <p:cNvSpPr>
            <a:spLocks noChangeArrowheads="1"/>
          </p:cNvSpPr>
          <p:nvPr/>
        </p:nvSpPr>
        <p:spPr bwMode="auto">
          <a:xfrm>
            <a:off x="0" y="6172200"/>
            <a:ext cx="9144000" cy="549275"/>
          </a:xfrm>
          <a:prstGeom prst="rect">
            <a:avLst/>
          </a:prstGeom>
          <a:noFill/>
          <a:ln w="9525">
            <a:noFill/>
            <a:miter lim="800000"/>
            <a:headEnd/>
            <a:tailEnd/>
          </a:ln>
        </p:spPr>
        <p:txBody>
          <a:bodyPr anchor="ctr">
            <a:spAutoFit/>
          </a:bodyPr>
          <a:lstStyle/>
          <a:p>
            <a:pPr>
              <a:tabLst>
                <a:tab pos="228600" algn="l"/>
              </a:tabLst>
            </a:pPr>
            <a:r>
              <a:rPr lang="en-US" sz="1000"/>
              <a:t>Dov Greenbaum &amp; Mark Gerstein, </a:t>
            </a:r>
            <a:r>
              <a:rPr lang="en-US" sz="1000" u="sng"/>
              <a:t>A Universal Legal Framework As A Prerequisite For Database Interoperability</a:t>
            </a:r>
            <a:r>
              <a:rPr lang="en-US" sz="1000"/>
              <a:t>, 21 Nature Biotechnology 979 (2003).</a:t>
            </a:r>
          </a:p>
          <a:p>
            <a:pPr>
              <a:tabLst>
                <a:tab pos="228600" algn="l"/>
              </a:tabLst>
            </a:pPr>
            <a:r>
              <a:rPr lang="en-US" sz="1000"/>
              <a:t>Dov Greenbaum, </a:t>
            </a:r>
            <a:r>
              <a:rPr lang="en-US" sz="1000" u="sng"/>
              <a:t>The Database Debate:  In Support of An Inequitable Solution</a:t>
            </a:r>
            <a:r>
              <a:rPr lang="en-US" sz="1000"/>
              <a:t>, 13 Alb. L.J. Sci. &amp; Tech. 431 (2003).</a:t>
            </a:r>
          </a:p>
          <a:p>
            <a:pPr>
              <a:tabLst>
                <a:tab pos="228600" algn="l"/>
              </a:tabLst>
            </a:pPr>
            <a:r>
              <a:rPr lang="en-US" sz="1000"/>
              <a:t>Dov Greenbaum, </a:t>
            </a:r>
            <a:r>
              <a:rPr lang="en-US" sz="1000" u="sng"/>
              <a:t>Are We Legislating Away Our Scientific Future?  The Database Debate</a:t>
            </a:r>
            <a:r>
              <a:rPr lang="en-US" sz="1000"/>
              <a:t>, 22 Duke L. &amp; Tech. Rev. (2003).</a:t>
            </a:r>
          </a:p>
        </p:txBody>
      </p:sp>
      <p:sp>
        <p:nvSpPr>
          <p:cNvPr id="68614"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68615"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68616"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68617"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Rectangle 11"/>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p:txBody>
          <a:bodyPr/>
          <a:lstStyle/>
          <a:p>
            <a:pPr algn="l" rtl="0" eaLnBrk="1" hangingPunct="1">
              <a:lnSpc>
                <a:spcPct val="80000"/>
              </a:lnSpc>
              <a:buFontTx/>
              <a:buNone/>
            </a:pPr>
            <a:r>
              <a:rPr lang="en-US" sz="1800" b="1" smtClean="0"/>
              <a:t>Testing Isn’t Everything</a:t>
            </a:r>
            <a:endParaRPr lang="en-US" sz="1800" smtClean="0"/>
          </a:p>
          <a:p>
            <a:pPr algn="l" rtl="0" eaLnBrk="1" hangingPunct="1">
              <a:lnSpc>
                <a:spcPct val="80000"/>
              </a:lnSpc>
              <a:buFontTx/>
              <a:buNone/>
            </a:pPr>
            <a:r>
              <a:rPr lang="en-US" sz="1800" smtClean="0"/>
              <a:t>To the Sports Editor:</a:t>
            </a:r>
          </a:p>
          <a:p>
            <a:pPr algn="l" rtl="0" eaLnBrk="1" hangingPunct="1">
              <a:lnSpc>
                <a:spcPct val="80000"/>
              </a:lnSpc>
              <a:buFontTx/>
              <a:buNone/>
            </a:pPr>
            <a:r>
              <a:rPr lang="en-US" sz="1800" smtClean="0"/>
              <a:t>Re “In </a:t>
            </a:r>
            <a:r>
              <a:rPr lang="en-US" sz="1800" u="sng" smtClean="0">
                <a:hlinkClick r:id="rId2" tooltip="More articles about the National Collegiate Athletic Association."/>
              </a:rPr>
              <a:t>N.C.A.A.</a:t>
            </a:r>
            <a:r>
              <a:rPr lang="en-US" sz="1800" smtClean="0"/>
              <a:t>, Question of Bias Over a Test for a Genetic Trait,” April 12: The article on testing for the sickle-cell trait in athletes raises many of the same issues often found in direct-to-consumer genetic testing services: too much information, not enough knowledge.</a:t>
            </a:r>
          </a:p>
          <a:p>
            <a:pPr algn="l" rtl="0" eaLnBrk="1" hangingPunct="1">
              <a:lnSpc>
                <a:spcPct val="80000"/>
              </a:lnSpc>
              <a:buFontTx/>
              <a:buNone/>
            </a:pPr>
            <a:r>
              <a:rPr lang="en-US" sz="1800" smtClean="0"/>
              <a:t>As a population, those with sickle-cell trait have life expectancies similar to those of noncarriers. Although there are definitive associations with increased morbidity and mortality, carriers of the genes may irrationally curtail otherwise normal activity.</a:t>
            </a:r>
          </a:p>
          <a:p>
            <a:pPr algn="l" rtl="0" eaLnBrk="1" hangingPunct="1">
              <a:lnSpc>
                <a:spcPct val="80000"/>
              </a:lnSpc>
              <a:buFontTx/>
              <a:buNone/>
            </a:pPr>
            <a:r>
              <a:rPr lang="en-US" sz="1800" smtClean="0"/>
              <a:t>Alternatively, given the real and perceived discrimination against carriers, many may choose not to be tested and will not have the requisite knowledge to avoid activities that could cause real harm.</a:t>
            </a:r>
          </a:p>
          <a:p>
            <a:pPr algn="l" rtl="0" eaLnBrk="1" hangingPunct="1">
              <a:lnSpc>
                <a:spcPct val="80000"/>
              </a:lnSpc>
              <a:buFontTx/>
              <a:buNone/>
            </a:pPr>
            <a:r>
              <a:rPr lang="en-US" sz="1800" smtClean="0"/>
              <a:t>In direct-to-consumer genetic testing or the testing of athletes, education and greater public awareness are the keys to preventing disaster.</a:t>
            </a:r>
          </a:p>
          <a:p>
            <a:pPr algn="l" rtl="0" eaLnBrk="1" hangingPunct="1">
              <a:lnSpc>
                <a:spcPct val="80000"/>
              </a:lnSpc>
              <a:buFontTx/>
              <a:buNone/>
            </a:pPr>
            <a:r>
              <a:rPr lang="en-US" sz="1800" smtClean="0"/>
              <a:t>Dov Greenbaum</a:t>
            </a:r>
          </a:p>
          <a:p>
            <a:pPr algn="l" rtl="0" eaLnBrk="1" hangingPunct="1">
              <a:lnSpc>
                <a:spcPct val="80000"/>
              </a:lnSpc>
              <a:buFontTx/>
              <a:buNone/>
            </a:pPr>
            <a:r>
              <a:rPr lang="en-US" sz="1800" smtClean="0"/>
              <a:t>Mark Gerstein</a:t>
            </a:r>
          </a:p>
          <a:p>
            <a:pPr algn="l" rtl="0" eaLnBrk="1" hangingPunct="1">
              <a:lnSpc>
                <a:spcPct val="80000"/>
              </a:lnSpc>
              <a:buFontTx/>
              <a:buNone/>
            </a:pPr>
            <a:r>
              <a:rPr lang="en-US" sz="1800" smtClean="0"/>
              <a:t>New Haven</a:t>
            </a:r>
          </a:p>
        </p:txBody>
      </p:sp>
      <p:pic>
        <p:nvPicPr>
          <p:cNvPr id="113667" name="Picture 3"/>
          <p:cNvPicPr>
            <a:picLocks noChangeAspect="1" noChangeArrowheads="1"/>
          </p:cNvPicPr>
          <p:nvPr/>
        </p:nvPicPr>
        <p:blipFill>
          <a:blip r:embed="rId3" cstate="print"/>
          <a:srcRect/>
          <a:stretch>
            <a:fillRect/>
          </a:stretch>
        </p:blipFill>
        <p:spPr bwMode="auto">
          <a:xfrm>
            <a:off x="0" y="762000"/>
            <a:ext cx="9286875" cy="1047750"/>
          </a:xfrm>
          <a:prstGeom prst="rect">
            <a:avLst/>
          </a:prstGeom>
          <a:noFill/>
          <a:ln w="9525">
            <a:noFill/>
            <a:miter lim="800000"/>
            <a:headEnd/>
            <a:tailEnd/>
          </a:ln>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1"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2"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Rectangle 11"/>
          <p:cNvSpPr>
            <a:spLocks noChangeArrowheads="1"/>
          </p:cNvSpPr>
          <p:nvPr/>
        </p:nvSpPr>
        <p:spPr bwMode="auto">
          <a:xfrm>
            <a:off x="0" y="304800"/>
            <a:ext cx="9067800" cy="457200"/>
          </a:xfrm>
          <a:prstGeom prst="rect">
            <a:avLst/>
          </a:prstGeom>
          <a:gradFill rotWithShape="1">
            <a:gsLst>
              <a:gs pos="0">
                <a:schemeClr val="bg2"/>
              </a:gs>
              <a:gs pos="100000">
                <a:schemeClr val="bg2">
                  <a:gamma/>
                  <a:shade val="46275"/>
                  <a:invGamma/>
                </a:schemeClr>
              </a:gs>
            </a:gsLst>
            <a:lin ang="0" scaled="1"/>
          </a:gradFill>
          <a:ln w="9525">
            <a:noFill/>
            <a:miter lim="800000"/>
            <a:headEnd/>
            <a:tailEnd/>
          </a:ln>
          <a:effectLst/>
        </p:spPr>
        <p:txBody>
          <a:bodyPr anchor="ctr"/>
          <a:lstStyle/>
          <a:p>
            <a:pPr>
              <a:defRPr/>
            </a:pPr>
            <a:r>
              <a:rPr lang="en-US" sz="3000" dirty="0">
                <a:solidFill>
                  <a:schemeClr val="bg1"/>
                </a:solidFill>
              </a:rPr>
              <a:t>Molecular Biology and the Law</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9B62E2AC-C780-482A-9C46-5316FA25469B}" type="slidenum">
              <a:rPr lang="he-IL" sz="1200">
                <a:solidFill>
                  <a:srgbClr val="898989"/>
                </a:solidFill>
                <a:latin typeface="Calibri" pitchFamily="34" charset="0"/>
              </a:rPr>
              <a:pPr algn="r" rtl="0"/>
              <a:t>61</a:t>
            </a:fld>
            <a:endParaRPr lang="en-US" sz="1200">
              <a:solidFill>
                <a:srgbClr val="898989"/>
              </a:solidFill>
              <a:latin typeface="Calibri" pitchFamily="34" charset="0"/>
            </a:endParaRPr>
          </a:p>
        </p:txBody>
      </p:sp>
      <p:pic>
        <p:nvPicPr>
          <p:cNvPr id="114691" name="Picture 2"/>
          <p:cNvPicPr>
            <a:picLocks noChangeAspect="1" noChangeArrowheads="1"/>
          </p:cNvPicPr>
          <p:nvPr/>
        </p:nvPicPr>
        <p:blipFill>
          <a:blip r:embed="rId2" cstate="print"/>
          <a:srcRect/>
          <a:stretch>
            <a:fillRect/>
          </a:stretch>
        </p:blipFill>
        <p:spPr bwMode="auto">
          <a:xfrm>
            <a:off x="381000" y="914400"/>
            <a:ext cx="3746500" cy="5181600"/>
          </a:xfrm>
          <a:prstGeom prst="rect">
            <a:avLst/>
          </a:prstGeom>
          <a:noFill/>
          <a:ln w="9525">
            <a:noFill/>
            <a:miter lim="800000"/>
            <a:headEnd/>
            <a:tailEnd/>
          </a:ln>
        </p:spPr>
      </p:pic>
      <p:pic>
        <p:nvPicPr>
          <p:cNvPr id="114692" name="Picture 3"/>
          <p:cNvPicPr>
            <a:picLocks noGrp="1" noChangeAspect="1" noChangeArrowheads="1"/>
          </p:cNvPicPr>
          <p:nvPr>
            <p:ph idx="4294967295"/>
          </p:nvPr>
        </p:nvPicPr>
        <p:blipFill>
          <a:blip r:embed="rId3" cstate="print"/>
          <a:srcRect/>
          <a:stretch>
            <a:fillRect/>
          </a:stretch>
        </p:blipFill>
        <p:spPr>
          <a:xfrm>
            <a:off x="4427538" y="2743200"/>
            <a:ext cx="4716462" cy="3581400"/>
          </a:xfrm>
        </p:spPr>
      </p:pic>
      <p:sp>
        <p:nvSpPr>
          <p:cNvPr id="114693" name="TextBox 6"/>
          <p:cNvSpPr txBox="1">
            <a:spLocks noChangeArrowheads="1"/>
          </p:cNvSpPr>
          <p:nvPr/>
        </p:nvSpPr>
        <p:spPr bwMode="auto">
          <a:xfrm>
            <a:off x="76200" y="6257925"/>
            <a:ext cx="9067800" cy="708025"/>
          </a:xfrm>
          <a:prstGeom prst="rect">
            <a:avLst/>
          </a:prstGeom>
          <a:noFill/>
          <a:ln w="9525">
            <a:noFill/>
            <a:miter lim="800000"/>
            <a:headEnd/>
            <a:tailEnd/>
          </a:ln>
        </p:spPr>
        <p:txBody>
          <a:bodyPr>
            <a:spAutoFit/>
          </a:bodyPr>
          <a:lstStyle/>
          <a:p>
            <a:pPr rtl="0"/>
            <a:r>
              <a:rPr lang="en-US" sz="1100"/>
              <a:t>Dov Greenbaum &amp; Mark Gerstein, Personal Genomics Requires Redefining Privacy -- The Human Blueprint: Dangerous Secrets,</a:t>
            </a:r>
          </a:p>
          <a:p>
            <a:pPr rtl="0"/>
            <a:r>
              <a:rPr lang="en-US" sz="1100"/>
              <a:t> SF CHRONICLE, Insight Section, Page 2, Nov. 2, 2008</a:t>
            </a:r>
          </a:p>
          <a:p>
            <a:pPr rtl="0"/>
            <a:endParaRPr lang="en-US"/>
          </a:p>
        </p:txBody>
      </p:sp>
      <p:pic>
        <p:nvPicPr>
          <p:cNvPr id="114694" name="Picture 6"/>
          <p:cNvPicPr>
            <a:picLocks noChangeAspect="1" noChangeArrowheads="1"/>
          </p:cNvPicPr>
          <p:nvPr/>
        </p:nvPicPr>
        <p:blipFill>
          <a:blip r:embed="rId4" cstate="print"/>
          <a:srcRect/>
          <a:stretch>
            <a:fillRect/>
          </a:stretch>
        </p:blipFill>
        <p:spPr bwMode="auto">
          <a:xfrm>
            <a:off x="4419600" y="762000"/>
            <a:ext cx="4495800" cy="2379663"/>
          </a:xfrm>
          <a:prstGeom prst="rect">
            <a:avLst/>
          </a:prstGeom>
          <a:noFill/>
          <a:ln w="9525">
            <a:noFill/>
            <a:miter lim="800000"/>
            <a:headEnd/>
            <a:tailEnd/>
          </a:ln>
        </p:spPr>
      </p:pic>
      <p:sp>
        <p:nvSpPr>
          <p:cNvPr id="12"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3"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ph/>
          </p:nvPr>
        </p:nvGraphicFramePr>
        <p:xfrm>
          <a:off x="0" y="1006475"/>
          <a:ext cx="3714750" cy="5851525"/>
        </p:xfrm>
        <a:graphic>
          <a:graphicData uri="http://schemas.openxmlformats.org/presentationml/2006/ole">
            <p:oleObj spid="_x0000_s6146" name="Image" r:id="rId3" imgW="6095238" imgH="9600000" progId="">
              <p:embed/>
            </p:oleObj>
          </a:graphicData>
        </a:graphic>
      </p:graphicFrame>
      <p:pic>
        <p:nvPicPr>
          <p:cNvPr id="21507" name="Picture 3" descr="The Wall Street Journal"/>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21508" name="Picture 4" descr="The Wall Street Journal"/>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21509" name="Picture 5" descr="The Wall Street Journal"/>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21510" name="Picture 6" descr="ANd9GcQr-rbaTgu5sBqOIpYUkT22EjndVo0X3lqFKFBccGhObIFnuUccfw"/>
          <p:cNvPicPr>
            <a:picLocks noChangeAspect="1" noChangeArrowheads="1"/>
          </p:cNvPicPr>
          <p:nvPr/>
        </p:nvPicPr>
        <p:blipFill>
          <a:blip r:embed="rId5" cstate="print"/>
          <a:srcRect/>
          <a:stretch>
            <a:fillRect/>
          </a:stretch>
        </p:blipFill>
        <p:spPr bwMode="auto">
          <a:xfrm>
            <a:off x="4038600" y="1295400"/>
            <a:ext cx="4800600" cy="955675"/>
          </a:xfrm>
          <a:prstGeom prst="rect">
            <a:avLst/>
          </a:prstGeom>
          <a:noFill/>
          <a:ln w="9525">
            <a:noFill/>
            <a:miter lim="800000"/>
            <a:headEnd/>
            <a:tailEnd/>
          </a:ln>
        </p:spPr>
      </p:pic>
      <p:pic>
        <p:nvPicPr>
          <p:cNvPr id="21511" name="Picture 7"/>
          <p:cNvPicPr>
            <a:picLocks noChangeAspect="1" noChangeArrowheads="1"/>
          </p:cNvPicPr>
          <p:nvPr/>
        </p:nvPicPr>
        <p:blipFill>
          <a:blip r:embed="rId6" cstate="print"/>
          <a:srcRect/>
          <a:stretch>
            <a:fillRect/>
          </a:stretch>
        </p:blipFill>
        <p:spPr bwMode="auto">
          <a:xfrm>
            <a:off x="3424238" y="2667000"/>
            <a:ext cx="5719762" cy="2674938"/>
          </a:xfrm>
          <a:prstGeom prst="rect">
            <a:avLst/>
          </a:prstGeom>
          <a:noFill/>
          <a:ln w="9525">
            <a:noFill/>
            <a:miter lim="800000"/>
            <a:headEnd/>
            <a:tailEnd/>
          </a:ln>
        </p:spPr>
      </p:pic>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6"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8" name="Rectangle 17"/>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ph idx="4294967295"/>
          </p:nvPr>
        </p:nvGraphicFramePr>
        <p:xfrm>
          <a:off x="457200" y="0"/>
          <a:ext cx="6211888" cy="6705600"/>
        </p:xfrm>
        <a:graphic>
          <a:graphicData uri="http://schemas.openxmlformats.org/presentationml/2006/ole">
            <p:oleObj spid="_x0000_s7170" name="Image" r:id="rId3" imgW="10209524" imgH="11022222" progId="">
              <p:embed/>
            </p:oleObj>
          </a:graphicData>
        </a:graphic>
      </p:graphicFrame>
      <p:sp>
        <p:nvSpPr>
          <p:cNvPr id="22531" name="Text Box 3"/>
          <p:cNvSpPr txBox="1">
            <a:spLocks noChangeArrowheads="1"/>
          </p:cNvSpPr>
          <p:nvPr/>
        </p:nvSpPr>
        <p:spPr bwMode="auto">
          <a:xfrm>
            <a:off x="7070725" y="6056313"/>
            <a:ext cx="1936750" cy="366712"/>
          </a:xfrm>
          <a:prstGeom prst="rect">
            <a:avLst/>
          </a:prstGeom>
          <a:noFill/>
          <a:ln w="9525">
            <a:noFill/>
            <a:miter lim="800000"/>
            <a:headEnd/>
            <a:tailEnd/>
          </a:ln>
        </p:spPr>
        <p:txBody>
          <a:bodyPr wrap="none">
            <a:spAutoFit/>
          </a:bodyPr>
          <a:lstStyle/>
          <a:p>
            <a:pPr rtl="0"/>
            <a:r>
              <a:rPr lang="en-US"/>
              <a:t>CRS March 2008</a:t>
            </a:r>
          </a:p>
        </p:txBody>
      </p:sp>
      <p:sp>
        <p:nvSpPr>
          <p:cNvPr id="2253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E78F84D7-8BE7-4DEF-8737-7EE914E5ED61}" type="slidenum">
              <a:rPr lang="he-IL" sz="1200">
                <a:solidFill>
                  <a:srgbClr val="898989"/>
                </a:solidFill>
                <a:latin typeface="Calibri" pitchFamily="34" charset="0"/>
              </a:rPr>
              <a:pPr algn="r" rtl="0"/>
              <a:t>63</a:t>
            </a:fld>
            <a:endParaRPr lang="en-US" sz="1200">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idx="4294967295"/>
          </p:nvPr>
        </p:nvSpPr>
        <p:spPr>
          <a:xfrm>
            <a:off x="457200" y="685800"/>
            <a:ext cx="8229600" cy="1143000"/>
          </a:xfrm>
        </p:spPr>
        <p:txBody>
          <a:bodyPr/>
          <a:lstStyle/>
          <a:p>
            <a:pPr eaLnBrk="1" hangingPunct="1"/>
            <a:r>
              <a:rPr lang="en-US" smtClean="0"/>
              <a:t>What do Athletes Really Want?</a:t>
            </a:r>
          </a:p>
        </p:txBody>
      </p:sp>
      <p:sp>
        <p:nvSpPr>
          <p:cNvPr id="115715"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EC84AF4D-5F76-49AA-B9D5-19230E3DF78F}" type="slidenum">
              <a:rPr lang="he-IL" sz="1200">
                <a:solidFill>
                  <a:srgbClr val="898989"/>
                </a:solidFill>
                <a:latin typeface="Calibri" pitchFamily="34" charset="0"/>
              </a:rPr>
              <a:pPr algn="r" rtl="0"/>
              <a:t>64</a:t>
            </a:fld>
            <a:endParaRPr lang="en-US" sz="1200">
              <a:solidFill>
                <a:srgbClr val="898989"/>
              </a:solidFill>
              <a:latin typeface="Calibri" pitchFamily="34" charset="0"/>
            </a:endParaRPr>
          </a:p>
        </p:txBody>
      </p:sp>
      <p:pic>
        <p:nvPicPr>
          <p:cNvPr id="115716" name="Picture 2" descr="http://2.bp.blogspot.com/-l-exVx2GKWc/TucDE90NPOI/AAAAAAAAESA/EctXU8dKbMY/s1600/worst-football-sports-injuries.jpg"/>
          <p:cNvPicPr>
            <a:picLocks noChangeAspect="1" noChangeArrowheads="1"/>
          </p:cNvPicPr>
          <p:nvPr/>
        </p:nvPicPr>
        <p:blipFill>
          <a:blip r:embed="rId2" cstate="print"/>
          <a:srcRect/>
          <a:stretch>
            <a:fillRect/>
          </a:stretch>
        </p:blipFill>
        <p:spPr bwMode="auto">
          <a:xfrm>
            <a:off x="1600200" y="1828800"/>
            <a:ext cx="6343650" cy="4229100"/>
          </a:xfrm>
          <a:prstGeom prst="rect">
            <a:avLst/>
          </a:prstGeom>
          <a:noFill/>
          <a:ln w="9525">
            <a:noFill/>
            <a:miter lim="800000"/>
            <a:headEnd/>
            <a:tailEnd/>
          </a:ln>
        </p:spPr>
      </p:pic>
      <p:sp>
        <p:nvSpPr>
          <p:cNvPr id="10"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1"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2"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3"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a:xfrm>
            <a:off x="457200" y="838200"/>
            <a:ext cx="8229600" cy="1143000"/>
          </a:xfrm>
        </p:spPr>
        <p:txBody>
          <a:bodyPr/>
          <a:lstStyle/>
          <a:p>
            <a:pPr eaLnBrk="1" hangingPunct="1"/>
            <a:r>
              <a:rPr lang="en-US" smtClean="0"/>
              <a:t>Varsity Athlete Project</a:t>
            </a:r>
          </a:p>
        </p:txBody>
      </p:sp>
      <p:sp>
        <p:nvSpPr>
          <p:cNvPr id="116739"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AB435023-354E-4C4E-AED9-DC0D1D1EC5E2}" type="slidenum">
              <a:rPr lang="he-IL" sz="1200">
                <a:solidFill>
                  <a:srgbClr val="898989"/>
                </a:solidFill>
                <a:latin typeface="Calibri" pitchFamily="34" charset="0"/>
              </a:rPr>
              <a:pPr algn="r" rtl="0"/>
              <a:t>65</a:t>
            </a:fld>
            <a:endParaRPr lang="en-US" sz="1200">
              <a:solidFill>
                <a:srgbClr val="898989"/>
              </a:solidFill>
              <a:latin typeface="Calibri" pitchFamily="34" charset="0"/>
            </a:endParaRPr>
          </a:p>
        </p:txBody>
      </p:sp>
      <p:pic>
        <p:nvPicPr>
          <p:cNvPr id="116740" name="Picture 2" descr="http://www.nature.com/nmeth/journal/v5/n5/images/nmeth0508-447-I2.jpg"/>
          <p:cNvPicPr>
            <a:picLocks noChangeAspect="1" noChangeArrowheads="1"/>
          </p:cNvPicPr>
          <p:nvPr/>
        </p:nvPicPr>
        <p:blipFill>
          <a:blip r:embed="rId2" cstate="print"/>
          <a:srcRect/>
          <a:stretch>
            <a:fillRect/>
          </a:stretch>
        </p:blipFill>
        <p:spPr bwMode="auto">
          <a:xfrm>
            <a:off x="990600" y="1676400"/>
            <a:ext cx="2209800" cy="3876675"/>
          </a:xfrm>
          <a:prstGeom prst="rect">
            <a:avLst/>
          </a:prstGeom>
          <a:noFill/>
          <a:ln w="9525">
            <a:noFill/>
            <a:miter lim="800000"/>
            <a:headEnd/>
            <a:tailEnd/>
          </a:ln>
        </p:spPr>
      </p:pic>
      <p:sp>
        <p:nvSpPr>
          <p:cNvPr id="116741" name="Rectangle 3"/>
          <p:cNvSpPr>
            <a:spLocks noChangeArrowheads="1"/>
          </p:cNvSpPr>
          <p:nvPr/>
        </p:nvSpPr>
        <p:spPr bwMode="auto">
          <a:xfrm>
            <a:off x="3200400" y="1828800"/>
            <a:ext cx="5943600" cy="4664075"/>
          </a:xfrm>
          <a:prstGeom prst="rect">
            <a:avLst/>
          </a:prstGeom>
          <a:noFill/>
          <a:ln w="9525">
            <a:noFill/>
            <a:miter lim="800000"/>
            <a:headEnd/>
            <a:tailEnd/>
          </a:ln>
        </p:spPr>
        <p:txBody>
          <a:bodyPr anchor="ctr">
            <a:spAutoFit/>
          </a:bodyPr>
          <a:lstStyle/>
          <a:p>
            <a:pPr rtl="0"/>
            <a:r>
              <a:rPr lang="en-US" altLang="ja-JP" sz="2000" b="1">
                <a:solidFill>
                  <a:srgbClr val="1F497D"/>
                </a:solidFill>
                <a:latin typeface="Calibri" pitchFamily="34" charset="0"/>
                <a:ea typeface="Times New Roman" pitchFamily="18" charset="0"/>
                <a:cs typeface="Calibri" pitchFamily="34" charset="0"/>
              </a:rPr>
              <a:t>Actionable markers present in the current literature </a:t>
            </a:r>
            <a:r>
              <a:rPr lang="en-US" altLang="ja-JP" sz="2000">
                <a:solidFill>
                  <a:srgbClr val="1F497D"/>
                </a:solidFill>
                <a:latin typeface="Calibri" pitchFamily="34" charset="0"/>
                <a:ea typeface="Times New Roman" pitchFamily="18" charset="0"/>
                <a:cs typeface="Calibri" pitchFamily="34" charset="0"/>
              </a:rPr>
              <a:t>(186 SNPs total)</a:t>
            </a:r>
            <a:r>
              <a:rPr lang="en-US" altLang="ja-JP" sz="2000" b="1">
                <a:solidFill>
                  <a:srgbClr val="1F497D"/>
                </a:solidFill>
                <a:latin typeface="Calibri" pitchFamily="34" charset="0"/>
                <a:ea typeface="Times New Roman" pitchFamily="18" charset="0"/>
                <a:cs typeface="Calibri" pitchFamily="34" charset="0"/>
              </a:rPr>
              <a:t>?</a:t>
            </a:r>
            <a:endParaRPr lang="en-US" altLang="ja-JP" sz="1000">
              <a:ea typeface="Times New Roman" pitchFamily="18" charset="0"/>
              <a:cs typeface="Calibri" pitchFamily="34" charset="0"/>
            </a:endParaRPr>
          </a:p>
          <a:p>
            <a:pPr lvl="1" rtl="0" eaLnBrk="0" hangingPunct="0">
              <a:buFontTx/>
              <a:buAutoNum type="romanUcPeriod"/>
            </a:pPr>
            <a:r>
              <a:rPr lang="en-US" altLang="ja-JP" sz="2000">
                <a:solidFill>
                  <a:srgbClr val="1F497D"/>
                </a:solidFill>
                <a:latin typeface="Calibri" pitchFamily="34" charset="0"/>
                <a:ea typeface="Times New Roman" pitchFamily="18" charset="0"/>
                <a:cs typeface="Calibri" pitchFamily="34" charset="0"/>
              </a:rPr>
              <a:t>Sickle Cell Trait (1 SNP, deterministic)</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ACL rupture  (4 SNPs, moderate effect)</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 Achilles tendinopathy/rupture (5 SNPs, moderate effect)</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BMD/Stress Fracture (&gt;95 SNPs, small effect each)</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Osteoarthritis (19 SNPs, moderate effect)</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Nutrients and vitamins:  iron, vitamin D, Ca</a:t>
            </a:r>
            <a:r>
              <a:rPr lang="en-US" altLang="ja-JP" sz="2000" baseline="30000">
                <a:solidFill>
                  <a:srgbClr val="1F497D"/>
                </a:solidFill>
                <a:latin typeface="Calibri" pitchFamily="34" charset="0"/>
                <a:ea typeface="MS PGothic" pitchFamily="34" charset="-128"/>
              </a:rPr>
              <a:t>2+</a:t>
            </a:r>
            <a:r>
              <a:rPr lang="en-US" altLang="ja-JP" sz="2000">
                <a:solidFill>
                  <a:srgbClr val="1F497D"/>
                </a:solidFill>
                <a:latin typeface="Calibri" pitchFamily="34" charset="0"/>
                <a:ea typeface="MS PGothic" pitchFamily="34" charset="-128"/>
              </a:rPr>
              <a:t>, Mg</a:t>
            </a:r>
            <a:r>
              <a:rPr lang="en-US" altLang="ja-JP" sz="2000" baseline="30000">
                <a:solidFill>
                  <a:srgbClr val="1F497D"/>
                </a:solidFill>
                <a:latin typeface="Calibri" pitchFamily="34" charset="0"/>
                <a:ea typeface="MS PGothic" pitchFamily="34" charset="-128"/>
              </a:rPr>
              <a:t>2+</a:t>
            </a:r>
            <a:r>
              <a:rPr lang="en-US" altLang="ja-JP" sz="2000">
                <a:solidFill>
                  <a:srgbClr val="1F497D"/>
                </a:solidFill>
                <a:latin typeface="Calibri" pitchFamily="34" charset="0"/>
                <a:ea typeface="MS PGothic" pitchFamily="34" charset="-128"/>
              </a:rPr>
              <a:t>, vitamin E, vitamin B</a:t>
            </a:r>
            <a:r>
              <a:rPr lang="en-US" altLang="ja-JP" sz="2000" baseline="-30000">
                <a:solidFill>
                  <a:srgbClr val="1F497D"/>
                </a:solidFill>
                <a:latin typeface="Calibri" pitchFamily="34" charset="0"/>
                <a:ea typeface="MS PGothic" pitchFamily="34" charset="-128"/>
              </a:rPr>
              <a:t>12</a:t>
            </a:r>
            <a:r>
              <a:rPr lang="en-US" altLang="ja-JP" sz="2000">
                <a:solidFill>
                  <a:srgbClr val="1F497D"/>
                </a:solidFill>
                <a:latin typeface="Calibri" pitchFamily="34" charset="0"/>
                <a:ea typeface="MS PGothic" pitchFamily="34" charset="-128"/>
              </a:rPr>
              <a:t>, homocysteine and phytosterol levels (51 SNPs, each with small to moderate effect)</a:t>
            </a:r>
            <a:endParaRPr lang="en-US" altLang="ja-JP" sz="1000">
              <a:ea typeface="MS PGothic" pitchFamily="34" charset="-128"/>
            </a:endParaRPr>
          </a:p>
          <a:p>
            <a:pPr lvl="1" rtl="0" eaLnBrk="0" hangingPunct="0">
              <a:buFontTx/>
              <a:buAutoNum type="romanUcPeriod"/>
            </a:pPr>
            <a:r>
              <a:rPr lang="en-US" altLang="ja-JP" sz="2000">
                <a:solidFill>
                  <a:srgbClr val="1F497D"/>
                </a:solidFill>
                <a:latin typeface="Calibri" pitchFamily="34" charset="0"/>
                <a:ea typeface="MS PGothic" pitchFamily="34" charset="-128"/>
              </a:rPr>
              <a:t>Hypertrophic Cardiomyopathy* (11 SNPs, deterministic)</a:t>
            </a:r>
            <a:endParaRPr lang="en-US" altLang="ja-JP" sz="3200">
              <a:ea typeface="MS PGothic" pitchFamily="34" charset="-128"/>
            </a:endParaRP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3"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4"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6" name="Rectangle 15"/>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txBox="1">
            <a:spLocks noChangeArrowheads="1"/>
          </p:cNvSpPr>
          <p:nvPr/>
        </p:nvSpPr>
        <p:spPr bwMode="auto">
          <a:xfrm>
            <a:off x="2971800" y="1600201"/>
            <a:ext cx="3124200" cy="4395049"/>
          </a:xfrm>
          <a:prstGeom prst="rect">
            <a:avLst/>
          </a:prstGeom>
          <a:noFill/>
          <a:ln w="9525">
            <a:solidFill>
              <a:schemeClr val="tx1"/>
            </a:solidFill>
            <a:miter lim="800000"/>
            <a:headEnd/>
            <a:tailEnd/>
          </a:ln>
        </p:spPr>
        <p:txBody>
          <a:bodyPr wrap="square">
            <a:spAutoFit/>
          </a:bodyPr>
          <a:lstStyle/>
          <a:p>
            <a:pPr rtl="0"/>
            <a:r>
              <a:rPr lang="en-US" dirty="0">
                <a:latin typeface="Calibri" pitchFamily="34" charset="0"/>
              </a:rPr>
              <a:t>Issues of Informed </a:t>
            </a:r>
            <a:r>
              <a:rPr lang="en-US" dirty="0" smtClean="0">
                <a:latin typeface="Calibri" pitchFamily="34" charset="0"/>
              </a:rPr>
              <a:t>consent</a:t>
            </a:r>
          </a:p>
          <a:p>
            <a:pPr rtl="0"/>
            <a:r>
              <a:rPr lang="en-US" dirty="0" smtClean="0">
                <a:latin typeface="Calibri" pitchFamily="34" charset="0"/>
              </a:rPr>
              <a:t>Can you opt out of all responsibilities?</a:t>
            </a:r>
            <a:endParaRPr lang="en-US" dirty="0">
              <a:latin typeface="Calibri" pitchFamily="34" charset="0"/>
            </a:endParaRPr>
          </a:p>
          <a:p>
            <a:pPr marL="0" lvl="1" rtl="0"/>
            <a:r>
              <a:rPr lang="en-US" dirty="0">
                <a:latin typeface="Calibri" pitchFamily="34" charset="0"/>
              </a:rPr>
              <a:t>Incidental findings</a:t>
            </a:r>
          </a:p>
          <a:p>
            <a:pPr marL="0" lvl="1" rtl="0"/>
            <a:r>
              <a:rPr lang="en-US" dirty="0">
                <a:latin typeface="Calibri" pitchFamily="34" charset="0"/>
              </a:rPr>
              <a:t>Underage freshman</a:t>
            </a:r>
          </a:p>
          <a:p>
            <a:pPr marL="0" lvl="1" rtl="0"/>
            <a:r>
              <a:rPr lang="en-US" dirty="0">
                <a:latin typeface="Calibri" pitchFamily="34" charset="0"/>
              </a:rPr>
              <a:t>Requirements to </a:t>
            </a:r>
            <a:r>
              <a:rPr lang="en-US" dirty="0" smtClean="0">
                <a:latin typeface="Calibri" pitchFamily="34" charset="0"/>
              </a:rPr>
              <a:t>report to the school, to future teams, </a:t>
            </a:r>
            <a:r>
              <a:rPr lang="en-US" smtClean="0">
                <a:latin typeface="Calibri" pitchFamily="34" charset="0"/>
              </a:rPr>
              <a:t>to teammates, </a:t>
            </a:r>
            <a:r>
              <a:rPr lang="en-US" dirty="0" smtClean="0">
                <a:latin typeface="Calibri" pitchFamily="34" charset="0"/>
              </a:rPr>
              <a:t>to coaches</a:t>
            </a:r>
            <a:endParaRPr lang="en-US" dirty="0">
              <a:latin typeface="Calibri" pitchFamily="34" charset="0"/>
            </a:endParaRPr>
          </a:p>
          <a:p>
            <a:pPr marL="0" lvl="1" rtl="0"/>
            <a:r>
              <a:rPr lang="en-US" dirty="0">
                <a:latin typeface="Calibri" pitchFamily="34" charset="0"/>
              </a:rPr>
              <a:t>Requirements to follow up</a:t>
            </a:r>
          </a:p>
          <a:p>
            <a:pPr marL="0" lvl="1" rtl="0"/>
            <a:r>
              <a:rPr lang="en-US" dirty="0">
                <a:latin typeface="Calibri" pitchFamily="34" charset="0"/>
              </a:rPr>
              <a:t>Standard of care- currently undefined</a:t>
            </a:r>
          </a:p>
          <a:p>
            <a:pPr marL="0" lvl="1" rtl="0"/>
            <a:r>
              <a:rPr lang="en-US" dirty="0">
                <a:latin typeface="Calibri" pitchFamily="34" charset="0"/>
              </a:rPr>
              <a:t>Liabilities</a:t>
            </a:r>
          </a:p>
          <a:p>
            <a:pPr rtl="0"/>
            <a:r>
              <a:rPr lang="en-US" dirty="0">
                <a:latin typeface="Calibri" pitchFamily="34" charset="0"/>
              </a:rPr>
              <a:t> </a:t>
            </a:r>
          </a:p>
          <a:p>
            <a:pPr rtl="0">
              <a:spcBef>
                <a:spcPct val="20000"/>
              </a:spcBef>
              <a:buFont typeface="Arial" charset="0"/>
              <a:buNone/>
            </a:pPr>
            <a:endParaRPr lang="en-US" sz="1900" dirty="0">
              <a:latin typeface="Calibri" pitchFamily="34" charset="0"/>
            </a:endParaRPr>
          </a:p>
          <a:p>
            <a:pPr rtl="0">
              <a:spcBef>
                <a:spcPct val="20000"/>
              </a:spcBef>
              <a:buFont typeface="Arial" charset="0"/>
              <a:buNone/>
            </a:pPr>
            <a:endParaRPr lang="en-US" sz="1900" dirty="0">
              <a:latin typeface="Calibri" pitchFamily="34" charset="0"/>
            </a:endParaRPr>
          </a:p>
        </p:txBody>
      </p:sp>
      <p:sp>
        <p:nvSpPr>
          <p:cNvPr id="117762" name="Title 1"/>
          <p:cNvSpPr>
            <a:spLocks noGrp="1"/>
          </p:cNvSpPr>
          <p:nvPr>
            <p:ph type="title" idx="4294967295"/>
          </p:nvPr>
        </p:nvSpPr>
        <p:spPr>
          <a:xfrm>
            <a:off x="609600" y="762000"/>
            <a:ext cx="8229600" cy="1143000"/>
          </a:xfrm>
        </p:spPr>
        <p:txBody>
          <a:bodyPr/>
          <a:lstStyle/>
          <a:p>
            <a:pPr eaLnBrk="1" hangingPunct="1"/>
            <a:r>
              <a:rPr lang="en-US" smtClean="0"/>
              <a:t>ELSI Concerns</a:t>
            </a:r>
          </a:p>
        </p:txBody>
      </p:sp>
      <p:sp>
        <p:nvSpPr>
          <p:cNvPr id="117763"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5EDB89BA-C52C-45DA-B194-9A8E3DE9B604}" type="slidenum">
              <a:rPr lang="he-IL" sz="1200">
                <a:solidFill>
                  <a:srgbClr val="898989"/>
                </a:solidFill>
                <a:latin typeface="Calibri" pitchFamily="34" charset="0"/>
              </a:rPr>
              <a:pPr algn="r" rtl="0"/>
              <a:t>66</a:t>
            </a:fld>
            <a:endParaRPr lang="en-US" sz="1200">
              <a:solidFill>
                <a:srgbClr val="898989"/>
              </a:solidFill>
              <a:latin typeface="Calibri" pitchFamily="34" charset="0"/>
            </a:endParaRPr>
          </a:p>
        </p:txBody>
      </p:sp>
      <p:sp>
        <p:nvSpPr>
          <p:cNvPr id="117764" name="Rectangle 5"/>
          <p:cNvSpPr>
            <a:spLocks noGrp="1" noChangeArrowheads="1"/>
          </p:cNvSpPr>
          <p:nvPr>
            <p:ph idx="4294967295"/>
          </p:nvPr>
        </p:nvSpPr>
        <p:spPr>
          <a:xfrm>
            <a:off x="152400" y="1371600"/>
            <a:ext cx="2667000" cy="4294188"/>
          </a:xfrm>
          <a:ln>
            <a:solidFill>
              <a:schemeClr val="tx1"/>
            </a:solidFill>
          </a:ln>
        </p:spPr>
        <p:txBody>
          <a:bodyPr>
            <a:spAutoFit/>
          </a:bodyPr>
          <a:lstStyle/>
          <a:p>
            <a:pPr eaLnBrk="1" hangingPunct="1">
              <a:spcBef>
                <a:spcPct val="0"/>
              </a:spcBef>
              <a:buFontTx/>
              <a:buNone/>
            </a:pPr>
            <a:r>
              <a:rPr lang="en-US" sz="1900" smtClean="0"/>
              <a:t>Privacy :</a:t>
            </a:r>
          </a:p>
          <a:p>
            <a:pPr eaLnBrk="1" hangingPunct="1">
              <a:spcBef>
                <a:spcPct val="0"/>
              </a:spcBef>
            </a:pPr>
            <a:r>
              <a:rPr lang="en-US" sz="1800" smtClean="0"/>
              <a:t>Relevant parties</a:t>
            </a:r>
          </a:p>
          <a:p>
            <a:pPr lvl="1" eaLnBrk="1" hangingPunct="1">
              <a:spcBef>
                <a:spcPct val="0"/>
              </a:spcBef>
            </a:pPr>
            <a:r>
              <a:rPr lang="en-US" sz="1800" smtClean="0"/>
              <a:t>Athletes</a:t>
            </a:r>
          </a:p>
          <a:p>
            <a:pPr lvl="1" eaLnBrk="1" hangingPunct="1">
              <a:spcBef>
                <a:spcPct val="0"/>
              </a:spcBef>
            </a:pPr>
            <a:r>
              <a:rPr lang="en-US" sz="1800" smtClean="0"/>
              <a:t>Parents</a:t>
            </a:r>
          </a:p>
          <a:p>
            <a:pPr lvl="1" eaLnBrk="1" hangingPunct="1">
              <a:spcBef>
                <a:spcPct val="0"/>
              </a:spcBef>
            </a:pPr>
            <a:r>
              <a:rPr lang="en-US" sz="1800" smtClean="0"/>
              <a:t>Families</a:t>
            </a:r>
          </a:p>
          <a:p>
            <a:pPr lvl="1" eaLnBrk="1" hangingPunct="1">
              <a:spcBef>
                <a:spcPct val="0"/>
              </a:spcBef>
            </a:pPr>
            <a:r>
              <a:rPr lang="en-US" sz="1800" smtClean="0"/>
              <a:t>Coaches</a:t>
            </a:r>
          </a:p>
          <a:p>
            <a:pPr lvl="1" eaLnBrk="1" hangingPunct="1">
              <a:spcBef>
                <a:spcPct val="0"/>
              </a:spcBef>
            </a:pPr>
            <a:r>
              <a:rPr lang="en-US" sz="1800" smtClean="0"/>
              <a:t>Trainers</a:t>
            </a:r>
          </a:p>
          <a:p>
            <a:pPr lvl="1" eaLnBrk="1" hangingPunct="1">
              <a:spcBef>
                <a:spcPct val="0"/>
              </a:spcBef>
            </a:pPr>
            <a:r>
              <a:rPr lang="en-US" sz="1800" smtClean="0"/>
              <a:t>Doctors</a:t>
            </a:r>
          </a:p>
          <a:p>
            <a:pPr lvl="1" eaLnBrk="1" hangingPunct="1">
              <a:spcBef>
                <a:spcPct val="0"/>
              </a:spcBef>
            </a:pPr>
            <a:r>
              <a:rPr lang="en-US" sz="1800" smtClean="0"/>
              <a:t>Team</a:t>
            </a:r>
          </a:p>
          <a:p>
            <a:pPr lvl="1" eaLnBrk="1" hangingPunct="1">
              <a:spcBef>
                <a:spcPct val="0"/>
              </a:spcBef>
            </a:pPr>
            <a:r>
              <a:rPr lang="en-US" sz="1800" smtClean="0"/>
              <a:t>School/Owner</a:t>
            </a:r>
          </a:p>
          <a:p>
            <a:pPr lvl="1" eaLnBrk="1" hangingPunct="1">
              <a:spcBef>
                <a:spcPct val="0"/>
              </a:spcBef>
            </a:pPr>
            <a:r>
              <a:rPr lang="en-US" sz="1800" smtClean="0"/>
              <a:t>League</a:t>
            </a:r>
          </a:p>
          <a:p>
            <a:pPr lvl="1" eaLnBrk="1" hangingPunct="1">
              <a:spcBef>
                <a:spcPct val="0"/>
              </a:spcBef>
            </a:pPr>
            <a:r>
              <a:rPr lang="en-US" sz="1800" smtClean="0"/>
              <a:t>Fans</a:t>
            </a:r>
          </a:p>
          <a:p>
            <a:pPr lvl="1" eaLnBrk="1" hangingPunct="1">
              <a:spcBef>
                <a:spcPct val="0"/>
              </a:spcBef>
            </a:pPr>
            <a:r>
              <a:rPr lang="en-US" sz="1800" smtClean="0"/>
              <a:t>World</a:t>
            </a:r>
            <a:endParaRPr lang="en-US" sz="4000" smtClean="0"/>
          </a:p>
          <a:p>
            <a:pPr eaLnBrk="1" hangingPunct="1">
              <a:spcBef>
                <a:spcPct val="0"/>
              </a:spcBef>
              <a:buFontTx/>
              <a:buNone/>
            </a:pPr>
            <a:endParaRPr lang="en-US" sz="1900" smtClean="0"/>
          </a:p>
          <a:p>
            <a:pPr eaLnBrk="1" hangingPunct="1">
              <a:spcBef>
                <a:spcPct val="0"/>
              </a:spcBef>
              <a:buFontTx/>
              <a:buNone/>
            </a:pPr>
            <a:endParaRPr lang="en-US" sz="1900" smtClean="0"/>
          </a:p>
        </p:txBody>
      </p:sp>
      <p:sp>
        <p:nvSpPr>
          <p:cNvPr id="117766" name="Rectangle 7"/>
          <p:cNvSpPr>
            <a:spLocks noChangeArrowheads="1"/>
          </p:cNvSpPr>
          <p:nvPr/>
        </p:nvSpPr>
        <p:spPr bwMode="auto">
          <a:xfrm>
            <a:off x="6248400" y="2057400"/>
            <a:ext cx="2667000" cy="2738438"/>
          </a:xfrm>
          <a:prstGeom prst="rect">
            <a:avLst/>
          </a:prstGeom>
          <a:noFill/>
          <a:ln w="9525">
            <a:solidFill>
              <a:schemeClr val="tx1"/>
            </a:solidFill>
            <a:miter lim="800000"/>
            <a:headEnd/>
            <a:tailEnd/>
          </a:ln>
        </p:spPr>
        <p:txBody>
          <a:bodyPr>
            <a:spAutoFit/>
          </a:bodyPr>
          <a:lstStyle/>
          <a:p>
            <a:pPr rtl="0"/>
            <a:r>
              <a:rPr lang="en-US">
                <a:latin typeface="Calibri" pitchFamily="34" charset="0"/>
              </a:rPr>
              <a:t>Risk Benefits to Athletes</a:t>
            </a:r>
          </a:p>
          <a:p>
            <a:pPr marL="0" lvl="1" rtl="0"/>
            <a:r>
              <a:rPr lang="en-US">
                <a:latin typeface="Calibri" pitchFamily="34" charset="0"/>
              </a:rPr>
              <a:t>Risk Benefit to team</a:t>
            </a:r>
          </a:p>
          <a:p>
            <a:pPr marL="0" lvl="1" rtl="0"/>
            <a:r>
              <a:rPr lang="en-US">
                <a:latin typeface="Calibri" pitchFamily="34" charset="0"/>
              </a:rPr>
              <a:t>Requirements to disclose if drafted</a:t>
            </a:r>
          </a:p>
          <a:p>
            <a:pPr marL="0" lvl="1" rtl="0"/>
            <a:r>
              <a:rPr lang="en-US">
                <a:latin typeface="Calibri" pitchFamily="34" charset="0"/>
              </a:rPr>
              <a:t>Requirements to be tested if drafted</a:t>
            </a:r>
          </a:p>
          <a:p>
            <a:pPr marL="0" lvl="1" rtl="0"/>
            <a:r>
              <a:rPr lang="en-US">
                <a:latin typeface="Calibri" pitchFamily="34" charset="0"/>
              </a:rPr>
              <a:t>Requirement to disclose to scholarship providing schools</a:t>
            </a:r>
            <a:endParaRPr lang="en-US" sz="2800"/>
          </a:p>
        </p:txBody>
      </p:sp>
      <p:sp>
        <p:nvSpPr>
          <p:cNvPr id="117767" name="Rectangle 3"/>
          <p:cNvSpPr>
            <a:spLocks/>
          </p:cNvSpPr>
          <p:nvPr/>
        </p:nvSpPr>
        <p:spPr bwMode="auto">
          <a:xfrm>
            <a:off x="0" y="5715000"/>
            <a:ext cx="9144000" cy="1143000"/>
          </a:xfrm>
          <a:prstGeom prst="rect">
            <a:avLst/>
          </a:prstGeom>
          <a:solidFill>
            <a:schemeClr val="bg1"/>
          </a:solidFill>
          <a:ln w="9525">
            <a:noFill/>
            <a:miter lim="800000"/>
            <a:headEnd/>
            <a:tailEnd/>
          </a:ln>
        </p:spPr>
        <p:txBody>
          <a:bodyPr/>
          <a:lstStyle/>
          <a:p>
            <a:pPr marL="609600" indent="-609600" rtl="0">
              <a:lnSpc>
                <a:spcPct val="80000"/>
              </a:lnSpc>
              <a:spcBef>
                <a:spcPct val="20000"/>
              </a:spcBef>
              <a:buFont typeface="Arial" charset="0"/>
              <a:buNone/>
            </a:pPr>
            <a:r>
              <a:rPr lang="en-US" sz="1200" dirty="0" err="1">
                <a:latin typeface="Calibri" pitchFamily="34" charset="0"/>
              </a:rPr>
              <a:t>Dov</a:t>
            </a:r>
            <a:r>
              <a:rPr lang="en-US" sz="1200" dirty="0">
                <a:latin typeface="Calibri" pitchFamily="34" charset="0"/>
              </a:rPr>
              <a:t> </a:t>
            </a:r>
            <a:r>
              <a:rPr lang="en-US" sz="1200" dirty="0" err="1">
                <a:latin typeface="Calibri" pitchFamily="34" charset="0"/>
              </a:rPr>
              <a:t>Greenbaum</a:t>
            </a:r>
            <a:r>
              <a:rPr lang="en-US" sz="1200" dirty="0">
                <a:latin typeface="Calibri" pitchFamily="34" charset="0"/>
              </a:rPr>
              <a:t> &amp; Mark Gerstein,  </a:t>
            </a:r>
            <a:r>
              <a:rPr lang="en-US" sz="1200" u="sng" dirty="0">
                <a:latin typeface="Calibri" pitchFamily="34" charset="0"/>
              </a:rPr>
              <a:t>Exploring Genetics of Professional Athletes</a:t>
            </a:r>
            <a:r>
              <a:rPr lang="en-US" sz="1200" dirty="0">
                <a:latin typeface="Calibri" pitchFamily="34" charset="0"/>
              </a:rPr>
              <a:t>, San Francisco Chronicle, Insight Section, May 2. 2010.</a:t>
            </a:r>
          </a:p>
          <a:p>
            <a:pPr marL="609600" indent="-609600" rtl="0">
              <a:lnSpc>
                <a:spcPct val="80000"/>
              </a:lnSpc>
              <a:spcBef>
                <a:spcPct val="20000"/>
              </a:spcBef>
              <a:buFont typeface="Arial" charset="0"/>
              <a:buNone/>
            </a:pPr>
            <a:r>
              <a:rPr lang="en-US" sz="1200" dirty="0" err="1">
                <a:latin typeface="Calibri" pitchFamily="34" charset="0"/>
              </a:rPr>
              <a:t>Dov</a:t>
            </a:r>
            <a:r>
              <a:rPr lang="en-US" sz="1200" dirty="0">
                <a:latin typeface="Calibri" pitchFamily="34" charset="0"/>
              </a:rPr>
              <a:t> </a:t>
            </a:r>
            <a:r>
              <a:rPr lang="en-US" sz="1200" dirty="0" err="1">
                <a:latin typeface="Calibri" pitchFamily="34" charset="0"/>
              </a:rPr>
              <a:t>Greenbaum</a:t>
            </a:r>
            <a:r>
              <a:rPr lang="en-US" sz="1200" dirty="0">
                <a:latin typeface="Calibri" pitchFamily="34" charset="0"/>
              </a:rPr>
              <a:t>, </a:t>
            </a:r>
            <a:r>
              <a:rPr lang="en-US" sz="1200" u="sng" dirty="0">
                <a:latin typeface="Calibri" pitchFamily="34" charset="0"/>
              </a:rPr>
              <a:t>Introducing Personal Genomics to College Athletes:  Potentials and Pitfalls</a:t>
            </a:r>
            <a:r>
              <a:rPr lang="en-US" sz="1200" dirty="0">
                <a:latin typeface="Calibri" pitchFamily="34" charset="0"/>
              </a:rPr>
              <a:t>, 12 American Journal of Bioethics 45  (2012).</a:t>
            </a:r>
          </a:p>
          <a:p>
            <a:pPr marL="609600" indent="-609600" rtl="0">
              <a:lnSpc>
                <a:spcPct val="80000"/>
              </a:lnSpc>
              <a:spcBef>
                <a:spcPct val="20000"/>
              </a:spcBef>
              <a:buFont typeface="Arial" charset="0"/>
              <a:buNone/>
            </a:pPr>
            <a:r>
              <a:rPr lang="en-US" sz="1200" dirty="0" err="1">
                <a:latin typeface="Calibri" pitchFamily="34" charset="0"/>
              </a:rPr>
              <a:t>Dov</a:t>
            </a:r>
            <a:r>
              <a:rPr lang="en-US" sz="1200" dirty="0">
                <a:latin typeface="Calibri" pitchFamily="34" charset="0"/>
              </a:rPr>
              <a:t> </a:t>
            </a:r>
            <a:r>
              <a:rPr lang="en-US" sz="1200" dirty="0" err="1">
                <a:latin typeface="Calibri" pitchFamily="34" charset="0"/>
              </a:rPr>
              <a:t>Greenbaum</a:t>
            </a:r>
            <a:r>
              <a:rPr lang="en-US" sz="1200" dirty="0">
                <a:latin typeface="Calibri" pitchFamily="34" charset="0"/>
              </a:rPr>
              <a:t>, Editorial, Special Issue on Genetics and Athletics. 6 Recent Patents on DNA and Gene Sequences (2012).</a:t>
            </a:r>
          </a:p>
          <a:p>
            <a:pPr marL="609600" indent="-609600" rtl="0">
              <a:lnSpc>
                <a:spcPct val="80000"/>
              </a:lnSpc>
              <a:spcBef>
                <a:spcPct val="20000"/>
              </a:spcBef>
              <a:buFont typeface="Arial" charset="0"/>
              <a:buNone/>
            </a:pPr>
            <a:r>
              <a:rPr lang="en-US" sz="1200" dirty="0" err="1">
                <a:latin typeface="Calibri" pitchFamily="34" charset="0"/>
              </a:rPr>
              <a:t>Dov</a:t>
            </a:r>
            <a:r>
              <a:rPr lang="en-US" sz="1200" dirty="0">
                <a:latin typeface="Calibri" pitchFamily="34" charset="0"/>
              </a:rPr>
              <a:t> </a:t>
            </a:r>
            <a:r>
              <a:rPr lang="en-US" sz="1200" dirty="0" err="1">
                <a:latin typeface="Calibri" pitchFamily="34" charset="0"/>
              </a:rPr>
              <a:t>Greenbaum</a:t>
            </a:r>
            <a:r>
              <a:rPr lang="en-US" sz="1200" dirty="0">
                <a:latin typeface="Calibri" pitchFamily="34" charset="0"/>
              </a:rPr>
              <a:t> &amp; Mark Gerstein , </a:t>
            </a:r>
            <a:r>
              <a:rPr lang="en-US" sz="1200" u="sng" dirty="0">
                <a:latin typeface="Calibri" pitchFamily="34" charset="0"/>
              </a:rPr>
              <a:t>The Age of Genetically Optimized Sports</a:t>
            </a:r>
            <a:r>
              <a:rPr lang="en-US" sz="1200" dirty="0">
                <a:latin typeface="Calibri" pitchFamily="34" charset="0"/>
              </a:rPr>
              <a:t>, Wall Street Journal, July 23 2012.</a:t>
            </a:r>
          </a:p>
        </p:txBody>
      </p:sp>
      <p:sp>
        <p:nvSpPr>
          <p:cNvPr id="13"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4" name="AutoShape 8"/>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5" name="AutoShape 9"/>
          <p:cNvSpPr>
            <a:spLocks noChangeArrowheads="1"/>
          </p:cNvSpPr>
          <p:nvPr/>
        </p:nvSpPr>
        <p:spPr bwMode="auto">
          <a:xfrm>
            <a:off x="25146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6" name="AutoShape 10"/>
          <p:cNvSpPr>
            <a:spLocks noChangeArrowheads="1"/>
          </p:cNvSpPr>
          <p:nvPr/>
        </p:nvSpPr>
        <p:spPr bwMode="auto">
          <a:xfrm>
            <a:off x="65532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8" name="Rectangle 17"/>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Outline</a:t>
            </a:r>
          </a:p>
        </p:txBody>
      </p:sp>
      <p:sp>
        <p:nvSpPr>
          <p:cNvPr id="67588" name="Content Placeholder 3"/>
          <p:cNvSpPr>
            <a:spLocks noGrp="1"/>
          </p:cNvSpPr>
          <p:nvPr>
            <p:ph sz="half" idx="2"/>
          </p:nvPr>
        </p:nvSpPr>
        <p:spPr>
          <a:xfrm>
            <a:off x="2590800" y="1600200"/>
            <a:ext cx="4267200" cy="4525963"/>
          </a:xfrm>
        </p:spPr>
        <p:txBody>
          <a:bodyPr/>
          <a:lstStyle/>
          <a:p>
            <a:pPr algn="l" rtl="0"/>
            <a:r>
              <a:rPr lang="en-US" dirty="0" smtClean="0"/>
              <a:t>Background</a:t>
            </a:r>
          </a:p>
          <a:p>
            <a:pPr algn="l" rtl="0"/>
            <a:r>
              <a:rPr lang="en-US" dirty="0" smtClean="0"/>
              <a:t>Threats to Genomics	Privacy</a:t>
            </a:r>
          </a:p>
          <a:p>
            <a:pPr algn="l" rtl="0"/>
            <a:r>
              <a:rPr lang="en-US" dirty="0" smtClean="0"/>
              <a:t>Genomic Privacy in Athletics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4267200" cy="4525963"/>
          </a:xfrm>
        </p:spPr>
        <p:txBody>
          <a:bodyPr>
            <a:normAutofit fontScale="92500" lnSpcReduction="20000"/>
          </a:bodyPr>
          <a:lstStyle/>
          <a:p>
            <a:pPr algn="l" rtl="0"/>
            <a:r>
              <a:rPr lang="en-US" dirty="0" smtClean="0"/>
              <a:t>Background</a:t>
            </a:r>
          </a:p>
          <a:p>
            <a:pPr lvl="1"/>
            <a:r>
              <a:rPr lang="en-US" dirty="0" smtClean="0"/>
              <a:t>Working Definition</a:t>
            </a:r>
          </a:p>
          <a:p>
            <a:pPr lvl="1"/>
            <a:r>
              <a:rPr lang="en-US" dirty="0" smtClean="0"/>
              <a:t>Pros and Cons</a:t>
            </a:r>
          </a:p>
          <a:p>
            <a:pPr lvl="1"/>
            <a:r>
              <a:rPr lang="en-US" dirty="0" smtClean="0"/>
              <a:t>Current Protections</a:t>
            </a:r>
          </a:p>
          <a:p>
            <a:pPr lvl="1"/>
            <a:r>
              <a:rPr lang="en-US" dirty="0" smtClean="0"/>
              <a:t>Stumbling blocks</a:t>
            </a:r>
          </a:p>
          <a:p>
            <a:pPr lvl="1"/>
            <a:r>
              <a:rPr lang="en-US" dirty="0" smtClean="0"/>
              <a:t>Potential components of a solution</a:t>
            </a:r>
          </a:p>
          <a:p>
            <a:pPr algn="l" rtl="0"/>
            <a:r>
              <a:rPr lang="en-US" dirty="0" smtClean="0"/>
              <a:t>Threats to Genomic Privacy</a:t>
            </a:r>
          </a:p>
          <a:p>
            <a:pPr algn="l" rtl="0"/>
            <a:r>
              <a:rPr lang="en-US" dirty="0" smtClean="0"/>
              <a:t>Genomic Privacy in Athletics</a:t>
            </a: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4267200" cy="4525963"/>
          </a:xfrm>
        </p:spPr>
        <p:txBody>
          <a:bodyPr>
            <a:normAutofit fontScale="77500" lnSpcReduction="20000"/>
          </a:bodyPr>
          <a:lstStyle/>
          <a:p>
            <a:pPr algn="l" rtl="0"/>
            <a:r>
              <a:rPr lang="en-US" dirty="0" smtClean="0"/>
              <a:t>Background</a:t>
            </a:r>
          </a:p>
          <a:p>
            <a:pPr algn="l" rtl="0"/>
            <a:r>
              <a:rPr lang="en-US" dirty="0" smtClean="0"/>
              <a:t>Threats to Genomic Privacy</a:t>
            </a:r>
          </a:p>
          <a:p>
            <a:pPr lvl="1" algn="l" rtl="0"/>
            <a:r>
              <a:rPr lang="en-US" dirty="0" smtClean="0"/>
              <a:t>You – Social Media</a:t>
            </a:r>
          </a:p>
          <a:p>
            <a:pPr lvl="1" algn="l" rtl="0"/>
            <a:r>
              <a:rPr lang="en-US" dirty="0" smtClean="0"/>
              <a:t>Someone Else  </a:t>
            </a:r>
            <a:r>
              <a:rPr lang="en-US" dirty="0" err="1" smtClean="0"/>
              <a:t>Biohackers</a:t>
            </a:r>
            <a:r>
              <a:rPr lang="en-US" dirty="0" smtClean="0"/>
              <a:t>, your nephew who signed up for 23 and me</a:t>
            </a:r>
          </a:p>
          <a:p>
            <a:pPr lvl="1" algn="l" rtl="0"/>
            <a:r>
              <a:rPr lang="en-US" dirty="0" smtClean="0"/>
              <a:t>Government</a:t>
            </a:r>
          </a:p>
          <a:p>
            <a:pPr lvl="1" algn="l" rtl="0"/>
            <a:r>
              <a:rPr lang="en-US" dirty="0" err="1" smtClean="0"/>
              <a:t>Wikileaks</a:t>
            </a:r>
            <a:endParaRPr lang="en-US" dirty="0" smtClean="0"/>
          </a:p>
          <a:p>
            <a:pPr lvl="1" algn="l" rtl="0"/>
            <a:r>
              <a:rPr lang="en-US" dirty="0" smtClean="0"/>
              <a:t>The Armed Forces</a:t>
            </a:r>
          </a:p>
          <a:p>
            <a:pPr lvl="1" algn="l" rtl="0"/>
            <a:r>
              <a:rPr lang="en-US" dirty="0" smtClean="0"/>
              <a:t>The FBI and </a:t>
            </a:r>
            <a:r>
              <a:rPr lang="en-US" dirty="0" err="1" smtClean="0"/>
              <a:t>Codis</a:t>
            </a:r>
            <a:endParaRPr lang="en-US" dirty="0" smtClean="0"/>
          </a:p>
          <a:p>
            <a:pPr algn="l" rtl="0"/>
            <a:r>
              <a:rPr lang="en-US" dirty="0" smtClean="0"/>
              <a:t>Genomic Privacy in Athletics</a:t>
            </a:r>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p:txBody>
          <a:bodyPr/>
          <a:lstStyle/>
          <a:p>
            <a:pPr eaLnBrk="1" hangingPunct="1"/>
            <a:endParaRPr lang="en-US" smtClean="0"/>
          </a:p>
        </p:txBody>
      </p:sp>
      <p:pic>
        <p:nvPicPr>
          <p:cNvPr id="69635" name="Picture 3"/>
          <p:cNvPicPr>
            <a:picLocks noChangeAspect="1" noChangeArrowheads="1"/>
          </p:cNvPicPr>
          <p:nvPr/>
        </p:nvPicPr>
        <p:blipFill>
          <a:blip r:embed="rId2" cstate="print"/>
          <a:srcRect/>
          <a:stretch>
            <a:fillRect/>
          </a:stretch>
        </p:blipFill>
        <p:spPr bwMode="auto">
          <a:xfrm>
            <a:off x="-152400" y="609600"/>
            <a:ext cx="9296400" cy="5203825"/>
          </a:xfrm>
          <a:prstGeom prst="rect">
            <a:avLst/>
          </a:prstGeom>
          <a:noFill/>
          <a:ln w="9525">
            <a:noFill/>
            <a:miter lim="800000"/>
            <a:headEnd/>
            <a:tailEnd/>
          </a:ln>
        </p:spPr>
      </p:pic>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1"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2"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609600"/>
            <a:ext cx="8229600" cy="1143000"/>
          </a:xfrm>
        </p:spPr>
        <p:txBody>
          <a:bodyPr/>
          <a:lstStyle/>
          <a:p>
            <a:r>
              <a:rPr lang="en-US" dirty="0" smtClean="0"/>
              <a:t>Outline</a:t>
            </a:r>
          </a:p>
        </p:txBody>
      </p:sp>
      <p:sp>
        <p:nvSpPr>
          <p:cNvPr id="84996" name="Content Placeholder 3"/>
          <p:cNvSpPr>
            <a:spLocks noGrp="1"/>
          </p:cNvSpPr>
          <p:nvPr>
            <p:ph sz="half" idx="2"/>
          </p:nvPr>
        </p:nvSpPr>
        <p:spPr>
          <a:xfrm>
            <a:off x="2743200" y="1600200"/>
            <a:ext cx="5257800" cy="4525963"/>
          </a:xfrm>
        </p:spPr>
        <p:txBody>
          <a:bodyPr>
            <a:normAutofit fontScale="85000" lnSpcReduction="10000"/>
          </a:bodyPr>
          <a:lstStyle/>
          <a:p>
            <a:pPr algn="l" rtl="0"/>
            <a:r>
              <a:rPr lang="en-US" dirty="0" smtClean="0"/>
              <a:t>Background</a:t>
            </a:r>
          </a:p>
          <a:p>
            <a:pPr algn="l" rtl="0"/>
            <a:r>
              <a:rPr lang="en-US" dirty="0" smtClean="0"/>
              <a:t>Threats to Genomic Privacy</a:t>
            </a:r>
          </a:p>
          <a:p>
            <a:pPr algn="l" rtl="0"/>
            <a:r>
              <a:rPr lang="en-US" dirty="0" smtClean="0"/>
              <a:t>Genomic Privacy in Athletics	</a:t>
            </a:r>
          </a:p>
          <a:p>
            <a:pPr marL="514350" indent="-514350" algn="l" rtl="0">
              <a:buNone/>
            </a:pPr>
            <a:r>
              <a:rPr lang="en-US" dirty="0" smtClean="0"/>
              <a:t>	Basketball</a:t>
            </a:r>
          </a:p>
          <a:p>
            <a:pPr marL="514350" indent="-514350" algn="l" rtl="0">
              <a:buNone/>
            </a:pPr>
            <a:r>
              <a:rPr lang="en-US" dirty="0" smtClean="0"/>
              <a:t>	Baseball being Baseball</a:t>
            </a:r>
          </a:p>
          <a:p>
            <a:pPr marL="514350" indent="-514350" algn="l" rtl="0">
              <a:buNone/>
            </a:pPr>
            <a:r>
              <a:rPr lang="en-US" dirty="0" smtClean="0"/>
              <a:t>	Use in predicting Athleticism</a:t>
            </a:r>
          </a:p>
          <a:p>
            <a:pPr marL="514350" indent="-514350" algn="l" rtl="0">
              <a:buNone/>
            </a:pPr>
            <a:r>
              <a:rPr lang="en-US" dirty="0" smtClean="0"/>
              <a:t>Use in Invading your Idol’s privacy</a:t>
            </a:r>
          </a:p>
          <a:p>
            <a:pPr marL="514350" indent="-514350" algn="l" rtl="0">
              <a:buNone/>
            </a:pPr>
            <a:r>
              <a:rPr lang="en-US" dirty="0" smtClean="0"/>
              <a:t>New Project at looking at College Varsity Athletes</a:t>
            </a:r>
          </a:p>
          <a:p>
            <a:pPr marL="514350" indent="-514350" algn="l" rtl="0">
              <a:buNone/>
            </a:pPr>
            <a:endParaRPr lang="en-US" dirty="0" smtClean="0"/>
          </a:p>
        </p:txBody>
      </p:sp>
      <p:sp>
        <p:nvSpPr>
          <p:cNvPr id="11"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2"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3"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4"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5" name="Rectangle 14"/>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pPr eaLnBrk="1" hangingPunct="1"/>
            <a:r>
              <a:rPr lang="en-US" smtClean="0"/>
              <a:t>Thank You</a:t>
            </a:r>
          </a:p>
        </p:txBody>
      </p:sp>
      <p:sp>
        <p:nvSpPr>
          <p:cNvPr id="118787" name="Content Placeholder 2"/>
          <p:cNvSpPr>
            <a:spLocks noGrp="1"/>
          </p:cNvSpPr>
          <p:nvPr>
            <p:ph idx="4294967295"/>
          </p:nvPr>
        </p:nvSpPr>
        <p:spPr/>
        <p:txBody>
          <a:bodyPr/>
          <a:lstStyle/>
          <a:p>
            <a:pPr eaLnBrk="1" hangingPunct="1"/>
            <a:endParaRPr lang="en-US" smtClean="0"/>
          </a:p>
        </p:txBody>
      </p:sp>
      <p:sp>
        <p:nvSpPr>
          <p:cNvPr id="118788"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rtl="0"/>
            <a:fld id="{CB835940-3A20-490C-B996-5F7400360907}" type="slidenum">
              <a:rPr lang="he-IL" sz="1200">
                <a:solidFill>
                  <a:srgbClr val="898989"/>
                </a:solidFill>
                <a:latin typeface="Calibri" pitchFamily="34" charset="0"/>
              </a:rPr>
              <a:pPr algn="r" rtl="0"/>
              <a:t>71</a:t>
            </a:fld>
            <a:endParaRPr lang="en-US" sz="1200">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p:txBody>
          <a:bodyPr/>
          <a:lstStyle/>
          <a:p>
            <a:pPr eaLnBrk="1" hangingPunct="1">
              <a:buNone/>
            </a:pPr>
            <a:r>
              <a:rPr lang="en-US" dirty="0" smtClean="0"/>
              <a:t>What is Genetic/Genomic Privacy</a:t>
            </a:r>
          </a:p>
          <a:p>
            <a:pPr eaLnBrk="1" hangingPunct="1">
              <a:buNone/>
            </a:pPr>
            <a:r>
              <a:rPr lang="en-US" dirty="0" smtClean="0"/>
              <a:t>Anonymity ≠ Privacy</a:t>
            </a:r>
          </a:p>
          <a:p>
            <a:pPr eaLnBrk="1" hangingPunct="1">
              <a:buNone/>
            </a:pPr>
            <a:r>
              <a:rPr lang="en-US" dirty="0" smtClean="0"/>
              <a:t>Working Definition:</a:t>
            </a:r>
          </a:p>
          <a:p>
            <a:pPr eaLnBrk="1" hangingPunct="1">
              <a:buNone/>
            </a:pPr>
            <a:r>
              <a:rPr lang="en-US" dirty="0" smtClean="0"/>
              <a:t>The right to have your identifying data and/or genomic data kept undisclosed in research, in medicine and in society in general.</a:t>
            </a:r>
          </a:p>
        </p:txBody>
      </p:sp>
      <p:sp>
        <p:nvSpPr>
          <p:cNvPr id="9"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0"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1"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2"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7" name="Rectangle 16"/>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idx="4294967295"/>
          </p:nvPr>
        </p:nvSpPr>
        <p:spPr>
          <a:xfrm>
            <a:off x="533400" y="609600"/>
            <a:ext cx="8229600" cy="1143000"/>
          </a:xfrm>
        </p:spPr>
        <p:txBody>
          <a:bodyPr/>
          <a:lstStyle/>
          <a:p>
            <a:pPr eaLnBrk="1" hangingPunct="1"/>
            <a:r>
              <a:rPr lang="en-US" smtClean="0"/>
              <a:t>Is Genetic Privacy Important?</a:t>
            </a:r>
          </a:p>
        </p:txBody>
      </p:sp>
      <p:sp>
        <p:nvSpPr>
          <p:cNvPr id="70659" name="Rectangle 5"/>
          <p:cNvSpPr>
            <a:spLocks noGrp="1"/>
          </p:cNvSpPr>
          <p:nvPr>
            <p:ph type="body" sz="half" idx="4294967295"/>
          </p:nvPr>
        </p:nvSpPr>
        <p:spPr>
          <a:xfrm>
            <a:off x="457200" y="1524000"/>
            <a:ext cx="4038600" cy="3200400"/>
          </a:xfrm>
        </p:spPr>
        <p:txBody>
          <a:bodyPr/>
          <a:lstStyle/>
          <a:p>
            <a:pPr algn="l" eaLnBrk="1" hangingPunct="1">
              <a:buFontTx/>
              <a:buNone/>
            </a:pPr>
            <a:r>
              <a:rPr lang="en-US" sz="2800" b="1" smtClean="0"/>
              <a:t>Yes</a:t>
            </a:r>
          </a:p>
          <a:p>
            <a:pPr algn="l" eaLnBrk="1" hangingPunct="1">
              <a:buFontTx/>
              <a:buNone/>
            </a:pPr>
            <a:r>
              <a:rPr lang="en-US" sz="2000" smtClean="0"/>
              <a:t>Genetic Exceptionalism </a:t>
            </a:r>
          </a:p>
          <a:p>
            <a:pPr algn="l" eaLnBrk="1" hangingPunct="1">
              <a:buFontTx/>
              <a:buNone/>
            </a:pPr>
            <a:r>
              <a:rPr lang="en-US" sz="2000" smtClean="0"/>
              <a:t>Not yet sure of the relevance of the data (but the internet doesn’t forget)</a:t>
            </a:r>
          </a:p>
          <a:p>
            <a:pPr algn="l" eaLnBrk="1" hangingPunct="1">
              <a:buFontTx/>
              <a:buNone/>
            </a:pPr>
            <a:r>
              <a:rPr lang="en-US" sz="2000" smtClean="0"/>
              <a:t>Testing discloses both yours’ and your family’s data</a:t>
            </a:r>
          </a:p>
          <a:p>
            <a:pPr eaLnBrk="1" hangingPunct="1">
              <a:buFontTx/>
              <a:buNone/>
            </a:pPr>
            <a:endParaRPr lang="en-US" sz="2400" b="1" smtClean="0"/>
          </a:p>
          <a:p>
            <a:pPr eaLnBrk="1" hangingPunct="1">
              <a:buFontTx/>
              <a:buNone/>
            </a:pPr>
            <a:endParaRPr lang="en-US" sz="2800" smtClean="0"/>
          </a:p>
        </p:txBody>
      </p:sp>
      <p:sp>
        <p:nvSpPr>
          <p:cNvPr id="70660" name="Slide Number Placeholder 1"/>
          <p:cNvSpPr txBox="1">
            <a:spLocks noGrp="1"/>
          </p:cNvSpPr>
          <p:nvPr/>
        </p:nvSpPr>
        <p:spPr bwMode="auto">
          <a:xfrm>
            <a:off x="6553200" y="6813550"/>
            <a:ext cx="2133600" cy="365125"/>
          </a:xfrm>
          <a:prstGeom prst="rect">
            <a:avLst/>
          </a:prstGeom>
          <a:noFill/>
          <a:ln w="9525">
            <a:noFill/>
            <a:miter lim="800000"/>
            <a:headEnd/>
            <a:tailEnd/>
          </a:ln>
        </p:spPr>
        <p:txBody>
          <a:bodyPr anchor="ctr"/>
          <a:lstStyle/>
          <a:p>
            <a:pPr algn="r" rtl="0"/>
            <a:fld id="{B107075B-8FF7-4CB2-A8B9-D9A0CD0827DF}" type="slidenum">
              <a:rPr lang="he-IL" sz="1200">
                <a:solidFill>
                  <a:srgbClr val="898989"/>
                </a:solidFill>
                <a:latin typeface="Calibri" pitchFamily="34" charset="0"/>
              </a:rPr>
              <a:pPr algn="r" rtl="0"/>
              <a:t>9</a:t>
            </a:fld>
            <a:endParaRPr lang="en-US" sz="1200">
              <a:solidFill>
                <a:srgbClr val="898989"/>
              </a:solidFill>
              <a:latin typeface="Calibri" pitchFamily="34" charset="0"/>
            </a:endParaRPr>
          </a:p>
        </p:txBody>
      </p:sp>
      <p:sp>
        <p:nvSpPr>
          <p:cNvPr id="70661" name="Rectangle 8"/>
          <p:cNvSpPr>
            <a:spLocks/>
          </p:cNvSpPr>
          <p:nvPr/>
        </p:nvSpPr>
        <p:spPr bwMode="auto">
          <a:xfrm>
            <a:off x="4953000" y="1676400"/>
            <a:ext cx="4038600" cy="2925763"/>
          </a:xfrm>
          <a:prstGeom prst="rect">
            <a:avLst/>
          </a:prstGeom>
          <a:noFill/>
          <a:ln w="9525">
            <a:noFill/>
            <a:miter lim="800000"/>
            <a:headEnd/>
            <a:tailEnd/>
          </a:ln>
        </p:spPr>
        <p:txBody>
          <a:bodyPr/>
          <a:lstStyle/>
          <a:p>
            <a:pPr marL="342900" indent="-342900" rtl="0" eaLnBrk="0" hangingPunct="0">
              <a:lnSpc>
                <a:spcPct val="90000"/>
              </a:lnSpc>
              <a:spcBef>
                <a:spcPct val="20000"/>
              </a:spcBef>
              <a:buFont typeface="Arial" charset="0"/>
              <a:buNone/>
            </a:pPr>
            <a:r>
              <a:rPr lang="en-US" sz="2800" b="1">
                <a:latin typeface="Calibri" pitchFamily="34" charset="0"/>
              </a:rPr>
              <a:t>Maybe Not</a:t>
            </a:r>
            <a:endParaRPr lang="en-US" sz="2800">
              <a:latin typeface="Calibri" pitchFamily="34" charset="0"/>
            </a:endParaRPr>
          </a:p>
          <a:p>
            <a:pPr marL="342900" indent="-342900" rtl="0" eaLnBrk="0" hangingPunct="0">
              <a:lnSpc>
                <a:spcPct val="90000"/>
              </a:lnSpc>
              <a:spcBef>
                <a:spcPct val="20000"/>
              </a:spcBef>
              <a:buFont typeface="Arial" charset="0"/>
              <a:buNone/>
            </a:pPr>
            <a:r>
              <a:rPr lang="en-US" sz="2000">
                <a:latin typeface="Calibri" pitchFamily="34" charset="0"/>
              </a:rPr>
              <a:t>Shifting societal foci</a:t>
            </a:r>
          </a:p>
          <a:p>
            <a:pPr marL="342900" indent="-342900" rtl="0" eaLnBrk="0" hangingPunct="0">
              <a:lnSpc>
                <a:spcPct val="90000"/>
              </a:lnSpc>
              <a:spcBef>
                <a:spcPct val="20000"/>
              </a:spcBef>
              <a:buFont typeface="Arial" charset="0"/>
              <a:buNone/>
            </a:pPr>
            <a:r>
              <a:rPr lang="en-US" sz="2000">
                <a:latin typeface="Calibri" pitchFamily="34" charset="0"/>
              </a:rPr>
              <a:t>No one really cares about </a:t>
            </a:r>
            <a:r>
              <a:rPr lang="en-US" sz="2000" i="1" u="sng">
                <a:latin typeface="Calibri" pitchFamily="34" charset="0"/>
              </a:rPr>
              <a:t>your</a:t>
            </a:r>
            <a:r>
              <a:rPr lang="en-US" sz="2000" i="1">
                <a:latin typeface="Calibri" pitchFamily="34" charset="0"/>
              </a:rPr>
              <a:t> </a:t>
            </a:r>
            <a:r>
              <a:rPr lang="en-US" sz="2000">
                <a:latin typeface="Calibri" pitchFamily="34" charset="0"/>
              </a:rPr>
              <a:t>genes</a:t>
            </a:r>
          </a:p>
          <a:p>
            <a:pPr marL="342900" indent="-342900" rtl="0" eaLnBrk="0" hangingPunct="0">
              <a:lnSpc>
                <a:spcPct val="90000"/>
              </a:lnSpc>
              <a:spcBef>
                <a:spcPct val="20000"/>
              </a:spcBef>
              <a:buFont typeface="Arial" charset="0"/>
              <a:buNone/>
            </a:pPr>
            <a:r>
              <a:rPr lang="en-US" sz="2000" u="sng">
                <a:latin typeface="Calibri" pitchFamily="34" charset="0"/>
              </a:rPr>
              <a:t>You</a:t>
            </a:r>
            <a:r>
              <a:rPr lang="en-US" sz="2000">
                <a:latin typeface="Calibri" pitchFamily="34" charset="0"/>
              </a:rPr>
              <a:t> might not care</a:t>
            </a:r>
          </a:p>
          <a:p>
            <a:pPr marL="342900" indent="-342900" rtl="0" eaLnBrk="0" hangingPunct="0">
              <a:lnSpc>
                <a:spcPct val="90000"/>
              </a:lnSpc>
              <a:spcBef>
                <a:spcPct val="20000"/>
              </a:spcBef>
              <a:buFont typeface="Arial" charset="0"/>
              <a:buNone/>
            </a:pPr>
            <a:r>
              <a:rPr lang="en-US" sz="2000">
                <a:latin typeface="Calibri" pitchFamily="34" charset="0"/>
              </a:rPr>
              <a:t>Cost Benefit Analysis: how helpful is identifiable data in genomic research?</a:t>
            </a:r>
            <a:endParaRPr lang="en-US" sz="2000" u="sng">
              <a:latin typeface="Calibri" pitchFamily="34" charset="0"/>
            </a:endParaRPr>
          </a:p>
          <a:p>
            <a:pPr marL="342900" indent="-342900" rtl="0" eaLnBrk="0" hangingPunct="0">
              <a:lnSpc>
                <a:spcPct val="90000"/>
              </a:lnSpc>
              <a:spcBef>
                <a:spcPct val="20000"/>
              </a:spcBef>
              <a:buFont typeface="Arial" charset="0"/>
              <a:buNone/>
            </a:pPr>
            <a:endParaRPr lang="en-US" sz="2800">
              <a:latin typeface="Calibri" pitchFamily="34" charset="0"/>
            </a:endParaRPr>
          </a:p>
        </p:txBody>
      </p:sp>
      <p:pic>
        <p:nvPicPr>
          <p:cNvPr id="70662" name="Picture 3"/>
          <p:cNvPicPr>
            <a:picLocks noChangeAspect="1" noChangeArrowheads="1"/>
          </p:cNvPicPr>
          <p:nvPr/>
        </p:nvPicPr>
        <p:blipFill>
          <a:blip r:embed="rId2" cstate="print"/>
          <a:srcRect/>
          <a:stretch>
            <a:fillRect/>
          </a:stretch>
        </p:blipFill>
        <p:spPr bwMode="auto">
          <a:xfrm>
            <a:off x="0" y="4343400"/>
            <a:ext cx="4648200" cy="1998663"/>
          </a:xfrm>
          <a:prstGeom prst="rect">
            <a:avLst/>
          </a:prstGeom>
          <a:noFill/>
          <a:ln w="9525">
            <a:noFill/>
            <a:miter lim="800000"/>
            <a:headEnd/>
            <a:tailEnd/>
          </a:ln>
        </p:spPr>
      </p:pic>
      <p:pic>
        <p:nvPicPr>
          <p:cNvPr id="70663" name="Picture 9"/>
          <p:cNvPicPr>
            <a:picLocks noChangeAspect="1" noChangeArrowheads="1"/>
          </p:cNvPicPr>
          <p:nvPr/>
        </p:nvPicPr>
        <p:blipFill>
          <a:blip r:embed="rId3" cstate="print"/>
          <a:srcRect/>
          <a:stretch>
            <a:fillRect/>
          </a:stretch>
        </p:blipFill>
        <p:spPr bwMode="auto">
          <a:xfrm>
            <a:off x="5410200" y="5105400"/>
            <a:ext cx="2943225" cy="1819275"/>
          </a:xfrm>
          <a:prstGeom prst="rect">
            <a:avLst/>
          </a:prstGeom>
          <a:noFill/>
          <a:ln w="9525">
            <a:noFill/>
            <a:miter lim="800000"/>
            <a:headEnd/>
            <a:tailEnd/>
          </a:ln>
        </p:spPr>
      </p:pic>
      <p:pic>
        <p:nvPicPr>
          <p:cNvPr id="70664" name="Picture 10"/>
          <p:cNvPicPr>
            <a:picLocks noChangeAspect="1" noChangeArrowheads="1"/>
          </p:cNvPicPr>
          <p:nvPr/>
        </p:nvPicPr>
        <p:blipFill>
          <a:blip r:embed="rId4" cstate="print"/>
          <a:srcRect/>
          <a:stretch>
            <a:fillRect/>
          </a:stretch>
        </p:blipFill>
        <p:spPr bwMode="auto">
          <a:xfrm>
            <a:off x="4572000" y="4191000"/>
            <a:ext cx="4419600" cy="860425"/>
          </a:xfrm>
          <a:prstGeom prst="rect">
            <a:avLst/>
          </a:prstGeom>
          <a:noFill/>
          <a:ln w="9525">
            <a:noFill/>
            <a:miter lim="800000"/>
            <a:headEnd/>
            <a:tailEnd/>
          </a:ln>
        </p:spPr>
      </p:pic>
      <p:sp>
        <p:nvSpPr>
          <p:cNvPr id="14" name="AutoShape 7"/>
          <p:cNvSpPr>
            <a:spLocks noChangeArrowheads="1"/>
          </p:cNvSpPr>
          <p:nvPr/>
        </p:nvSpPr>
        <p:spPr bwMode="auto">
          <a:xfrm>
            <a:off x="533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a:t>Introduction</a:t>
            </a:r>
          </a:p>
        </p:txBody>
      </p:sp>
      <p:sp>
        <p:nvSpPr>
          <p:cNvPr id="15" name="AutoShape 8"/>
          <p:cNvSpPr>
            <a:spLocks noChangeArrowheads="1"/>
          </p:cNvSpPr>
          <p:nvPr/>
        </p:nvSpPr>
        <p:spPr bwMode="auto">
          <a:xfrm>
            <a:off x="66294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Athletics</a:t>
            </a:r>
            <a:endParaRPr lang="en-US" dirty="0"/>
          </a:p>
        </p:txBody>
      </p:sp>
      <p:sp>
        <p:nvSpPr>
          <p:cNvPr id="16" name="AutoShape 9"/>
          <p:cNvSpPr>
            <a:spLocks noChangeArrowheads="1"/>
          </p:cNvSpPr>
          <p:nvPr/>
        </p:nvSpPr>
        <p:spPr bwMode="auto">
          <a:xfrm>
            <a:off x="4495800" y="152400"/>
            <a:ext cx="1905000" cy="228600"/>
          </a:xfrm>
          <a:prstGeom prst="roundRect">
            <a:avLst>
              <a:gd name="adj" fmla="val 16667"/>
            </a:avLst>
          </a:prstGeom>
          <a:gradFill rotWithShape="1">
            <a:gsLst>
              <a:gs pos="0">
                <a:srgbClr val="DDDDDD"/>
              </a:gs>
              <a:gs pos="100000">
                <a:srgbClr val="666666"/>
              </a:gs>
            </a:gsLst>
            <a:lin ang="5400000" scaled="1"/>
          </a:gradFill>
          <a:ln w="9525">
            <a:solidFill>
              <a:schemeClr val="tx1"/>
            </a:solidFill>
            <a:round/>
            <a:headEnd/>
            <a:tailEnd/>
          </a:ln>
        </p:spPr>
        <p:txBody>
          <a:bodyPr wrap="none" anchor="ctr"/>
          <a:lstStyle/>
          <a:p>
            <a:pPr algn="ctr"/>
            <a:r>
              <a:rPr lang="en-US" dirty="0" smtClean="0"/>
              <a:t>Threats to Privacy</a:t>
            </a:r>
            <a:endParaRPr lang="en-US" dirty="0"/>
          </a:p>
        </p:txBody>
      </p:sp>
      <p:sp>
        <p:nvSpPr>
          <p:cNvPr id="17" name="AutoShape 10"/>
          <p:cNvSpPr>
            <a:spLocks noChangeArrowheads="1"/>
          </p:cNvSpPr>
          <p:nvPr/>
        </p:nvSpPr>
        <p:spPr bwMode="auto">
          <a:xfrm>
            <a:off x="2590800" y="0"/>
            <a:ext cx="1905000" cy="381000"/>
          </a:xfrm>
          <a:prstGeom prst="roundRect">
            <a:avLst>
              <a:gd name="adj" fmla="val 16667"/>
            </a:avLst>
          </a:prstGeom>
          <a:gradFill rotWithShape="1">
            <a:gsLst>
              <a:gs pos="0">
                <a:srgbClr val="E8B31C"/>
              </a:gs>
              <a:gs pos="100000">
                <a:srgbClr val="6B530D"/>
              </a:gs>
            </a:gsLst>
            <a:lin ang="5400000" scaled="1"/>
          </a:gradFill>
          <a:ln w="9525">
            <a:solidFill>
              <a:schemeClr val="tx1"/>
            </a:solidFill>
            <a:round/>
            <a:headEnd/>
            <a:tailEnd/>
          </a:ln>
        </p:spPr>
        <p:txBody>
          <a:bodyPr wrap="none" anchor="ctr"/>
          <a:lstStyle/>
          <a:p>
            <a:pPr algn="ctr"/>
            <a:r>
              <a:rPr lang="en-US" dirty="0" smtClean="0"/>
              <a:t>Background</a:t>
            </a:r>
            <a:endParaRPr lang="en-US" dirty="0"/>
          </a:p>
        </p:txBody>
      </p:sp>
      <p:sp>
        <p:nvSpPr>
          <p:cNvPr id="19" name="Rectangle 18"/>
          <p:cNvSpPr>
            <a:spLocks noChangeArrowheads="1"/>
          </p:cNvSpPr>
          <p:nvPr/>
        </p:nvSpPr>
        <p:spPr bwMode="auto">
          <a:xfrm>
            <a:off x="0" y="304800"/>
            <a:ext cx="9067800" cy="457200"/>
          </a:xfrm>
          <a:prstGeom prst="rect">
            <a:avLst/>
          </a:prstGeom>
          <a:gradFill flip="none" rotWithShape="1">
            <a:gsLst>
              <a:gs pos="0">
                <a:schemeClr val="bg2"/>
              </a:gs>
              <a:gs pos="100000">
                <a:schemeClr val="bg2">
                  <a:gamma/>
                  <a:shade val="46275"/>
                  <a:invGamma/>
                </a:schemeClr>
              </a:gs>
            </a:gsLst>
            <a:lin ang="10800000" scaled="1"/>
            <a:tileRect/>
          </a:gradFill>
          <a:ln w="9525">
            <a:noFill/>
            <a:miter lim="800000"/>
            <a:headEnd/>
            <a:tailEnd/>
          </a:ln>
          <a:effectLst/>
        </p:spPr>
        <p:txBody>
          <a:bodyPr anchor="ctr"/>
          <a:lstStyle/>
          <a:p>
            <a:pPr>
              <a:defRPr/>
            </a:pPr>
            <a:r>
              <a:rPr lang="en-US" sz="3000" dirty="0" smtClean="0">
                <a:solidFill>
                  <a:schemeClr val="bg1"/>
                </a:solidFill>
              </a:rPr>
              <a:t>Genomics, Privacy, Social Media</a:t>
            </a:r>
            <a:endParaRPr lang="en-US" sz="3000"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3495</Words>
  <Application>Microsoft Office PowerPoint</Application>
  <PresentationFormat>On-screen Show (4:3)</PresentationFormat>
  <Paragraphs>751</Paragraphs>
  <Slides>71</Slides>
  <Notes>1</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Image</vt:lpstr>
      <vt:lpstr>Genetics and Privacy in Light of Social Media</vt:lpstr>
      <vt:lpstr> A little about me</vt:lpstr>
      <vt:lpstr>A little about me</vt:lpstr>
      <vt:lpstr>Signposting</vt:lpstr>
      <vt:lpstr>Outline</vt:lpstr>
      <vt:lpstr>Slide 6</vt:lpstr>
      <vt:lpstr>Slide 7</vt:lpstr>
      <vt:lpstr>Slide 8</vt:lpstr>
      <vt:lpstr>Is Genetic Privacy Important?</vt:lpstr>
      <vt:lpstr>Hollywood vs. Reality</vt:lpstr>
      <vt:lpstr>Its not all Hype</vt:lpstr>
      <vt:lpstr>What are Current Legal  Genetic Privacy Protections?</vt:lpstr>
      <vt:lpstr> Health Insurance Portability and Accountability Act of 1996</vt:lpstr>
      <vt:lpstr>Genetic Information Nondisclosure Act of  2008</vt:lpstr>
      <vt:lpstr>Slide 15</vt:lpstr>
      <vt:lpstr>Slide 16</vt:lpstr>
      <vt:lpstr>2010 Patient Protection and Affordable Care Act (ACA) Pub. L. No. 111-148, § 2705 (2010).  </vt:lpstr>
      <vt:lpstr>Americans with Disabilities Act 42 USC §12101 et seq.</vt:lpstr>
      <vt:lpstr>Executive Order 13145 (Clinton Feb. 9, 2000)</vt:lpstr>
      <vt:lpstr>Slide 20</vt:lpstr>
      <vt:lpstr>Slide 21</vt:lpstr>
      <vt:lpstr> Trend is toward closed data even in science</vt:lpstr>
      <vt:lpstr>Want to promote SAFE Access</vt:lpstr>
      <vt:lpstr>Outline</vt:lpstr>
      <vt:lpstr>Outline</vt:lpstr>
      <vt:lpstr>Slide 26</vt:lpstr>
      <vt:lpstr>Slide 27</vt:lpstr>
      <vt:lpstr>Slide 28</vt:lpstr>
      <vt:lpstr>Slide 29</vt:lpstr>
      <vt:lpstr>Rise of the Personal Genomics Industry</vt:lpstr>
      <vt:lpstr>Generation S</vt:lpstr>
      <vt:lpstr>Slide 32</vt:lpstr>
      <vt:lpstr>Slide 33</vt:lpstr>
      <vt:lpstr>Who wants to crack your data</vt:lpstr>
      <vt:lpstr>Slide 35</vt:lpstr>
      <vt:lpstr>Slide 36</vt:lpstr>
      <vt:lpstr>Profiling Method</vt:lpstr>
      <vt:lpstr>Slide 38</vt:lpstr>
      <vt:lpstr>Slide 39</vt:lpstr>
      <vt:lpstr>No One</vt:lpstr>
      <vt:lpstr>Reiterating… Potential Solutions</vt:lpstr>
      <vt:lpstr>Slide 42</vt:lpstr>
      <vt:lpstr>Slide 43</vt:lpstr>
      <vt:lpstr>US Armed Forces </vt:lpstr>
      <vt:lpstr>Slide 45</vt:lpstr>
      <vt:lpstr>Slide 46</vt:lpstr>
      <vt:lpstr>Slide 47</vt:lpstr>
      <vt:lpstr>Slide 48</vt:lpstr>
      <vt:lpstr>Slide 49</vt:lpstr>
      <vt:lpstr>Slide 50</vt:lpstr>
      <vt:lpstr>Slide 51</vt:lpstr>
      <vt:lpstr>Outline</vt:lpstr>
      <vt:lpstr>Outline</vt:lpstr>
      <vt:lpstr>Slide 54</vt:lpstr>
      <vt:lpstr>Slide 55</vt:lpstr>
      <vt:lpstr>Slide 56</vt:lpstr>
      <vt:lpstr>Slide 57</vt:lpstr>
      <vt:lpstr>29 CFR 1635.3 - Definitions specific to GINA. </vt:lpstr>
      <vt:lpstr>Slide 59</vt:lpstr>
      <vt:lpstr>Slide 60</vt:lpstr>
      <vt:lpstr>Slide 61</vt:lpstr>
      <vt:lpstr>Slide 62</vt:lpstr>
      <vt:lpstr>Slide 63</vt:lpstr>
      <vt:lpstr>What do Athletes Really Want?</vt:lpstr>
      <vt:lpstr>Varsity Athlete Project</vt:lpstr>
      <vt:lpstr>ELSI Concerns</vt:lpstr>
      <vt:lpstr>Outline</vt:lpstr>
      <vt:lpstr>Outline</vt:lpstr>
      <vt:lpstr>Outline</vt:lpstr>
      <vt:lpstr>Outline</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and Privacy in Light of Social Media</dc:title>
  <dc:creator>Family</dc:creator>
  <cp:lastModifiedBy>Family</cp:lastModifiedBy>
  <cp:revision>20</cp:revision>
  <dcterms:created xsi:type="dcterms:W3CDTF">2012-11-04T21:44:47Z</dcterms:created>
  <dcterms:modified xsi:type="dcterms:W3CDTF">2012-11-05T17:48:14Z</dcterms:modified>
</cp:coreProperties>
</file>